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</p:sldIdLst>
  <p:sldSz cx="14084300" cy="7924800"/>
  <p:notesSz cx="14084300" cy="79248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slide" Target="slides/slide78.xml"/><Relationship Id="rId84" Type="http://schemas.openxmlformats.org/officeDocument/2006/relationships/slide" Target="slides/slide79.xml"/><Relationship Id="rId85" Type="http://schemas.openxmlformats.org/officeDocument/2006/relationships/slide" Target="slides/slide80.xml"/><Relationship Id="rId86" Type="http://schemas.openxmlformats.org/officeDocument/2006/relationships/slide" Target="slides/slide81.xml"/><Relationship Id="rId87" Type="http://schemas.openxmlformats.org/officeDocument/2006/relationships/slide" Target="slides/slide82.xml"/><Relationship Id="rId88" Type="http://schemas.openxmlformats.org/officeDocument/2006/relationships/slide" Target="slides/slide83.xml"/><Relationship Id="rId89" Type="http://schemas.openxmlformats.org/officeDocument/2006/relationships/slide" Target="slides/slide84.xml"/><Relationship Id="rId90" Type="http://schemas.openxmlformats.org/officeDocument/2006/relationships/slide" Target="slides/slide85.xml"/><Relationship Id="rId91" Type="http://schemas.openxmlformats.org/officeDocument/2006/relationships/slide" Target="slides/slide86.xml"/><Relationship Id="rId92" Type="http://schemas.openxmlformats.org/officeDocument/2006/relationships/slide" Target="slides/slide87.xml"/><Relationship Id="rId93" Type="http://schemas.openxmlformats.org/officeDocument/2006/relationships/slide" Target="slides/slide88.xml"/><Relationship Id="rId94" Type="http://schemas.openxmlformats.org/officeDocument/2006/relationships/slide" Target="slides/slide89.xml"/><Relationship Id="rId95" Type="http://schemas.openxmlformats.org/officeDocument/2006/relationships/slide" Target="slides/slide90.xml"/><Relationship Id="rId96" Type="http://schemas.openxmlformats.org/officeDocument/2006/relationships/slide" Target="slides/slide91.xml"/></Relationships>
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jp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56322" y="2456688"/>
            <a:ext cx="11971655" cy="16642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12645" y="4437888"/>
            <a:ext cx="9859010" cy="1981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704215" y="1822704"/>
            <a:ext cx="6126670" cy="52303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7253414" y="1822704"/>
            <a:ext cx="6126670" cy="52303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0792968" y="0"/>
            <a:ext cx="3270504" cy="646176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3645753" y="600316"/>
            <a:ext cx="3585845" cy="45720"/>
          </a:xfrm>
          <a:custGeom>
            <a:avLst/>
            <a:gdLst/>
            <a:ahLst/>
            <a:cxnLst/>
            <a:rect l="l" t="t" r="r" b="b"/>
            <a:pathLst>
              <a:path w="3585845" h="45720">
                <a:moveTo>
                  <a:pt x="3585464" y="0"/>
                </a:moveTo>
                <a:lnTo>
                  <a:pt x="0" y="0"/>
                </a:lnTo>
                <a:lnTo>
                  <a:pt x="0" y="45718"/>
                </a:lnTo>
                <a:lnTo>
                  <a:pt x="3585464" y="45718"/>
                </a:lnTo>
                <a:lnTo>
                  <a:pt x="3585464" y="0"/>
                </a:lnTo>
                <a:close/>
              </a:path>
            </a:pathLst>
          </a:custGeom>
          <a:solidFill>
            <a:srgbClr val="76C2E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8539" y="600316"/>
            <a:ext cx="3637279" cy="45720"/>
          </a:xfrm>
          <a:custGeom>
            <a:avLst/>
            <a:gdLst/>
            <a:ahLst/>
            <a:cxnLst/>
            <a:rect l="l" t="t" r="r" b="b"/>
            <a:pathLst>
              <a:path w="3637279" h="45720">
                <a:moveTo>
                  <a:pt x="3637213" y="0"/>
                </a:moveTo>
                <a:lnTo>
                  <a:pt x="0" y="0"/>
                </a:lnTo>
                <a:lnTo>
                  <a:pt x="0" y="45718"/>
                </a:lnTo>
                <a:lnTo>
                  <a:pt x="3637213" y="45718"/>
                </a:lnTo>
                <a:lnTo>
                  <a:pt x="3637213" y="0"/>
                </a:lnTo>
                <a:close/>
              </a:path>
            </a:pathLst>
          </a:custGeom>
          <a:solidFill>
            <a:srgbClr val="FCB01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7217387" y="600316"/>
            <a:ext cx="3585845" cy="45720"/>
          </a:xfrm>
          <a:custGeom>
            <a:avLst/>
            <a:gdLst/>
            <a:ahLst/>
            <a:cxnLst/>
            <a:rect l="l" t="t" r="r" b="b"/>
            <a:pathLst>
              <a:path w="3585845" h="45720">
                <a:moveTo>
                  <a:pt x="3585464" y="0"/>
                </a:moveTo>
                <a:lnTo>
                  <a:pt x="0" y="0"/>
                </a:lnTo>
                <a:lnTo>
                  <a:pt x="0" y="45718"/>
                </a:lnTo>
                <a:lnTo>
                  <a:pt x="3585464" y="45718"/>
                </a:lnTo>
                <a:lnTo>
                  <a:pt x="3585464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23475" y="-44195"/>
            <a:ext cx="9754235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47424" y="3570732"/>
            <a:ext cx="9268460" cy="36677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788662" y="7370064"/>
            <a:ext cx="4506976" cy="3962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704215" y="7370064"/>
            <a:ext cx="3239389" cy="3962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0140696" y="7370064"/>
            <a:ext cx="3239389" cy="3962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jpg"/><Relationship Id="rId4" Type="http://schemas.openxmlformats.org/officeDocument/2006/relationships/image" Target="../media/image12.jp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14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8.png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
</file>

<file path=ppt/slides/_rels/slide4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9" Type="http://schemas.openxmlformats.org/officeDocument/2006/relationships/image" Target="../media/image26.png"/><Relationship Id="rId10" Type="http://schemas.openxmlformats.org/officeDocument/2006/relationships/image" Target="../media/image27.png"/><Relationship Id="rId11" Type="http://schemas.openxmlformats.org/officeDocument/2006/relationships/image" Target="../media/image28.png"/><Relationship Id="rId12" Type="http://schemas.openxmlformats.org/officeDocument/2006/relationships/image" Target="../media/image29.png"/><Relationship Id="rId13" Type="http://schemas.openxmlformats.org/officeDocument/2006/relationships/image" Target="../media/image30.png"/><Relationship Id="rId14" Type="http://schemas.openxmlformats.org/officeDocument/2006/relationships/image" Target="../media/image16.png"/><Relationship Id="rId15" Type="http://schemas.openxmlformats.org/officeDocument/2006/relationships/image" Target="../media/image17.png"/><Relationship Id="rId16" Type="http://schemas.openxmlformats.org/officeDocument/2006/relationships/image" Target="../media/image18.png"/></Relationships>

</file>

<file path=ppt/slides/_rels/slide4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7.png"/><Relationship Id="rId4" Type="http://schemas.openxmlformats.org/officeDocument/2006/relationships/image" Target="../media/image31.png"/></Relationships>

</file>

<file path=ppt/slides/_rels/slide4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4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4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4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4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5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5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5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5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5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3" Type="http://schemas.openxmlformats.org/officeDocument/2006/relationships/image" Target="../media/image8.png"/></Relationships>

</file>

<file path=ppt/slides/_rels/slide5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33.jpg"/></Relationships>

</file>

<file path=ppt/slides/_rels/slide5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jpg"/><Relationship Id="rId3" Type="http://schemas.openxmlformats.org/officeDocument/2006/relationships/image" Target="../media/image35.jpg"/></Relationships>

</file>

<file path=ppt/slides/_rels/slide5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36.png"/></Relationships>

</file>

<file path=ppt/slides/_rels/slide5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5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6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6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6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6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6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6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3" Type="http://schemas.openxmlformats.org/officeDocument/2006/relationships/image" Target="../media/image8.png"/></Relationships>

</file>

<file path=ppt/slides/_rels/slide7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Relationship Id="rId3" Type="http://schemas.openxmlformats.org/officeDocument/2006/relationships/image" Target="../media/image8.png"/></Relationships>

</file>

<file path=ppt/slides/_rels/slide7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
</file>

<file path=ppt/slides/_rels/slide7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41.png"/></Relationships>

</file>

<file path=ppt/slides/_rels/slide8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8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9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9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42.jpg"/><Relationship Id="rId4" Type="http://schemas.openxmlformats.org/officeDocument/2006/relationships/image" Target="../media/image43.png"/><Relationship Id="rId5" Type="http://schemas.openxmlformats.org/officeDocument/2006/relationships/image" Target="../media/image4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92968" y="0"/>
            <a:ext cx="3270504" cy="646176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8539" y="600316"/>
            <a:ext cx="10794365" cy="45720"/>
            <a:chOff x="8539" y="600316"/>
            <a:chExt cx="10794365" cy="45720"/>
          </a:xfrm>
        </p:grpSpPr>
        <p:sp>
          <p:nvSpPr>
            <p:cNvPr id="4" name="object 4"/>
            <p:cNvSpPr/>
            <p:nvPr/>
          </p:nvSpPr>
          <p:spPr>
            <a:xfrm>
              <a:off x="3645753" y="600316"/>
              <a:ext cx="3585845" cy="45720"/>
            </a:xfrm>
            <a:custGeom>
              <a:avLst/>
              <a:gdLst/>
              <a:ahLst/>
              <a:cxnLst/>
              <a:rect l="l" t="t" r="r" b="b"/>
              <a:pathLst>
                <a:path w="3585845" h="45720">
                  <a:moveTo>
                    <a:pt x="358546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585464" y="45718"/>
                  </a:lnTo>
                  <a:lnTo>
                    <a:pt x="3585464" y="0"/>
                  </a:lnTo>
                  <a:close/>
                </a:path>
              </a:pathLst>
            </a:custGeom>
            <a:solidFill>
              <a:srgbClr val="76C2E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8539" y="600316"/>
              <a:ext cx="3637279" cy="45720"/>
            </a:xfrm>
            <a:custGeom>
              <a:avLst/>
              <a:gdLst/>
              <a:ahLst/>
              <a:cxnLst/>
              <a:rect l="l" t="t" r="r" b="b"/>
              <a:pathLst>
                <a:path w="3637279" h="45720">
                  <a:moveTo>
                    <a:pt x="3637213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637213" y="45718"/>
                  </a:lnTo>
                  <a:lnTo>
                    <a:pt x="3637213" y="0"/>
                  </a:lnTo>
                  <a:close/>
                </a:path>
              </a:pathLst>
            </a:custGeom>
            <a:solidFill>
              <a:srgbClr val="FCB0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7217386" y="600316"/>
              <a:ext cx="3585845" cy="45720"/>
            </a:xfrm>
            <a:custGeom>
              <a:avLst/>
              <a:gdLst/>
              <a:ahLst/>
              <a:cxnLst/>
              <a:rect l="l" t="t" r="r" b="b"/>
              <a:pathLst>
                <a:path w="3585845" h="45720">
                  <a:moveTo>
                    <a:pt x="358546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585464" y="45718"/>
                  </a:lnTo>
                  <a:lnTo>
                    <a:pt x="358546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0" y="0"/>
            <a:ext cx="14079855" cy="7507605"/>
            <a:chOff x="0" y="0"/>
            <a:chExt cx="14079855" cy="7507605"/>
          </a:xfrm>
        </p:grpSpPr>
        <p:sp>
          <p:nvSpPr>
            <p:cNvPr id="8" name="object 8"/>
            <p:cNvSpPr/>
            <p:nvPr/>
          </p:nvSpPr>
          <p:spPr>
            <a:xfrm>
              <a:off x="4458521" y="7461451"/>
              <a:ext cx="4458970" cy="45720"/>
            </a:xfrm>
            <a:custGeom>
              <a:avLst/>
              <a:gdLst/>
              <a:ahLst/>
              <a:cxnLst/>
              <a:rect l="l" t="t" r="r" b="b"/>
              <a:pathLst>
                <a:path w="4458970" h="45720">
                  <a:moveTo>
                    <a:pt x="4458519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458519" y="45718"/>
                  </a:lnTo>
                  <a:lnTo>
                    <a:pt x="4458519" y="0"/>
                  </a:lnTo>
                  <a:close/>
                </a:path>
              </a:pathLst>
            </a:custGeom>
            <a:solidFill>
              <a:srgbClr val="76C2E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0" y="7461451"/>
              <a:ext cx="4458970" cy="45720"/>
            </a:xfrm>
            <a:custGeom>
              <a:avLst/>
              <a:gdLst/>
              <a:ahLst/>
              <a:cxnLst/>
              <a:rect l="l" t="t" r="r" b="b"/>
              <a:pathLst>
                <a:path w="4458970" h="45720">
                  <a:moveTo>
                    <a:pt x="4458520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458520" y="45718"/>
                  </a:lnTo>
                  <a:lnTo>
                    <a:pt x="4458520" y="0"/>
                  </a:lnTo>
                  <a:close/>
                </a:path>
              </a:pathLst>
            </a:custGeom>
            <a:solidFill>
              <a:srgbClr val="FCB0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8917040" y="7461451"/>
              <a:ext cx="4458970" cy="45720"/>
            </a:xfrm>
            <a:custGeom>
              <a:avLst/>
              <a:gdLst/>
              <a:ahLst/>
              <a:cxnLst/>
              <a:rect l="l" t="t" r="r" b="b"/>
              <a:pathLst>
                <a:path w="4458969" h="45720">
                  <a:moveTo>
                    <a:pt x="4458522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4458522" y="45718"/>
                  </a:lnTo>
                  <a:lnTo>
                    <a:pt x="4458522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4079537" cy="746145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8074" y="303377"/>
            <a:ext cx="13084810" cy="6794500"/>
          </a:xfrm>
          <a:prstGeom prst="rect">
            <a:avLst/>
          </a:prstGeom>
        </p:spPr>
        <p:txBody>
          <a:bodyPr wrap="square" lIns="0" tIns="31496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480"/>
              </a:spcBef>
              <a:tabLst>
                <a:tab pos="35833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Definition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of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endParaRPr sz="3600">
              <a:latin typeface="Arial"/>
              <a:cs typeface="Arial"/>
            </a:endParaRPr>
          </a:p>
          <a:p>
            <a:pPr marL="142875">
              <a:lnSpc>
                <a:spcPct val="100000"/>
              </a:lnSpc>
              <a:spcBef>
                <a:spcPts val="2650"/>
              </a:spcBef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joint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distribution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function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finite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random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variables</a:t>
            </a:r>
            <a:endParaRPr sz="4000">
              <a:latin typeface="Microsoft Sans Serif"/>
              <a:cs typeface="Microsoft Sans Serif"/>
            </a:endParaRPr>
          </a:p>
          <a:p>
            <a:pPr algn="ctr" marR="1299845">
              <a:lnSpc>
                <a:spcPts val="4095"/>
              </a:lnSpc>
              <a:spcBef>
                <a:spcPts val="1010"/>
              </a:spcBef>
              <a:tabLst>
                <a:tab pos="793115" algn="l"/>
                <a:tab pos="2348865" algn="l"/>
                <a:tab pos="3291840" algn="l"/>
                <a:tab pos="4228465" algn="l"/>
              </a:tabLst>
            </a:pPr>
            <a:r>
              <a:rPr dirty="0" sz="4000" spc="5">
                <a:latin typeface="Microsoft Sans Serif"/>
                <a:cs typeface="Microsoft Sans Serif"/>
              </a:rPr>
              <a:t>{Y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735">
                <a:latin typeface="Microsoft Sans Serif"/>
                <a:cs typeface="Microsoft Sans Serif"/>
              </a:rPr>
              <a:t>…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},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t</a:t>
            </a:r>
            <a:r>
              <a:rPr dirty="0" baseline="-18518" sz="4050" spc="104">
                <a:latin typeface="Microsoft Sans Serif"/>
                <a:cs typeface="Microsoft Sans Serif"/>
              </a:rPr>
              <a:t>1	</a:t>
            </a:r>
            <a:r>
              <a:rPr dirty="0" sz="4000" spc="60">
                <a:latin typeface="Microsoft Sans Serif"/>
                <a:cs typeface="Microsoft Sans Serif"/>
              </a:rPr>
              <a:t>&lt;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t</a:t>
            </a:r>
            <a:r>
              <a:rPr dirty="0" baseline="-18518" sz="4050" spc="104">
                <a:latin typeface="Microsoft Sans Serif"/>
                <a:cs typeface="Microsoft Sans Serif"/>
              </a:rPr>
              <a:t>2	</a:t>
            </a:r>
            <a:r>
              <a:rPr dirty="0" sz="4000" spc="620">
                <a:latin typeface="Microsoft Sans Serif"/>
                <a:cs typeface="Microsoft Sans Serif"/>
              </a:rPr>
              <a:t>&lt;…&lt;</a:t>
            </a:r>
            <a:r>
              <a:rPr dirty="0" sz="4000" spc="1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t</a:t>
            </a:r>
            <a:r>
              <a:rPr dirty="0" baseline="-18518" sz="4050" spc="104">
                <a:latin typeface="Microsoft Sans Serif"/>
                <a:cs typeface="Microsoft Sans Serif"/>
              </a:rPr>
              <a:t>n</a:t>
            </a:r>
            <a:endParaRPr baseline="-18518" sz="4050">
              <a:latin typeface="Microsoft Sans Serif"/>
              <a:cs typeface="Microsoft Sans Serif"/>
            </a:endParaRPr>
          </a:p>
          <a:p>
            <a:pPr marL="3573779">
              <a:lnSpc>
                <a:spcPts val="2535"/>
              </a:lnSpc>
              <a:tabLst>
                <a:tab pos="5129530" algn="l"/>
              </a:tabLst>
            </a:pPr>
            <a:r>
              <a:rPr dirty="0" sz="2700" spc="-5">
                <a:latin typeface="Microsoft Sans Serif"/>
                <a:cs typeface="Microsoft Sans Serif"/>
              </a:rPr>
              <a:t>1	n</a:t>
            </a:r>
            <a:endParaRPr sz="27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4300">
              <a:latin typeface="Microsoft Sans Serif"/>
              <a:cs typeface="Microsoft Sans Serif"/>
            </a:endParaRPr>
          </a:p>
          <a:p>
            <a:pPr marL="142875">
              <a:lnSpc>
                <a:spcPct val="100000"/>
              </a:lnSpc>
            </a:pPr>
            <a:r>
              <a:rPr dirty="0" sz="4000" spc="35">
                <a:latin typeface="Microsoft Sans Serif"/>
                <a:cs typeface="Microsoft Sans Serif"/>
              </a:rPr>
              <a:t>from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collection </a:t>
            </a:r>
            <a:r>
              <a:rPr dirty="0" sz="4000">
                <a:latin typeface="Microsoft Sans Serif"/>
                <a:cs typeface="Microsoft Sans Serif"/>
              </a:rPr>
              <a:t>{Y</a:t>
            </a:r>
            <a:r>
              <a:rPr dirty="0" baseline="-18518" sz="4050">
                <a:latin typeface="Microsoft Sans Serif"/>
                <a:cs typeface="Microsoft Sans Serif"/>
              </a:rPr>
              <a:t>t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t</a:t>
            </a:r>
            <a:r>
              <a:rPr dirty="0" sz="4000" spc="-5">
                <a:latin typeface="Symbol"/>
                <a:cs typeface="Symbol"/>
              </a:rPr>
              <a:t></a:t>
            </a:r>
            <a:r>
              <a:rPr dirty="0" sz="4000" spc="-5">
                <a:latin typeface="Microsoft Sans Serif"/>
                <a:cs typeface="Microsoft Sans Serif"/>
              </a:rPr>
              <a:t>T}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endParaRPr sz="4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5900">
              <a:latin typeface="Microsoft Sans Serif"/>
              <a:cs typeface="Microsoft Sans Serif"/>
            </a:endParaRPr>
          </a:p>
          <a:p>
            <a:pPr marL="142875">
              <a:lnSpc>
                <a:spcPts val="4000"/>
              </a:lnSpc>
              <a:tabLst>
                <a:tab pos="2082800" algn="l"/>
                <a:tab pos="6070600" algn="l"/>
                <a:tab pos="7040880" algn="l"/>
                <a:tab pos="9291955" algn="l"/>
                <a:tab pos="10261600" algn="l"/>
              </a:tabLst>
            </a:pPr>
            <a:r>
              <a:rPr dirty="0" sz="4000" spc="-35">
                <a:latin typeface="Microsoft Sans Serif"/>
                <a:cs typeface="Microsoft Sans Serif"/>
              </a:rPr>
              <a:t>F</a:t>
            </a:r>
            <a:r>
              <a:rPr dirty="0" baseline="-18518" sz="4050" spc="-52">
                <a:latin typeface="Microsoft Sans Serif"/>
                <a:cs typeface="Microsoft Sans Serif"/>
              </a:rPr>
              <a:t>Y</a:t>
            </a:r>
            <a:r>
              <a:rPr dirty="0" baseline="-26748" sz="4050" spc="-52">
                <a:latin typeface="Microsoft Sans Serif"/>
                <a:cs typeface="Microsoft Sans Serif"/>
              </a:rPr>
              <a:t>t</a:t>
            </a:r>
            <a:r>
              <a:rPr dirty="0" baseline="-39094" sz="4050" spc="-52">
                <a:latin typeface="Microsoft Sans Serif"/>
                <a:cs typeface="Microsoft Sans Serif"/>
              </a:rPr>
              <a:t>1</a:t>
            </a:r>
            <a:r>
              <a:rPr dirty="0" baseline="-18518" sz="4050" spc="-52">
                <a:latin typeface="Microsoft Sans Serif"/>
                <a:cs typeface="Microsoft Sans Serif"/>
              </a:rPr>
              <a:t>,</a:t>
            </a:r>
            <a:r>
              <a:rPr dirty="0" baseline="-18518" sz="4050" spc="15">
                <a:latin typeface="Microsoft Sans Serif"/>
                <a:cs typeface="Microsoft Sans Serif"/>
              </a:rPr>
              <a:t> </a:t>
            </a:r>
            <a:r>
              <a:rPr dirty="0" baseline="-18518" sz="4050" spc="1754">
                <a:latin typeface="Microsoft Sans Serif"/>
                <a:cs typeface="Microsoft Sans Serif"/>
              </a:rPr>
              <a:t>…</a:t>
            </a:r>
            <a:r>
              <a:rPr dirty="0" baseline="-18518" sz="4050" spc="-22">
                <a:latin typeface="Microsoft Sans Serif"/>
                <a:cs typeface="Microsoft Sans Serif"/>
              </a:rPr>
              <a:t> </a:t>
            </a:r>
            <a:r>
              <a:rPr dirty="0" baseline="-18518" sz="4050" spc="15">
                <a:latin typeface="Microsoft Sans Serif"/>
                <a:cs typeface="Microsoft Sans Serif"/>
              </a:rPr>
              <a:t>Y</a:t>
            </a:r>
            <a:r>
              <a:rPr dirty="0" baseline="-26748" sz="4050" spc="15">
                <a:latin typeface="Microsoft Sans Serif"/>
                <a:cs typeface="Microsoft Sans Serif"/>
              </a:rPr>
              <a:t>t	</a:t>
            </a:r>
            <a:r>
              <a:rPr dirty="0" sz="4000" spc="-80">
                <a:latin typeface="Microsoft Sans Serif"/>
                <a:cs typeface="Microsoft Sans Serif"/>
              </a:rPr>
              <a:t>(y</a:t>
            </a:r>
            <a:r>
              <a:rPr dirty="0" baseline="-18518" sz="4050" spc="-120">
                <a:latin typeface="Microsoft Sans Serif"/>
                <a:cs typeface="Microsoft Sans Serif"/>
              </a:rPr>
              <a:t>1</a:t>
            </a:r>
            <a:r>
              <a:rPr dirty="0" sz="4000" spc="-80">
                <a:latin typeface="Microsoft Sans Serif"/>
                <a:cs typeface="Microsoft Sans Serif"/>
              </a:rPr>
              <a:t>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865">
                <a:latin typeface="Microsoft Sans Serif"/>
                <a:cs typeface="Microsoft Sans Serif"/>
              </a:rPr>
              <a:t>…,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05">
                <a:latin typeface="Microsoft Sans Serif"/>
                <a:cs typeface="Microsoft Sans Serif"/>
              </a:rPr>
              <a:t>y</a:t>
            </a:r>
            <a:r>
              <a:rPr dirty="0" baseline="-18518" sz="4050" spc="-157">
                <a:latin typeface="Microsoft Sans Serif"/>
                <a:cs typeface="Microsoft Sans Serif"/>
              </a:rPr>
              <a:t>n</a:t>
            </a:r>
            <a:r>
              <a:rPr dirty="0" sz="4000" spc="-105">
                <a:latin typeface="Microsoft Sans Serif"/>
                <a:cs typeface="Microsoft Sans Serif"/>
              </a:rPr>
              <a:t>)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60">
                <a:latin typeface="Microsoft Sans Serif"/>
                <a:cs typeface="Microsoft Sans Serif"/>
              </a:rPr>
              <a:t>=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P[Y</a:t>
            </a:r>
            <a:r>
              <a:rPr dirty="0" baseline="-18518" sz="4050" spc="-52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Symbol"/>
                <a:cs typeface="Symbol"/>
              </a:rPr>
              <a:t></a:t>
            </a:r>
            <a:r>
              <a:rPr dirty="0" sz="4000" spc="114">
                <a:latin typeface="Times New Roman"/>
                <a:cs typeface="Times New Roman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y</a:t>
            </a:r>
            <a:r>
              <a:rPr dirty="0" baseline="-18518" sz="4050" spc="75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865">
                <a:latin typeface="Microsoft Sans Serif"/>
                <a:cs typeface="Microsoft Sans Serif"/>
              </a:rPr>
              <a:t>…,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P[Y</a:t>
            </a:r>
            <a:r>
              <a:rPr dirty="0" baseline="-18518" sz="4050" spc="-52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Symbol"/>
                <a:cs typeface="Symbol"/>
              </a:rPr>
              <a:t></a:t>
            </a:r>
            <a:r>
              <a:rPr dirty="0" sz="4000" spc="114">
                <a:latin typeface="Times New Roman"/>
                <a:cs typeface="Times New Roman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y</a:t>
            </a:r>
            <a:r>
              <a:rPr dirty="0" baseline="-18518" sz="4050" spc="75">
                <a:latin typeface="Microsoft Sans Serif"/>
                <a:cs typeface="Microsoft Sans Serif"/>
              </a:rPr>
              <a:t>t	</a:t>
            </a:r>
            <a:r>
              <a:rPr dirty="0" sz="4000" spc="-40">
                <a:latin typeface="Microsoft Sans Serif"/>
                <a:cs typeface="Microsoft Sans Serif"/>
              </a:rPr>
              <a:t>],</a:t>
            </a:r>
            <a:endParaRPr sz="4000">
              <a:latin typeface="Microsoft Sans Serif"/>
              <a:cs typeface="Microsoft Sans Serif"/>
            </a:endParaRPr>
          </a:p>
          <a:p>
            <a:pPr marL="1894205">
              <a:lnSpc>
                <a:spcPts val="2440"/>
              </a:lnSpc>
              <a:tabLst>
                <a:tab pos="5788025" algn="l"/>
                <a:tab pos="6851650" algn="l"/>
                <a:tab pos="9009380" algn="l"/>
                <a:tab pos="10073005" algn="l"/>
              </a:tabLst>
            </a:pPr>
            <a:r>
              <a:rPr dirty="0" sz="2700" spc="-5">
                <a:latin typeface="Microsoft Sans Serif"/>
                <a:cs typeface="Microsoft Sans Serif"/>
              </a:rPr>
              <a:t>n	1	1	n	n</a:t>
            </a:r>
            <a:endParaRPr sz="2700">
              <a:latin typeface="Microsoft Sans Serif"/>
              <a:cs typeface="Microsoft Sans Serif"/>
            </a:endParaRPr>
          </a:p>
          <a:p>
            <a:pPr marL="284480">
              <a:lnSpc>
                <a:spcPts val="4000"/>
              </a:lnSpc>
              <a:spcBef>
                <a:spcPts val="2280"/>
              </a:spcBef>
              <a:tabLst>
                <a:tab pos="2540000" algn="l"/>
              </a:tabLst>
            </a:pPr>
            <a:r>
              <a:rPr dirty="0" sz="4000" spc="-120">
                <a:latin typeface="Microsoft Sans Serif"/>
                <a:cs typeface="Microsoft Sans Serif"/>
              </a:rPr>
              <a:t>(</a:t>
            </a:r>
            <a:r>
              <a:rPr dirty="0" sz="4000" spc="-185">
                <a:latin typeface="Microsoft Sans Serif"/>
                <a:cs typeface="Microsoft Sans Serif"/>
              </a:rPr>
              <a:t>y</a:t>
            </a:r>
            <a:r>
              <a:rPr dirty="0" baseline="-18518" sz="4050" spc="127">
                <a:latin typeface="Microsoft Sans Serif"/>
                <a:cs typeface="Microsoft Sans Serif"/>
              </a:rPr>
              <a:t>t</a:t>
            </a:r>
            <a:r>
              <a:rPr dirty="0" baseline="-39094" sz="4050" spc="-7">
                <a:latin typeface="Microsoft Sans Serif"/>
                <a:cs typeface="Microsoft Sans Serif"/>
              </a:rPr>
              <a:t>1</a:t>
            </a:r>
            <a:r>
              <a:rPr dirty="0" baseline="-39094" sz="4050" spc="7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865">
                <a:latin typeface="Microsoft Sans Serif"/>
                <a:cs typeface="Microsoft Sans Serif"/>
              </a:rPr>
              <a:t>…,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y</a:t>
            </a:r>
            <a:r>
              <a:rPr dirty="0" baseline="-18518" sz="4050" spc="150">
                <a:latin typeface="Microsoft Sans Serif"/>
                <a:cs typeface="Microsoft Sans Serif"/>
              </a:rPr>
              <a:t>t</a:t>
            </a:r>
            <a:r>
              <a:rPr dirty="0" baseline="-18518" sz="4050">
                <a:latin typeface="Microsoft Sans Serif"/>
                <a:cs typeface="Microsoft Sans Serif"/>
              </a:rPr>
              <a:t>	</a:t>
            </a:r>
            <a:r>
              <a:rPr dirty="0" sz="4000" spc="-300">
                <a:latin typeface="Microsoft Sans Serif"/>
                <a:cs typeface="Microsoft Sans Serif"/>
              </a:rPr>
              <a:t>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Symbol"/>
                <a:cs typeface="Symbol"/>
              </a:rPr>
              <a:t></a:t>
            </a:r>
            <a:r>
              <a:rPr dirty="0" sz="4000" spc="110">
                <a:latin typeface="Times New Roman"/>
                <a:cs typeface="Times New Roman"/>
              </a:rPr>
              <a:t> </a:t>
            </a:r>
            <a:r>
              <a:rPr dirty="0" sz="4000" spc="-155">
                <a:latin typeface="Microsoft Sans Serif"/>
                <a:cs typeface="Microsoft Sans Serif"/>
              </a:rPr>
              <a:t>R</a:t>
            </a:r>
            <a:r>
              <a:rPr dirty="0" baseline="24691" sz="4050" spc="-7">
                <a:latin typeface="Microsoft Sans Serif"/>
                <a:cs typeface="Microsoft Sans Serif"/>
              </a:rPr>
              <a:t>n</a:t>
            </a:r>
            <a:endParaRPr baseline="24691" sz="4050">
              <a:latin typeface="Microsoft Sans Serif"/>
              <a:cs typeface="Microsoft Sans Serif"/>
            </a:endParaRPr>
          </a:p>
          <a:p>
            <a:pPr marL="2351405">
              <a:lnSpc>
                <a:spcPts val="2440"/>
              </a:lnSpc>
            </a:pPr>
            <a:r>
              <a:rPr dirty="0" sz="2700" spc="-5">
                <a:latin typeface="Microsoft Sans Serif"/>
                <a:cs typeface="Microsoft Sans Serif"/>
              </a:rPr>
              <a:t>n</a:t>
            </a:r>
            <a:endParaRPr sz="27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7491" y="606043"/>
            <a:ext cx="13180694" cy="63360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4614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Stationary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 b="1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10" b="1">
                <a:solidFill>
                  <a:srgbClr val="0000FF"/>
                </a:solidFill>
                <a:latin typeface="Arial"/>
                <a:cs typeface="Arial"/>
              </a:rPr>
              <a:t>Time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  <a:p>
            <a:pPr marL="667385" marR="459105">
              <a:lnSpc>
                <a:spcPct val="150000"/>
              </a:lnSpc>
              <a:spcBef>
                <a:spcPts val="1185"/>
              </a:spcBef>
            </a:pP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special</a:t>
            </a:r>
            <a:r>
              <a:rPr dirty="0" sz="4000" spc="45">
                <a:latin typeface="Microsoft Sans Serif"/>
                <a:cs typeface="Microsoft Sans Serif"/>
              </a:rPr>
              <a:t> kind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stochastic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process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based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 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assumption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that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process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in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particular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state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equilibrium.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This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type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assumption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called </a:t>
            </a:r>
            <a:r>
              <a:rPr dirty="0" sz="4000" spc="1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stationarity.</a:t>
            </a:r>
            <a:endParaRPr sz="4000">
              <a:latin typeface="Microsoft Sans Serif"/>
              <a:cs typeface="Microsoft Sans Serif"/>
            </a:endParaRPr>
          </a:p>
          <a:p>
            <a:pPr marL="667385" marR="1746885">
              <a:lnSpc>
                <a:spcPct val="150000"/>
              </a:lnSpc>
              <a:spcBef>
                <a:spcPts val="980"/>
              </a:spcBef>
            </a:pP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stochastic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process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strictly </a:t>
            </a:r>
            <a:r>
              <a:rPr dirty="0" sz="4000" spc="15">
                <a:latin typeface="Microsoft Sans Serif"/>
                <a:cs typeface="Microsoft Sans Serif"/>
              </a:rPr>
              <a:t>stationary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its 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properties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are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unaffected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by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change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origin.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354791" y="606043"/>
            <a:ext cx="12988925" cy="56172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  <a:tabLst>
                <a:tab pos="345884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40" b="1">
                <a:solidFill>
                  <a:srgbClr val="0000FF"/>
                </a:solidFill>
                <a:latin typeface="Arial"/>
                <a:cs typeface="Arial"/>
              </a:rPr>
              <a:t>Moments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of Stochastic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Processes</a:t>
            </a:r>
            <a:endParaRPr sz="3600">
              <a:latin typeface="Arial"/>
              <a:cs typeface="Arial"/>
            </a:endParaRPr>
          </a:p>
          <a:p>
            <a:pPr marL="477520" marR="17780" indent="-396240">
              <a:lnSpc>
                <a:spcPts val="7200"/>
              </a:lnSpc>
              <a:spcBef>
                <a:spcPts val="1825"/>
              </a:spcBef>
              <a:buFont typeface="Wingdings"/>
              <a:buChar char=""/>
              <a:tabLst>
                <a:tab pos="478155" algn="l"/>
              </a:tabLst>
            </a:pPr>
            <a:r>
              <a:rPr dirty="0" sz="4000" spc="-195">
                <a:latin typeface="Microsoft Sans Serif"/>
                <a:cs typeface="Microsoft Sans Serif"/>
              </a:rPr>
              <a:t>We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can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describe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stochastic </a:t>
            </a:r>
            <a:r>
              <a:rPr dirty="0" sz="4000" spc="30">
                <a:latin typeface="Microsoft Sans Serif"/>
                <a:cs typeface="Microsoft Sans Serif"/>
              </a:rPr>
              <a:t>process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via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its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moments,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ie.,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35">
                <a:latin typeface="Microsoft Sans Serif"/>
                <a:cs typeface="Microsoft Sans Serif"/>
              </a:rPr>
              <a:t>E(Y</a:t>
            </a:r>
            <a:r>
              <a:rPr dirty="0" baseline="-18518" sz="4050" spc="-202">
                <a:latin typeface="Microsoft Sans Serif"/>
                <a:cs typeface="Microsoft Sans Serif"/>
              </a:rPr>
              <a:t>t</a:t>
            </a:r>
            <a:r>
              <a:rPr dirty="0" sz="4000" spc="-135">
                <a:latin typeface="Microsoft Sans Serif"/>
                <a:cs typeface="Microsoft Sans Serif"/>
              </a:rPr>
              <a:t>),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5">
                <a:latin typeface="Microsoft Sans Serif"/>
                <a:cs typeface="Microsoft Sans Serif"/>
              </a:rPr>
              <a:t>E(Y</a:t>
            </a:r>
            <a:r>
              <a:rPr dirty="0" baseline="24691" sz="4050" spc="-232">
                <a:latin typeface="Microsoft Sans Serif"/>
                <a:cs typeface="Microsoft Sans Serif"/>
              </a:rPr>
              <a:t>2</a:t>
            </a:r>
            <a:r>
              <a:rPr dirty="0" baseline="24691" sz="4050" spc="165">
                <a:latin typeface="Microsoft Sans Serif"/>
                <a:cs typeface="Microsoft Sans Serif"/>
              </a:rPr>
              <a:t> </a:t>
            </a:r>
            <a:r>
              <a:rPr dirty="0" sz="4000" spc="-150">
                <a:latin typeface="Microsoft Sans Serif"/>
                <a:cs typeface="Microsoft Sans Serif"/>
              </a:rPr>
              <a:t>),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0">
                <a:latin typeface="Microsoft Sans Serif"/>
                <a:cs typeface="Microsoft Sans Serif"/>
              </a:rPr>
              <a:t>E(Y</a:t>
            </a:r>
            <a:r>
              <a:rPr dirty="0" sz="4000" spc="-22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Y</a:t>
            </a:r>
            <a:r>
              <a:rPr dirty="0" sz="4000" spc="275">
                <a:latin typeface="Microsoft Sans Serif"/>
                <a:cs typeface="Microsoft Sans Serif"/>
              </a:rPr>
              <a:t> </a:t>
            </a:r>
            <a:r>
              <a:rPr dirty="0" sz="4000" spc="-150">
                <a:latin typeface="Microsoft Sans Serif"/>
                <a:cs typeface="Microsoft Sans Serif"/>
              </a:rPr>
              <a:t>),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etc.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95">
                <a:latin typeface="Microsoft Sans Serif"/>
                <a:cs typeface="Microsoft Sans Serif"/>
              </a:rPr>
              <a:t>We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often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use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first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20">
                <a:latin typeface="Microsoft Sans Serif"/>
                <a:cs typeface="Microsoft Sans Serif"/>
              </a:rPr>
              <a:t>two</a:t>
            </a:r>
            <a:endParaRPr sz="4000">
              <a:latin typeface="Microsoft Sans Serif"/>
              <a:cs typeface="Microsoft Sans Serif"/>
            </a:endParaRPr>
          </a:p>
          <a:p>
            <a:pPr marL="3539490">
              <a:lnSpc>
                <a:spcPts val="10"/>
              </a:lnSpc>
              <a:tabLst>
                <a:tab pos="4831715" algn="l"/>
                <a:tab pos="5549265" algn="l"/>
              </a:tabLst>
            </a:pPr>
            <a:r>
              <a:rPr dirty="0" sz="2700" spc="100">
                <a:latin typeface="Microsoft Sans Serif"/>
                <a:cs typeface="Microsoft Sans Serif"/>
              </a:rPr>
              <a:t>t	t	</a:t>
            </a:r>
            <a:r>
              <a:rPr dirty="0" sz="2700">
                <a:latin typeface="Microsoft Sans Serif"/>
                <a:cs typeface="Microsoft Sans Serif"/>
              </a:rPr>
              <a:t>s</a:t>
            </a:r>
            <a:endParaRPr sz="2700">
              <a:latin typeface="Microsoft Sans Serif"/>
              <a:cs typeface="Microsoft Sans Serif"/>
            </a:endParaRPr>
          </a:p>
          <a:p>
            <a:pPr marL="477520">
              <a:lnSpc>
                <a:spcPct val="100000"/>
              </a:lnSpc>
              <a:spcBef>
                <a:spcPts val="1745"/>
              </a:spcBef>
            </a:pPr>
            <a:r>
              <a:rPr dirty="0" sz="4000" spc="35">
                <a:latin typeface="Microsoft Sans Serif"/>
                <a:cs typeface="Microsoft Sans Serif"/>
              </a:rPr>
              <a:t>moments.</a:t>
            </a:r>
            <a:endParaRPr sz="4000">
              <a:latin typeface="Microsoft Sans Serif"/>
              <a:cs typeface="Microsoft Sans Serif"/>
            </a:endParaRPr>
          </a:p>
          <a:p>
            <a:pPr marL="477520" indent="-396875">
              <a:lnSpc>
                <a:spcPct val="100000"/>
              </a:lnSpc>
              <a:spcBef>
                <a:spcPts val="3385"/>
              </a:spcBef>
              <a:buFont typeface="Wingdings"/>
              <a:buChar char=""/>
              <a:tabLst>
                <a:tab pos="478155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mean</a:t>
            </a:r>
            <a:r>
              <a:rPr dirty="0" sz="4000" spc="50">
                <a:latin typeface="Microsoft Sans Serif"/>
                <a:cs typeface="Microsoft Sans Serif"/>
              </a:rPr>
              <a:t> function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process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65">
                <a:latin typeface="Microsoft Sans Serif"/>
                <a:cs typeface="Microsoft Sans Serif"/>
              </a:rPr>
              <a:t>E(Y</a:t>
            </a:r>
            <a:r>
              <a:rPr dirty="0" baseline="-18518" sz="4050" spc="-247">
                <a:latin typeface="Microsoft Sans Serif"/>
                <a:cs typeface="Microsoft Sans Serif"/>
              </a:rPr>
              <a:t>t</a:t>
            </a:r>
            <a:r>
              <a:rPr dirty="0" sz="4000" spc="-165">
                <a:latin typeface="Microsoft Sans Serif"/>
                <a:cs typeface="Microsoft Sans Serif"/>
              </a:rPr>
              <a:t>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60">
                <a:latin typeface="Microsoft Sans Serif"/>
                <a:cs typeface="Microsoft Sans Serif"/>
              </a:rPr>
              <a:t>=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µ</a:t>
            </a:r>
            <a:r>
              <a:rPr dirty="0" baseline="-18518" sz="4050" spc="37">
                <a:latin typeface="Microsoft Sans Serif"/>
                <a:cs typeface="Microsoft Sans Serif"/>
              </a:rPr>
              <a:t>t</a:t>
            </a:r>
            <a:r>
              <a:rPr dirty="0" sz="4000" spc="25">
                <a:latin typeface="Microsoft Sans Serif"/>
                <a:cs typeface="Microsoft Sans Serif"/>
              </a:rPr>
              <a:t>.</a:t>
            </a:r>
            <a:endParaRPr sz="4000">
              <a:latin typeface="Microsoft Sans Serif"/>
              <a:cs typeface="Microsoft Sans Serif"/>
            </a:endParaRPr>
          </a:p>
          <a:p>
            <a:pPr marL="477520" indent="-396875">
              <a:lnSpc>
                <a:spcPts val="3495"/>
              </a:lnSpc>
              <a:spcBef>
                <a:spcPts val="3310"/>
              </a:spcBef>
              <a:buFont typeface="Wingdings"/>
              <a:buChar char=""/>
              <a:tabLst>
                <a:tab pos="478155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variance</a:t>
            </a:r>
            <a:r>
              <a:rPr dirty="0" sz="4000" spc="50">
                <a:latin typeface="Microsoft Sans Serif"/>
                <a:cs typeface="Microsoft Sans Serif"/>
              </a:rPr>
              <a:t> function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process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65">
                <a:latin typeface="Microsoft Sans Serif"/>
                <a:cs typeface="Microsoft Sans Serif"/>
              </a:rPr>
              <a:t>V(Y</a:t>
            </a:r>
            <a:r>
              <a:rPr dirty="0" baseline="-18518" sz="4050" spc="-247">
                <a:latin typeface="Microsoft Sans Serif"/>
                <a:cs typeface="Microsoft Sans Serif"/>
              </a:rPr>
              <a:t>t</a:t>
            </a:r>
            <a:r>
              <a:rPr dirty="0" sz="4000" spc="-165">
                <a:latin typeface="Microsoft Sans Serif"/>
                <a:cs typeface="Microsoft Sans Serif"/>
              </a:rPr>
              <a:t>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60">
                <a:latin typeface="Microsoft Sans Serif"/>
                <a:cs typeface="Microsoft Sans Serif"/>
              </a:rPr>
              <a:t>=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Symbol"/>
                <a:cs typeface="Symbol"/>
              </a:rPr>
              <a:t></a:t>
            </a:r>
            <a:r>
              <a:rPr dirty="0" baseline="24691" sz="4050" spc="-7">
                <a:latin typeface="Microsoft Sans Serif"/>
                <a:cs typeface="Microsoft Sans Serif"/>
              </a:rPr>
              <a:t>2</a:t>
            </a:r>
            <a:r>
              <a:rPr dirty="0" baseline="24691" sz="4050" spc="1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.</a:t>
            </a:r>
            <a:endParaRPr sz="4000">
              <a:latin typeface="Microsoft Sans Serif"/>
              <a:cs typeface="Microsoft Sans Serif"/>
            </a:endParaRPr>
          </a:p>
          <a:p>
            <a:pPr algn="r" marR="1383665">
              <a:lnSpc>
                <a:spcPts val="1935"/>
              </a:lnSpc>
            </a:pPr>
            <a:r>
              <a:rPr dirty="0" sz="2700" spc="100">
                <a:latin typeface="Microsoft Sans Serif"/>
                <a:cs typeface="Microsoft Sans Serif"/>
              </a:rPr>
              <a:t>t</a:t>
            </a:r>
            <a:endParaRPr sz="27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354791" y="295147"/>
            <a:ext cx="10995025" cy="3909695"/>
          </a:xfrm>
          <a:prstGeom prst="rect">
            <a:avLst/>
          </a:prstGeom>
        </p:spPr>
        <p:txBody>
          <a:bodyPr wrap="square" lIns="0" tIns="323215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2545"/>
              </a:spcBef>
              <a:tabLst>
                <a:tab pos="345884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40" b="1">
                <a:solidFill>
                  <a:srgbClr val="0000FF"/>
                </a:solidFill>
                <a:latin typeface="Arial"/>
                <a:cs typeface="Arial"/>
              </a:rPr>
              <a:t>Moments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of Stochastic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Processes</a:t>
            </a:r>
            <a:endParaRPr sz="3600">
              <a:latin typeface="Arial"/>
              <a:cs typeface="Arial"/>
            </a:endParaRPr>
          </a:p>
          <a:p>
            <a:pPr marL="478155" marR="17780" indent="-478155">
              <a:lnSpc>
                <a:spcPts val="8180"/>
              </a:lnSpc>
              <a:spcBef>
                <a:spcPts val="180"/>
              </a:spcBef>
              <a:buFont typeface="Wingdings"/>
              <a:buChar char=""/>
              <a:tabLst>
                <a:tab pos="478155" algn="l"/>
                <a:tab pos="5483225" algn="l"/>
                <a:tab pos="7254875" algn="l"/>
                <a:tab pos="10602595" algn="l"/>
              </a:tabLst>
            </a:pPr>
            <a:r>
              <a:rPr dirty="0" sz="4000" spc="-150">
                <a:latin typeface="Microsoft Sans Serif"/>
                <a:cs typeface="Microsoft Sans Serif"/>
              </a:rPr>
              <a:t>T</a:t>
            </a:r>
            <a:r>
              <a:rPr dirty="0" sz="4000" spc="-5">
                <a:latin typeface="Microsoft Sans Serif"/>
                <a:cs typeface="Microsoft Sans Serif"/>
              </a:rPr>
              <a:t>h</a:t>
            </a:r>
            <a:r>
              <a:rPr dirty="0" sz="4000" spc="-80">
                <a:latin typeface="Microsoft Sans Serif"/>
                <a:cs typeface="Microsoft Sans Serif"/>
              </a:rPr>
              <a:t>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C</a:t>
            </a:r>
            <a:r>
              <a:rPr dirty="0" sz="4000" spc="70">
                <a:latin typeface="Microsoft Sans Serif"/>
                <a:cs typeface="Microsoft Sans Serif"/>
              </a:rPr>
              <a:t>o</a:t>
            </a:r>
            <a:r>
              <a:rPr dirty="0" sz="4000" spc="-40">
                <a:latin typeface="Microsoft Sans Serif"/>
                <a:cs typeface="Microsoft Sans Serif"/>
              </a:rPr>
              <a:t>va</a:t>
            </a:r>
            <a:r>
              <a:rPr dirty="0" sz="4000" spc="5">
                <a:latin typeface="Microsoft Sans Serif"/>
                <a:cs typeface="Microsoft Sans Serif"/>
              </a:rPr>
              <a:t>r</a:t>
            </a:r>
            <a:r>
              <a:rPr dirty="0" sz="4000" spc="-30">
                <a:latin typeface="Microsoft Sans Serif"/>
                <a:cs typeface="Microsoft Sans Serif"/>
              </a:rPr>
              <a:t>i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-5">
                <a:latin typeface="Microsoft Sans Serif"/>
                <a:cs typeface="Microsoft Sans Serif"/>
              </a:rPr>
              <a:t>n</a:t>
            </a:r>
            <a:r>
              <a:rPr dirty="0" sz="4000" spc="145">
                <a:latin typeface="Microsoft Sans Serif"/>
                <a:cs typeface="Microsoft Sans Serif"/>
              </a:rPr>
              <a:t>c</a:t>
            </a:r>
            <a:r>
              <a:rPr dirty="0" sz="4000" spc="-80">
                <a:latin typeface="Microsoft Sans Serif"/>
                <a:cs typeface="Microsoft Sans Serif"/>
              </a:rPr>
              <a:t>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f</a:t>
            </a:r>
            <a:r>
              <a:rPr dirty="0" sz="4000" spc="-5">
                <a:latin typeface="Microsoft Sans Serif"/>
                <a:cs typeface="Microsoft Sans Serif"/>
              </a:rPr>
              <a:t>un</a:t>
            </a:r>
            <a:r>
              <a:rPr dirty="0" sz="4000" spc="145">
                <a:latin typeface="Microsoft Sans Serif"/>
                <a:cs typeface="Microsoft Sans Serif"/>
              </a:rPr>
              <a:t>c</a:t>
            </a:r>
            <a:r>
              <a:rPr dirty="0" sz="4000" spc="145">
                <a:latin typeface="Microsoft Sans Serif"/>
                <a:cs typeface="Microsoft Sans Serif"/>
              </a:rPr>
              <a:t>t</a:t>
            </a:r>
            <a:r>
              <a:rPr dirty="0" sz="4000" spc="-30">
                <a:latin typeface="Microsoft Sans Serif"/>
                <a:cs typeface="Microsoft Sans Serif"/>
              </a:rPr>
              <a:t>i</a:t>
            </a:r>
            <a:r>
              <a:rPr dirty="0" sz="4000" spc="70">
                <a:latin typeface="Microsoft Sans Serif"/>
                <a:cs typeface="Microsoft Sans Serif"/>
              </a:rPr>
              <a:t>o</a:t>
            </a:r>
            <a:r>
              <a:rPr dirty="0" sz="4000" spc="-5">
                <a:latin typeface="Microsoft Sans Serif"/>
                <a:cs typeface="Microsoft Sans Serif"/>
              </a:rPr>
              <a:t>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45">
                <a:latin typeface="Microsoft Sans Serif"/>
                <a:cs typeface="Microsoft Sans Serif"/>
              </a:rPr>
              <a:t>b</a:t>
            </a:r>
            <a:r>
              <a:rPr dirty="0" sz="4000" spc="-80">
                <a:latin typeface="Microsoft Sans Serif"/>
                <a:cs typeface="Microsoft Sans Serif"/>
              </a:rPr>
              <a:t>e</a:t>
            </a:r>
            <a:r>
              <a:rPr dirty="0" sz="4000" spc="145">
                <a:latin typeface="Microsoft Sans Serif"/>
                <a:cs typeface="Microsoft Sans Serif"/>
              </a:rPr>
              <a:t>t</a:t>
            </a:r>
            <a:r>
              <a:rPr dirty="0" sz="4000" spc="145">
                <a:latin typeface="Microsoft Sans Serif"/>
                <a:cs typeface="Microsoft Sans Serif"/>
              </a:rPr>
              <a:t>w</a:t>
            </a:r>
            <a:r>
              <a:rPr dirty="0" sz="4000" spc="-80">
                <a:latin typeface="Microsoft Sans Serif"/>
                <a:cs typeface="Microsoft Sans Serif"/>
              </a:rPr>
              <a:t>ee</a:t>
            </a:r>
            <a:r>
              <a:rPr dirty="0" sz="4000" spc="-5">
                <a:latin typeface="Microsoft Sans Serif"/>
                <a:cs typeface="Microsoft Sans Serif"/>
              </a:rPr>
              <a:t>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5">
                <a:latin typeface="Microsoft Sans Serif"/>
                <a:cs typeface="Microsoft Sans Serif"/>
              </a:rPr>
              <a:t>Y</a:t>
            </a:r>
            <a:r>
              <a:rPr dirty="0" baseline="-18518" sz="4050" spc="127">
                <a:latin typeface="Microsoft Sans Serif"/>
                <a:cs typeface="Microsoft Sans Serif"/>
              </a:rPr>
              <a:t>t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5">
                <a:latin typeface="Microsoft Sans Serif"/>
                <a:cs typeface="Microsoft Sans Serif"/>
              </a:rPr>
              <a:t>Y</a:t>
            </a:r>
            <a:r>
              <a:rPr dirty="0" baseline="-18518" sz="4050">
                <a:latin typeface="Microsoft Sans Serif"/>
                <a:cs typeface="Microsoft Sans Serif"/>
              </a:rPr>
              <a:t>s	</a:t>
            </a:r>
            <a:r>
              <a:rPr dirty="0" sz="4000" spc="-20">
                <a:latin typeface="Microsoft Sans Serif"/>
                <a:cs typeface="Microsoft Sans Serif"/>
              </a:rPr>
              <a:t>is  </a:t>
            </a:r>
            <a:r>
              <a:rPr dirty="0" sz="4000" spc="20">
                <a:latin typeface="Microsoft Sans Serif"/>
                <a:cs typeface="Microsoft Sans Serif"/>
              </a:rPr>
              <a:t>Cov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(Y</a:t>
            </a:r>
            <a:r>
              <a:rPr dirty="0" baseline="-18518" sz="4050" spc="-112">
                <a:latin typeface="Microsoft Sans Serif"/>
                <a:cs typeface="Microsoft Sans Serif"/>
              </a:rPr>
              <a:t>t</a:t>
            </a:r>
            <a:r>
              <a:rPr dirty="0" sz="4000" spc="-75">
                <a:latin typeface="Microsoft Sans Serif"/>
                <a:cs typeface="Microsoft Sans Serif"/>
              </a:rPr>
              <a:t>,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-135">
                <a:latin typeface="Microsoft Sans Serif"/>
                <a:cs typeface="Microsoft Sans Serif"/>
              </a:rPr>
              <a:t>Y</a:t>
            </a:r>
            <a:r>
              <a:rPr dirty="0" baseline="-18518" sz="4050" spc="-202">
                <a:latin typeface="Microsoft Sans Serif"/>
                <a:cs typeface="Microsoft Sans Serif"/>
              </a:rPr>
              <a:t>s</a:t>
            </a:r>
            <a:r>
              <a:rPr dirty="0" sz="4000" spc="-135">
                <a:latin typeface="Microsoft Sans Serif"/>
                <a:cs typeface="Microsoft Sans Serif"/>
              </a:rPr>
              <a:t>)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60">
                <a:latin typeface="Microsoft Sans Serif"/>
                <a:cs typeface="Microsoft Sans Serif"/>
              </a:rPr>
              <a:t>=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60">
                <a:latin typeface="Microsoft Sans Serif"/>
                <a:cs typeface="Microsoft Sans Serif"/>
              </a:rPr>
              <a:t>E((Y</a:t>
            </a:r>
            <a:r>
              <a:rPr dirty="0" baseline="-18518" sz="4050" spc="-240">
                <a:latin typeface="Microsoft Sans Serif"/>
                <a:cs typeface="Microsoft Sans Serif"/>
              </a:rPr>
              <a:t>t	</a:t>
            </a:r>
            <a:r>
              <a:rPr dirty="0" sz="4000" spc="220">
                <a:latin typeface="Microsoft Sans Serif"/>
                <a:cs typeface="Microsoft Sans Serif"/>
              </a:rPr>
              <a:t>-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µ</a:t>
            </a:r>
            <a:r>
              <a:rPr dirty="0" baseline="-18518" sz="4050" spc="-112">
                <a:latin typeface="Microsoft Sans Serif"/>
                <a:cs typeface="Microsoft Sans Serif"/>
              </a:rPr>
              <a:t>t</a:t>
            </a:r>
            <a:r>
              <a:rPr dirty="0" sz="4000" spc="-75">
                <a:latin typeface="Microsoft Sans Serif"/>
                <a:cs typeface="Microsoft Sans Serif"/>
              </a:rPr>
              <a:t>)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30">
                <a:latin typeface="Microsoft Sans Serif"/>
                <a:cs typeface="Microsoft Sans Serif"/>
              </a:rPr>
              <a:t>(Y</a:t>
            </a:r>
            <a:r>
              <a:rPr dirty="0" baseline="-18518" sz="4050" spc="-195">
                <a:latin typeface="Microsoft Sans Serif"/>
                <a:cs typeface="Microsoft Sans Serif"/>
              </a:rPr>
              <a:t>s	</a:t>
            </a:r>
            <a:r>
              <a:rPr dirty="0" sz="4000" spc="220">
                <a:latin typeface="Microsoft Sans Serif"/>
                <a:cs typeface="Microsoft Sans Serif"/>
              </a:rPr>
              <a:t>-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55">
                <a:latin typeface="Microsoft Sans Serif"/>
                <a:cs typeface="Microsoft Sans Serif"/>
              </a:rPr>
              <a:t>µ</a:t>
            </a:r>
            <a:r>
              <a:rPr dirty="0" baseline="-18518" sz="4050" spc="-232">
                <a:latin typeface="Microsoft Sans Serif"/>
                <a:cs typeface="Microsoft Sans Serif"/>
              </a:rPr>
              <a:t>s</a:t>
            </a:r>
            <a:r>
              <a:rPr dirty="0" sz="4000" spc="-155">
                <a:latin typeface="Microsoft Sans Serif"/>
                <a:cs typeface="Microsoft Sans Serif"/>
              </a:rPr>
              <a:t>))</a:t>
            </a:r>
            <a:endParaRPr sz="4000">
              <a:latin typeface="Microsoft Sans Serif"/>
              <a:cs typeface="Microsoft Sans Serif"/>
            </a:endParaRPr>
          </a:p>
          <a:p>
            <a:pPr marL="477520" indent="-396875">
              <a:lnSpc>
                <a:spcPct val="100000"/>
              </a:lnSpc>
              <a:spcBef>
                <a:spcPts val="2480"/>
              </a:spcBef>
              <a:buFont typeface="Wingdings"/>
              <a:buChar char=""/>
              <a:tabLst>
                <a:tab pos="478155" algn="l"/>
                <a:tab pos="10528300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Correlation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function</a:t>
            </a:r>
            <a:r>
              <a:rPr dirty="0" sz="4000" spc="7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between</a:t>
            </a:r>
            <a:r>
              <a:rPr dirty="0" sz="4000" spc="8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Y</a:t>
            </a:r>
            <a:r>
              <a:rPr dirty="0" baseline="-18518" sz="4050">
                <a:latin typeface="Microsoft Sans Serif"/>
                <a:cs typeface="Microsoft Sans Serif"/>
              </a:rPr>
              <a:t>t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7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75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Y</a:t>
            </a:r>
            <a:r>
              <a:rPr dirty="0" baseline="-18518" sz="4050" spc="-67">
                <a:latin typeface="Microsoft Sans Serif"/>
                <a:cs typeface="Microsoft Sans Serif"/>
              </a:rPr>
              <a:t>s	</a:t>
            </a:r>
            <a:r>
              <a:rPr dirty="0" sz="4000" spc="-20">
                <a:latin typeface="Microsoft Sans Serif"/>
                <a:cs typeface="Microsoft Sans Serif"/>
              </a:rPr>
              <a:t>is</a:t>
            </a:r>
            <a:endParaRPr sz="40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015675" y="5475103"/>
            <a:ext cx="1370965" cy="471170"/>
          </a:xfrm>
          <a:custGeom>
            <a:avLst/>
            <a:gdLst/>
            <a:ahLst/>
            <a:cxnLst/>
            <a:rect l="l" t="t" r="r" b="b"/>
            <a:pathLst>
              <a:path w="1370964" h="471170">
                <a:moveTo>
                  <a:pt x="1220520" y="0"/>
                </a:moveTo>
                <a:lnTo>
                  <a:pt x="1213822" y="19099"/>
                </a:lnTo>
                <a:lnTo>
                  <a:pt x="1241061" y="30920"/>
                </a:lnTo>
                <a:lnTo>
                  <a:pt x="1264486" y="47284"/>
                </a:lnTo>
                <a:lnTo>
                  <a:pt x="1299895" y="93638"/>
                </a:lnTo>
                <a:lnTo>
                  <a:pt x="1320731" y="156176"/>
                </a:lnTo>
                <a:lnTo>
                  <a:pt x="1327677" y="232916"/>
                </a:lnTo>
                <a:lnTo>
                  <a:pt x="1325932" y="274418"/>
                </a:lnTo>
                <a:lnTo>
                  <a:pt x="1311979" y="345979"/>
                </a:lnTo>
                <a:lnTo>
                  <a:pt x="1283981" y="401867"/>
                </a:lnTo>
                <a:lnTo>
                  <a:pt x="1241379" y="439570"/>
                </a:lnTo>
                <a:lnTo>
                  <a:pt x="1214567" y="451445"/>
                </a:lnTo>
                <a:lnTo>
                  <a:pt x="1220520" y="470545"/>
                </a:lnTo>
                <a:lnTo>
                  <a:pt x="1284701" y="440438"/>
                </a:lnTo>
                <a:lnTo>
                  <a:pt x="1331893" y="388317"/>
                </a:lnTo>
                <a:lnTo>
                  <a:pt x="1360914" y="318523"/>
                </a:lnTo>
                <a:lnTo>
                  <a:pt x="1368170" y="278626"/>
                </a:lnTo>
                <a:lnTo>
                  <a:pt x="1370589" y="235397"/>
                </a:lnTo>
                <a:lnTo>
                  <a:pt x="1368162" y="192260"/>
                </a:lnTo>
                <a:lnTo>
                  <a:pt x="1360884" y="152394"/>
                </a:lnTo>
                <a:lnTo>
                  <a:pt x="1348752" y="115799"/>
                </a:lnTo>
                <a:lnTo>
                  <a:pt x="1310258" y="53555"/>
                </a:lnTo>
                <a:lnTo>
                  <a:pt x="1254634" y="12317"/>
                </a:lnTo>
                <a:lnTo>
                  <a:pt x="1220520" y="0"/>
                </a:lnTo>
                <a:close/>
              </a:path>
              <a:path w="1370964" h="471170">
                <a:moveTo>
                  <a:pt x="150069" y="0"/>
                </a:moveTo>
                <a:lnTo>
                  <a:pt x="86042" y="30168"/>
                </a:lnTo>
                <a:lnTo>
                  <a:pt x="38820" y="82476"/>
                </a:lnTo>
                <a:lnTo>
                  <a:pt x="9705" y="152394"/>
                </a:lnTo>
                <a:lnTo>
                  <a:pt x="2426" y="192260"/>
                </a:lnTo>
                <a:lnTo>
                  <a:pt x="0" y="235397"/>
                </a:lnTo>
                <a:lnTo>
                  <a:pt x="2418" y="278626"/>
                </a:lnTo>
                <a:lnTo>
                  <a:pt x="9674" y="318523"/>
                </a:lnTo>
                <a:lnTo>
                  <a:pt x="21766" y="355087"/>
                </a:lnTo>
                <a:lnTo>
                  <a:pt x="60167" y="417129"/>
                </a:lnTo>
                <a:lnTo>
                  <a:pt x="115854" y="458243"/>
                </a:lnTo>
                <a:lnTo>
                  <a:pt x="150069" y="470545"/>
                </a:lnTo>
                <a:lnTo>
                  <a:pt x="156022" y="451445"/>
                </a:lnTo>
                <a:lnTo>
                  <a:pt x="129209" y="439570"/>
                </a:lnTo>
                <a:lnTo>
                  <a:pt x="106071" y="423044"/>
                </a:lnTo>
                <a:lnTo>
                  <a:pt x="70817" y="376039"/>
                </a:lnTo>
                <a:lnTo>
                  <a:pt x="49889" y="312105"/>
                </a:lnTo>
                <a:lnTo>
                  <a:pt x="42913" y="232916"/>
                </a:lnTo>
                <a:lnTo>
                  <a:pt x="44657" y="192771"/>
                </a:lnTo>
                <a:lnTo>
                  <a:pt x="58609" y="123132"/>
                </a:lnTo>
                <a:lnTo>
                  <a:pt x="86654" y="68189"/>
                </a:lnTo>
                <a:lnTo>
                  <a:pt x="129628" y="30920"/>
                </a:lnTo>
                <a:lnTo>
                  <a:pt x="156766" y="19099"/>
                </a:lnTo>
                <a:lnTo>
                  <a:pt x="15006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4528243" y="5334507"/>
            <a:ext cx="170053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653415" algn="l"/>
              </a:tabLst>
            </a:pPr>
            <a:r>
              <a:rPr dirty="0" sz="4000">
                <a:latin typeface="Cambria Math"/>
                <a:cs typeface="Cambria Math"/>
              </a:rPr>
              <a:t>𝜌	</a:t>
            </a:r>
            <a:r>
              <a:rPr dirty="0" sz="4000" spc="-655">
                <a:latin typeface="Cambria Math"/>
                <a:cs typeface="Cambria Math"/>
              </a:rPr>
              <a:t>𝑌</a:t>
            </a:r>
            <a:r>
              <a:rPr dirty="0" baseline="-15325" sz="4350" spc="877">
                <a:latin typeface="Cambria Math"/>
                <a:cs typeface="Cambria Math"/>
              </a:rPr>
              <a:t>𝑡</a:t>
            </a:r>
            <a:r>
              <a:rPr dirty="0" sz="4000">
                <a:latin typeface="Cambria Math"/>
                <a:cs typeface="Cambria Math"/>
              </a:rPr>
              <a:t>,</a:t>
            </a:r>
            <a:r>
              <a:rPr dirty="0" sz="4000" spc="-210">
                <a:latin typeface="Cambria Math"/>
                <a:cs typeface="Cambria Math"/>
              </a:rPr>
              <a:t> </a:t>
            </a:r>
            <a:r>
              <a:rPr dirty="0" sz="4000" spc="-655">
                <a:latin typeface="Cambria Math"/>
                <a:cs typeface="Cambria Math"/>
              </a:rPr>
              <a:t>𝑌</a:t>
            </a:r>
            <a:r>
              <a:rPr dirty="0" baseline="-15325" sz="4350" spc="202">
                <a:latin typeface="Cambria Math"/>
                <a:cs typeface="Cambria Math"/>
              </a:rPr>
              <a:t>𝑠</a:t>
            </a:r>
            <a:endParaRPr baseline="-15325" sz="4350">
              <a:latin typeface="Cambria Math"/>
              <a:cs typeface="Cambria Math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533889" y="4950459"/>
            <a:ext cx="314388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669290" algn="l"/>
              </a:tabLst>
            </a:pPr>
            <a:r>
              <a:rPr dirty="0" baseline="-41666" sz="6000">
                <a:latin typeface="Cambria Math"/>
                <a:cs typeface="Cambria Math"/>
              </a:rPr>
              <a:t>=	</a:t>
            </a:r>
            <a:r>
              <a:rPr dirty="0" sz="4000">
                <a:latin typeface="Cambria Math"/>
                <a:cs typeface="Cambria Math"/>
              </a:rPr>
              <a:t>𝐶</a:t>
            </a:r>
            <a:r>
              <a:rPr dirty="0" sz="4000" spc="-10">
                <a:latin typeface="Cambria Math"/>
                <a:cs typeface="Cambria Math"/>
              </a:rPr>
              <a:t>𝑜</a:t>
            </a:r>
            <a:r>
              <a:rPr dirty="0" sz="4000">
                <a:latin typeface="Cambria Math"/>
                <a:cs typeface="Cambria Math"/>
              </a:rPr>
              <a:t>𝑣</a:t>
            </a:r>
            <a:r>
              <a:rPr dirty="0" sz="4000" spc="110">
                <a:latin typeface="Cambria Math"/>
                <a:cs typeface="Cambria Math"/>
              </a:rPr>
              <a:t> </a:t>
            </a:r>
            <a:r>
              <a:rPr dirty="0" sz="4000">
                <a:latin typeface="Cambria Math"/>
                <a:cs typeface="Cambria Math"/>
              </a:rPr>
              <a:t>(</a:t>
            </a:r>
            <a:r>
              <a:rPr dirty="0" sz="4000" spc="-655">
                <a:latin typeface="Cambria Math"/>
                <a:cs typeface="Cambria Math"/>
              </a:rPr>
              <a:t>𝑌</a:t>
            </a:r>
            <a:r>
              <a:rPr dirty="0" baseline="-15325" sz="4350" spc="877">
                <a:latin typeface="Cambria Math"/>
                <a:cs typeface="Cambria Math"/>
              </a:rPr>
              <a:t>𝑡</a:t>
            </a:r>
            <a:r>
              <a:rPr dirty="0" sz="4000">
                <a:latin typeface="Cambria Math"/>
                <a:cs typeface="Cambria Math"/>
              </a:rPr>
              <a:t>,</a:t>
            </a:r>
            <a:r>
              <a:rPr dirty="0" sz="4000" spc="-210">
                <a:latin typeface="Cambria Math"/>
                <a:cs typeface="Cambria Math"/>
              </a:rPr>
              <a:t> </a:t>
            </a:r>
            <a:r>
              <a:rPr dirty="0" sz="4000" spc="-655">
                <a:latin typeface="Cambria Math"/>
                <a:cs typeface="Cambria Math"/>
              </a:rPr>
              <a:t>𝑌</a:t>
            </a:r>
            <a:r>
              <a:rPr dirty="0" baseline="-15325" sz="4350" spc="555">
                <a:latin typeface="Cambria Math"/>
                <a:cs typeface="Cambria Math"/>
              </a:rPr>
              <a:t>𝑠</a:t>
            </a:r>
            <a:r>
              <a:rPr dirty="0" sz="4000">
                <a:latin typeface="Cambria Math"/>
                <a:cs typeface="Cambria Math"/>
              </a:rPr>
              <a:t>)</a:t>
            </a:r>
            <a:endParaRPr sz="4000">
              <a:latin typeface="Cambria Math"/>
              <a:cs typeface="Cambria Math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205274" y="5690339"/>
            <a:ext cx="2438400" cy="38100"/>
          </a:xfrm>
          <a:custGeom>
            <a:avLst/>
            <a:gdLst/>
            <a:ahLst/>
            <a:cxnLst/>
            <a:rect l="l" t="t" r="r" b="b"/>
            <a:pathLst>
              <a:path w="2438400" h="38100">
                <a:moveTo>
                  <a:pt x="2438400" y="0"/>
                </a:moveTo>
                <a:lnTo>
                  <a:pt x="0" y="0"/>
                </a:lnTo>
                <a:lnTo>
                  <a:pt x="0" y="38100"/>
                </a:lnTo>
                <a:lnTo>
                  <a:pt x="2438400" y="38100"/>
                </a:lnTo>
                <a:lnTo>
                  <a:pt x="2438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7490943" y="5830039"/>
            <a:ext cx="934085" cy="633095"/>
          </a:xfrm>
          <a:custGeom>
            <a:avLst/>
            <a:gdLst/>
            <a:ahLst/>
            <a:cxnLst/>
            <a:rect l="l" t="t" r="r" b="b"/>
            <a:pathLst>
              <a:path w="934084" h="633095">
                <a:moveTo>
                  <a:pt x="933531" y="0"/>
                </a:moveTo>
                <a:lnTo>
                  <a:pt x="374731" y="0"/>
                </a:lnTo>
                <a:lnTo>
                  <a:pt x="374731" y="2219"/>
                </a:lnTo>
                <a:lnTo>
                  <a:pt x="317748" y="2219"/>
                </a:lnTo>
                <a:lnTo>
                  <a:pt x="167184" y="566526"/>
                </a:lnTo>
                <a:lnTo>
                  <a:pt x="81360" y="375034"/>
                </a:lnTo>
                <a:lnTo>
                  <a:pt x="0" y="412242"/>
                </a:lnTo>
                <a:lnTo>
                  <a:pt x="7689" y="430844"/>
                </a:lnTo>
                <a:lnTo>
                  <a:pt x="49610" y="412242"/>
                </a:lnTo>
                <a:lnTo>
                  <a:pt x="152300" y="633003"/>
                </a:lnTo>
                <a:lnTo>
                  <a:pt x="176361" y="633003"/>
                </a:lnTo>
                <a:lnTo>
                  <a:pt x="337592" y="35210"/>
                </a:lnTo>
                <a:lnTo>
                  <a:pt x="374731" y="35210"/>
                </a:lnTo>
                <a:lnTo>
                  <a:pt x="374731" y="38100"/>
                </a:lnTo>
                <a:lnTo>
                  <a:pt x="933531" y="38100"/>
                </a:lnTo>
                <a:lnTo>
                  <a:pt x="93353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8108944" y="6074664"/>
            <a:ext cx="187960" cy="46735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900" spc="335">
                <a:latin typeface="Cambria Math"/>
                <a:cs typeface="Cambria Math"/>
              </a:rPr>
              <a:t>𝑡</a:t>
            </a:r>
            <a:endParaRPr sz="2900">
              <a:latin typeface="Cambria Math"/>
              <a:cs typeface="Cambria Math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8430172" y="5824385"/>
            <a:ext cx="922019" cy="631190"/>
          </a:xfrm>
          <a:custGeom>
            <a:avLst/>
            <a:gdLst/>
            <a:ahLst/>
            <a:cxnLst/>
            <a:rect l="l" t="t" r="r" b="b"/>
            <a:pathLst>
              <a:path w="922020" h="631189">
                <a:moveTo>
                  <a:pt x="387201" y="0"/>
                </a:moveTo>
                <a:lnTo>
                  <a:pt x="317748" y="0"/>
                </a:lnTo>
                <a:lnTo>
                  <a:pt x="167184" y="564306"/>
                </a:lnTo>
                <a:lnTo>
                  <a:pt x="81360" y="372814"/>
                </a:lnTo>
                <a:lnTo>
                  <a:pt x="0" y="410022"/>
                </a:lnTo>
                <a:lnTo>
                  <a:pt x="7689" y="428625"/>
                </a:lnTo>
                <a:lnTo>
                  <a:pt x="49610" y="410022"/>
                </a:lnTo>
                <a:lnTo>
                  <a:pt x="152300" y="630783"/>
                </a:lnTo>
                <a:lnTo>
                  <a:pt x="176362" y="630783"/>
                </a:lnTo>
                <a:lnTo>
                  <a:pt x="337592" y="32990"/>
                </a:lnTo>
                <a:lnTo>
                  <a:pt x="362602" y="32990"/>
                </a:lnTo>
                <a:lnTo>
                  <a:pt x="362602" y="43754"/>
                </a:lnTo>
                <a:lnTo>
                  <a:pt x="921402" y="43754"/>
                </a:lnTo>
                <a:lnTo>
                  <a:pt x="921402" y="5654"/>
                </a:lnTo>
                <a:lnTo>
                  <a:pt x="387201" y="5654"/>
                </a:lnTo>
                <a:lnTo>
                  <a:pt x="38720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9048172" y="6056376"/>
            <a:ext cx="203835" cy="46735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900" spc="135">
                <a:latin typeface="Cambria Math"/>
                <a:cs typeface="Cambria Math"/>
              </a:rPr>
              <a:t>𝑠</a:t>
            </a:r>
            <a:endParaRPr sz="2900">
              <a:latin typeface="Cambria Math"/>
              <a:cs typeface="Cambria Math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808717" y="5621020"/>
            <a:ext cx="158051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989965" algn="l"/>
              </a:tabLst>
            </a:pPr>
            <a:r>
              <a:rPr dirty="0" baseline="-20833" sz="6000" spc="225">
                <a:latin typeface="Cambria Math"/>
                <a:cs typeface="Cambria Math"/>
              </a:rPr>
              <a:t>𝜎</a:t>
            </a:r>
            <a:r>
              <a:rPr dirty="0" sz="2900" spc="150">
                <a:latin typeface="Cambria Math"/>
                <a:cs typeface="Cambria Math"/>
              </a:rPr>
              <a:t>2	</a:t>
            </a:r>
            <a:r>
              <a:rPr dirty="0" baseline="-20833" sz="6000" spc="225">
                <a:latin typeface="Cambria Math"/>
                <a:cs typeface="Cambria Math"/>
              </a:rPr>
              <a:t>𝜎</a:t>
            </a:r>
            <a:r>
              <a:rPr dirty="0" sz="2900" spc="150">
                <a:latin typeface="Cambria Math"/>
                <a:cs typeface="Cambria Math"/>
              </a:rPr>
              <a:t>2</a:t>
            </a:r>
            <a:endParaRPr sz="2900">
              <a:latin typeface="Cambria Math"/>
              <a:cs typeface="Cambria Math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3475" y="6745731"/>
            <a:ext cx="885190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00"/>
              </a:spcBef>
              <a:buFont typeface="Wingdings"/>
              <a:buChar char=""/>
              <a:tabLst>
                <a:tab pos="408940" algn="l"/>
              </a:tabLst>
            </a:pPr>
            <a:r>
              <a:rPr dirty="0" sz="4000" spc="-65">
                <a:latin typeface="Microsoft Sans Serif"/>
                <a:cs typeface="Microsoft Sans Serif"/>
              </a:rPr>
              <a:t>These</a:t>
            </a:r>
            <a:r>
              <a:rPr dirty="0" sz="4000" spc="40">
                <a:latin typeface="Microsoft Sans Serif"/>
                <a:cs typeface="Microsoft Sans Serif"/>
              </a:rPr>
              <a:t> moments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are</a:t>
            </a:r>
            <a:r>
              <a:rPr dirty="0" sz="4000" spc="45">
                <a:latin typeface="Microsoft Sans Serif"/>
                <a:cs typeface="Microsoft Sans Serif"/>
              </a:rPr>
              <a:t> functions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endParaRPr sz="40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9971" y="606043"/>
            <a:ext cx="13270865" cy="65652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90170">
              <a:lnSpc>
                <a:spcPct val="100000"/>
              </a:lnSpc>
              <a:spcBef>
                <a:spcPts val="100"/>
              </a:spcBef>
              <a:tabLst>
                <a:tab pos="352361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Stationary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 b="1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10" b="1">
                <a:solidFill>
                  <a:srgbClr val="0000FF"/>
                </a:solidFill>
                <a:latin typeface="Arial"/>
                <a:cs typeface="Arial"/>
              </a:rPr>
              <a:t>Time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  <a:p>
            <a:pPr marL="25400">
              <a:lnSpc>
                <a:spcPts val="4095"/>
              </a:lnSpc>
              <a:spcBef>
                <a:spcPts val="3725"/>
              </a:spcBef>
              <a:tabLst>
                <a:tab pos="9652000" algn="l"/>
                <a:tab pos="10558780" algn="l"/>
                <a:tab pos="12195175" algn="l"/>
              </a:tabLst>
            </a:pPr>
            <a:r>
              <a:rPr dirty="0" sz="4000" spc="-30">
                <a:latin typeface="Microsoft Sans Serif"/>
                <a:cs typeface="Microsoft Sans Serif"/>
              </a:rPr>
              <a:t>Thus,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stochastic </a:t>
            </a:r>
            <a:r>
              <a:rPr dirty="0" sz="4000" spc="30">
                <a:latin typeface="Microsoft Sans Serif"/>
                <a:cs typeface="Microsoft Sans Serif"/>
              </a:rPr>
              <a:t>process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{Y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735">
                <a:latin typeface="Microsoft Sans Serif"/>
                <a:cs typeface="Microsoft Sans Serif"/>
              </a:rPr>
              <a:t>…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 spc="-5">
                <a:latin typeface="Microsoft Sans Serif"/>
                <a:cs typeface="Microsoft Sans Serif"/>
              </a:rPr>
              <a:t>}</a:t>
            </a:r>
            <a:r>
              <a:rPr dirty="0" sz="4000" spc="1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endParaRPr sz="4000">
              <a:latin typeface="Microsoft Sans Serif"/>
              <a:cs typeface="Microsoft Sans Serif"/>
            </a:endParaRPr>
          </a:p>
          <a:p>
            <a:pPr algn="r" marR="1159510">
              <a:lnSpc>
                <a:spcPts val="2535"/>
              </a:lnSpc>
              <a:tabLst>
                <a:tab pos="906144" algn="l"/>
                <a:tab pos="2461895" algn="l"/>
              </a:tabLst>
            </a:pPr>
            <a:r>
              <a:rPr dirty="0" sz="2700" spc="-5">
                <a:latin typeface="Microsoft Sans Serif"/>
                <a:cs typeface="Microsoft Sans Serif"/>
              </a:rPr>
              <a:t>1	2	</a:t>
            </a:r>
            <a:r>
              <a:rPr dirty="0" sz="2700" spc="50">
                <a:latin typeface="Microsoft Sans Serif"/>
                <a:cs typeface="Microsoft Sans Serif"/>
              </a:rPr>
              <a:t>k</a:t>
            </a:r>
            <a:endParaRPr sz="2700">
              <a:latin typeface="Microsoft Sans Serif"/>
              <a:cs typeface="Microsoft Sans Serif"/>
            </a:endParaRPr>
          </a:p>
          <a:p>
            <a:pPr marL="25400">
              <a:lnSpc>
                <a:spcPct val="100000"/>
              </a:lnSpc>
              <a:spcBef>
                <a:spcPts val="575"/>
              </a:spcBef>
            </a:pPr>
            <a:r>
              <a:rPr dirty="0" sz="4000" spc="10">
                <a:latin typeface="Microsoft Sans Serif"/>
                <a:cs typeface="Microsoft Sans Serif"/>
              </a:rPr>
              <a:t>said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10">
                <a:latin typeface="Microsoft Sans Serif"/>
                <a:cs typeface="Microsoft Sans Serif"/>
              </a:rPr>
              <a:t>to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be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strictly </a:t>
            </a:r>
            <a:r>
              <a:rPr dirty="0" sz="4000" spc="-10">
                <a:latin typeface="Microsoft Sans Serif"/>
                <a:cs typeface="Microsoft Sans Serif"/>
              </a:rPr>
              <a:t>stationary,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joint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distribution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5">
                <a:latin typeface="Microsoft Sans Serif"/>
                <a:cs typeface="Microsoft Sans Serif"/>
              </a:rPr>
              <a:t>k</a:t>
            </a:r>
            <a:endParaRPr sz="4000">
              <a:latin typeface="Microsoft Sans Serif"/>
              <a:cs typeface="Microsoft Sans Serif"/>
            </a:endParaRPr>
          </a:p>
          <a:p>
            <a:pPr marL="25400">
              <a:lnSpc>
                <a:spcPts val="4095"/>
              </a:lnSpc>
              <a:spcBef>
                <a:spcPts val="2400"/>
              </a:spcBef>
              <a:tabLst>
                <a:tab pos="3709670" algn="l"/>
                <a:tab pos="5346065" algn="l"/>
                <a:tab pos="10316845" algn="l"/>
              </a:tabLst>
            </a:pPr>
            <a:r>
              <a:rPr dirty="0" sz="4000" spc="20">
                <a:latin typeface="Microsoft Sans Serif"/>
                <a:cs typeface="Microsoft Sans Serif"/>
              </a:rPr>
              <a:t>observations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735">
                <a:latin typeface="Microsoft Sans Serif"/>
                <a:cs typeface="Microsoft Sans Serif"/>
              </a:rPr>
              <a:t>…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 spc="15">
                <a:latin typeface="Microsoft Sans Serif"/>
                <a:cs typeface="Microsoft Sans Serif"/>
              </a:rPr>
              <a:t>made</a:t>
            </a:r>
            <a:r>
              <a:rPr dirty="0" sz="4000" spc="-32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at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t</a:t>
            </a:r>
            <a:r>
              <a:rPr dirty="0" baseline="-18518" sz="4050" spc="60">
                <a:latin typeface="Microsoft Sans Serif"/>
                <a:cs typeface="Microsoft Sans Serif"/>
              </a:rPr>
              <a:t>1</a:t>
            </a:r>
            <a:r>
              <a:rPr dirty="0" sz="4000" spc="40">
                <a:latin typeface="Microsoft Sans Serif"/>
                <a:cs typeface="Microsoft Sans Serif"/>
              </a:rPr>
              <a:t>,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865">
                <a:latin typeface="Microsoft Sans Serif"/>
                <a:cs typeface="Microsoft Sans Serif"/>
              </a:rPr>
              <a:t>…,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00">
                <a:latin typeface="Microsoft Sans Serif"/>
                <a:cs typeface="Microsoft Sans Serif"/>
              </a:rPr>
              <a:t>t</a:t>
            </a:r>
            <a:r>
              <a:rPr dirty="0" baseline="-18518" sz="4050" spc="150">
                <a:latin typeface="Microsoft Sans Serif"/>
                <a:cs typeface="Microsoft Sans Serif"/>
              </a:rPr>
              <a:t>k	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2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same</a:t>
            </a:r>
            <a:r>
              <a:rPr dirty="0" sz="4000" spc="2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as</a:t>
            </a:r>
            <a:endParaRPr sz="4000">
              <a:latin typeface="Microsoft Sans Serif"/>
              <a:cs typeface="Microsoft Sans Serif"/>
            </a:endParaRPr>
          </a:p>
          <a:p>
            <a:pPr marL="3520440">
              <a:lnSpc>
                <a:spcPts val="2535"/>
              </a:lnSpc>
              <a:tabLst>
                <a:tab pos="5076190" algn="l"/>
              </a:tabLst>
            </a:pPr>
            <a:r>
              <a:rPr dirty="0" sz="2700" spc="-5">
                <a:latin typeface="Microsoft Sans Serif"/>
                <a:cs typeface="Microsoft Sans Serif"/>
              </a:rPr>
              <a:t>1	</a:t>
            </a:r>
            <a:r>
              <a:rPr dirty="0" sz="2700" spc="50">
                <a:latin typeface="Microsoft Sans Serif"/>
                <a:cs typeface="Microsoft Sans Serif"/>
              </a:rPr>
              <a:t>k</a:t>
            </a:r>
            <a:endParaRPr sz="2700">
              <a:latin typeface="Microsoft Sans Serif"/>
              <a:cs typeface="Microsoft Sans Serif"/>
            </a:endParaRPr>
          </a:p>
          <a:p>
            <a:pPr marL="25400">
              <a:lnSpc>
                <a:spcPts val="4095"/>
              </a:lnSpc>
              <a:spcBef>
                <a:spcPts val="570"/>
              </a:spcBef>
              <a:tabLst>
                <a:tab pos="6695440" algn="l"/>
                <a:tab pos="7994015" algn="l"/>
                <a:tab pos="10070465" algn="l"/>
              </a:tabLst>
            </a:pPr>
            <a:r>
              <a:rPr dirty="0" sz="4000" spc="55">
                <a:latin typeface="Microsoft Sans Serif"/>
                <a:cs typeface="Microsoft Sans Serif"/>
              </a:rPr>
              <a:t>that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k+h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observations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</a:t>
            </a:r>
            <a:r>
              <a:rPr dirty="0" baseline="-43209" sz="4050" spc="7">
                <a:latin typeface="Microsoft Sans Serif"/>
                <a:cs typeface="Microsoft Sans Serif"/>
              </a:rPr>
              <a:t>1+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735">
                <a:latin typeface="Microsoft Sans Serif"/>
                <a:cs typeface="Microsoft Sans Serif"/>
              </a:rPr>
              <a:t>…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 spc="15">
                <a:latin typeface="Microsoft Sans Serif"/>
                <a:cs typeface="Microsoft Sans Serif"/>
              </a:rPr>
              <a:t>made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at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endParaRPr sz="4000">
              <a:latin typeface="Microsoft Sans Serif"/>
              <a:cs typeface="Microsoft Sans Serif"/>
            </a:endParaRPr>
          </a:p>
          <a:p>
            <a:pPr marL="6506845">
              <a:lnSpc>
                <a:spcPts val="2535"/>
              </a:lnSpc>
              <a:tabLst>
                <a:tab pos="7412990" algn="l"/>
                <a:tab pos="9361170" algn="l"/>
              </a:tabLst>
            </a:pPr>
            <a:r>
              <a:rPr dirty="0" sz="2700" spc="-5">
                <a:latin typeface="Microsoft Sans Serif"/>
                <a:cs typeface="Microsoft Sans Serif"/>
              </a:rPr>
              <a:t>h	</a:t>
            </a:r>
            <a:r>
              <a:rPr dirty="0" sz="2700">
                <a:latin typeface="Microsoft Sans Serif"/>
                <a:cs typeface="Microsoft Sans Serif"/>
              </a:rPr>
              <a:t>2+h	</a:t>
            </a:r>
            <a:r>
              <a:rPr dirty="0" sz="2700" spc="15">
                <a:latin typeface="Microsoft Sans Serif"/>
                <a:cs typeface="Microsoft Sans Serif"/>
              </a:rPr>
              <a:t>k+h</a:t>
            </a:r>
            <a:endParaRPr sz="2700">
              <a:latin typeface="Microsoft Sans Serif"/>
              <a:cs typeface="Microsoft Sans Serif"/>
            </a:endParaRPr>
          </a:p>
          <a:p>
            <a:pPr marL="25400">
              <a:lnSpc>
                <a:spcPct val="100000"/>
              </a:lnSpc>
              <a:spcBef>
                <a:spcPts val="575"/>
              </a:spcBef>
              <a:tabLst>
                <a:tab pos="4253865" algn="l"/>
              </a:tabLst>
            </a:pPr>
            <a:r>
              <a:rPr dirty="0" sz="4000" spc="55">
                <a:latin typeface="Microsoft Sans Serif"/>
                <a:cs typeface="Microsoft Sans Serif"/>
              </a:rPr>
              <a:t>points </a:t>
            </a:r>
            <a:r>
              <a:rPr dirty="0" sz="4000" spc="25">
                <a:latin typeface="Microsoft Sans Serif"/>
                <a:cs typeface="Microsoft Sans Serif"/>
              </a:rPr>
              <a:t>t</a:t>
            </a:r>
            <a:r>
              <a:rPr dirty="0" baseline="-18518" sz="4050" spc="37">
                <a:latin typeface="Microsoft Sans Serif"/>
                <a:cs typeface="Microsoft Sans Serif"/>
              </a:rPr>
              <a:t>1+h</a:t>
            </a:r>
            <a:r>
              <a:rPr dirty="0" sz="4000" spc="25">
                <a:latin typeface="Microsoft Sans Serif"/>
                <a:cs typeface="Microsoft Sans Serif"/>
              </a:rPr>
              <a:t>,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865">
                <a:latin typeface="Microsoft Sans Serif"/>
                <a:cs typeface="Microsoft Sans Serif"/>
              </a:rPr>
              <a:t>…,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t</a:t>
            </a:r>
            <a:r>
              <a:rPr dirty="0" baseline="-18518" sz="4050" spc="75">
                <a:latin typeface="Microsoft Sans Serif"/>
                <a:cs typeface="Microsoft Sans Serif"/>
              </a:rPr>
              <a:t>k+h	</a:t>
            </a:r>
            <a:r>
              <a:rPr dirty="0" sz="4000" spc="45">
                <a:latin typeface="Microsoft Sans Serif"/>
                <a:cs typeface="Microsoft Sans Serif"/>
              </a:rPr>
              <a:t>for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any</a:t>
            </a:r>
            <a:r>
              <a:rPr dirty="0" sz="4000" spc="3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h.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That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is,</a:t>
            </a:r>
            <a:endParaRPr sz="4000">
              <a:latin typeface="Microsoft Sans Serif"/>
              <a:cs typeface="Microsoft Sans Serif"/>
            </a:endParaRPr>
          </a:p>
          <a:p>
            <a:pPr marL="25400">
              <a:lnSpc>
                <a:spcPts val="4010"/>
              </a:lnSpc>
              <a:spcBef>
                <a:spcPts val="3379"/>
              </a:spcBef>
              <a:tabLst>
                <a:tab pos="1951989" algn="l"/>
                <a:tab pos="2633345" algn="l"/>
                <a:tab pos="4243070" algn="l"/>
                <a:tab pos="8860790" algn="l"/>
                <a:tab pos="9933940" algn="l"/>
                <a:tab pos="11310620" algn="l"/>
                <a:tab pos="13029565" algn="l"/>
              </a:tabLst>
            </a:pPr>
            <a:r>
              <a:rPr dirty="0" sz="4000" spc="-35">
                <a:latin typeface="Microsoft Sans Serif"/>
                <a:cs typeface="Microsoft Sans Serif"/>
              </a:rPr>
              <a:t>F</a:t>
            </a:r>
            <a:r>
              <a:rPr dirty="0" baseline="-18518" sz="4050" spc="-52">
                <a:latin typeface="Microsoft Sans Serif"/>
                <a:cs typeface="Microsoft Sans Serif"/>
              </a:rPr>
              <a:t>Y</a:t>
            </a:r>
            <a:r>
              <a:rPr dirty="0" baseline="-26748" sz="4050" spc="-52">
                <a:latin typeface="Microsoft Sans Serif"/>
                <a:cs typeface="Microsoft Sans Serif"/>
              </a:rPr>
              <a:t>t</a:t>
            </a:r>
            <a:r>
              <a:rPr dirty="0" baseline="-39094" sz="4050" spc="-52">
                <a:latin typeface="Microsoft Sans Serif"/>
                <a:cs typeface="Microsoft Sans Serif"/>
              </a:rPr>
              <a:t>1</a:t>
            </a:r>
            <a:r>
              <a:rPr dirty="0" baseline="-18518" sz="4050" spc="-52">
                <a:latin typeface="Microsoft Sans Serif"/>
                <a:cs typeface="Microsoft Sans Serif"/>
              </a:rPr>
              <a:t>,</a:t>
            </a:r>
            <a:r>
              <a:rPr dirty="0" baseline="-18518" sz="4050" spc="15">
                <a:latin typeface="Microsoft Sans Serif"/>
                <a:cs typeface="Microsoft Sans Serif"/>
              </a:rPr>
              <a:t> </a:t>
            </a:r>
            <a:r>
              <a:rPr dirty="0" baseline="-18518" sz="4050" spc="1754">
                <a:latin typeface="Microsoft Sans Serif"/>
                <a:cs typeface="Microsoft Sans Serif"/>
              </a:rPr>
              <a:t>…</a:t>
            </a:r>
            <a:r>
              <a:rPr dirty="0" baseline="-18518" sz="4050" spc="-22">
                <a:latin typeface="Microsoft Sans Serif"/>
                <a:cs typeface="Microsoft Sans Serif"/>
              </a:rPr>
              <a:t> </a:t>
            </a:r>
            <a:r>
              <a:rPr dirty="0" baseline="-18518" sz="4050" spc="15">
                <a:latin typeface="Microsoft Sans Serif"/>
                <a:cs typeface="Microsoft Sans Serif"/>
              </a:rPr>
              <a:t>Y</a:t>
            </a:r>
            <a:r>
              <a:rPr dirty="0" baseline="-26748" sz="4050" spc="15">
                <a:latin typeface="Microsoft Sans Serif"/>
                <a:cs typeface="Microsoft Sans Serif"/>
              </a:rPr>
              <a:t>t	</a:t>
            </a:r>
            <a:r>
              <a:rPr dirty="0" sz="4000" spc="-70">
                <a:latin typeface="Microsoft Sans Serif"/>
                <a:cs typeface="Microsoft Sans Serif"/>
              </a:rPr>
              <a:t>(y</a:t>
            </a:r>
            <a:r>
              <a:rPr dirty="0" baseline="-18518" sz="4050" spc="-104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865">
                <a:latin typeface="Microsoft Sans Serif"/>
                <a:cs typeface="Microsoft Sans Serif"/>
              </a:rPr>
              <a:t>…,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y</a:t>
            </a:r>
            <a:r>
              <a:rPr dirty="0" baseline="-18518" sz="4050" spc="75">
                <a:latin typeface="Microsoft Sans Serif"/>
                <a:cs typeface="Microsoft Sans Serif"/>
              </a:rPr>
              <a:t>t	</a:t>
            </a:r>
            <a:r>
              <a:rPr dirty="0" sz="4000" spc="-300">
                <a:latin typeface="Microsoft Sans Serif"/>
                <a:cs typeface="Microsoft Sans Serif"/>
              </a:rPr>
              <a:t>)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60">
                <a:solidFill>
                  <a:srgbClr val="FF0000"/>
                </a:solidFill>
                <a:latin typeface="Microsoft Sans Serif"/>
                <a:cs typeface="Microsoft Sans Serif"/>
              </a:rPr>
              <a:t>=</a:t>
            </a:r>
            <a:r>
              <a:rPr dirty="0" sz="4000" spc="5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F</a:t>
            </a:r>
            <a:r>
              <a:rPr dirty="0" baseline="-18518" sz="4050" spc="-67">
                <a:latin typeface="Microsoft Sans Serif"/>
                <a:cs typeface="Microsoft Sans Serif"/>
              </a:rPr>
              <a:t>Y</a:t>
            </a:r>
            <a:r>
              <a:rPr dirty="0" baseline="-26748" sz="4050" spc="-67">
                <a:latin typeface="Microsoft Sans Serif"/>
                <a:cs typeface="Microsoft Sans Serif"/>
              </a:rPr>
              <a:t>t	</a:t>
            </a:r>
            <a:r>
              <a:rPr dirty="0" sz="4000" spc="-70">
                <a:latin typeface="Microsoft Sans Serif"/>
                <a:cs typeface="Microsoft Sans Serif"/>
              </a:rPr>
              <a:t>(y</a:t>
            </a:r>
            <a:r>
              <a:rPr dirty="0" baseline="-18518" sz="4050" spc="-104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baseline="-18518" sz="4050" spc="15">
                <a:latin typeface="Microsoft Sans Serif"/>
                <a:cs typeface="Microsoft Sans Serif"/>
              </a:rPr>
              <a:t>Y</a:t>
            </a:r>
            <a:r>
              <a:rPr dirty="0" baseline="-26748" sz="4050" spc="15">
                <a:latin typeface="Microsoft Sans Serif"/>
                <a:cs typeface="Microsoft Sans Serif"/>
              </a:rPr>
              <a:t>t	</a:t>
            </a:r>
            <a:r>
              <a:rPr dirty="0" sz="4000" spc="865">
                <a:latin typeface="Microsoft Sans Serif"/>
                <a:cs typeface="Microsoft Sans Serif"/>
              </a:rPr>
              <a:t>…,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y	</a:t>
            </a:r>
            <a:r>
              <a:rPr dirty="0" sz="4000" spc="-300">
                <a:latin typeface="Microsoft Sans Serif"/>
                <a:cs typeface="Microsoft Sans Serif"/>
              </a:rPr>
              <a:t>)</a:t>
            </a:r>
            <a:endParaRPr sz="4000">
              <a:latin typeface="Microsoft Sans Serif"/>
              <a:cs typeface="Microsoft Sans Serif"/>
            </a:endParaRPr>
          </a:p>
          <a:p>
            <a:pPr marL="1776095">
              <a:lnSpc>
                <a:spcPts val="2450"/>
              </a:lnSpc>
              <a:tabLst>
                <a:tab pos="2444115" algn="l"/>
                <a:tab pos="4066540" algn="l"/>
                <a:tab pos="5579745" algn="l"/>
                <a:tab pos="9352915" algn="l"/>
                <a:tab pos="10542270" algn="l"/>
                <a:tab pos="12355195" algn="l"/>
              </a:tabLst>
            </a:pPr>
            <a:r>
              <a:rPr dirty="0" sz="2700" spc="50">
                <a:latin typeface="Microsoft Sans Serif"/>
                <a:cs typeface="Microsoft Sans Serif"/>
              </a:rPr>
              <a:t>k	</a:t>
            </a:r>
            <a:r>
              <a:rPr dirty="0" sz="2700" spc="-5">
                <a:latin typeface="Microsoft Sans Serif"/>
                <a:cs typeface="Microsoft Sans Serif"/>
              </a:rPr>
              <a:t>1	</a:t>
            </a:r>
            <a:r>
              <a:rPr dirty="0" sz="2700" spc="50">
                <a:latin typeface="Microsoft Sans Serif"/>
                <a:cs typeface="Microsoft Sans Serif"/>
              </a:rPr>
              <a:t>k	</a:t>
            </a:r>
            <a:r>
              <a:rPr dirty="0" sz="2700" spc="-5">
                <a:latin typeface="Microsoft Sans Serif"/>
                <a:cs typeface="Microsoft Sans Serif"/>
              </a:rPr>
              <a:t>1+h</a:t>
            </a:r>
            <a:r>
              <a:rPr dirty="0" baseline="20576" sz="4050" spc="-7">
                <a:latin typeface="Microsoft Sans Serif"/>
                <a:cs typeface="Microsoft Sans Serif"/>
              </a:rPr>
              <a:t>,</a:t>
            </a:r>
            <a:r>
              <a:rPr dirty="0" baseline="20576" sz="4050" spc="15">
                <a:latin typeface="Microsoft Sans Serif"/>
                <a:cs typeface="Microsoft Sans Serif"/>
              </a:rPr>
              <a:t> </a:t>
            </a:r>
            <a:r>
              <a:rPr dirty="0" baseline="20576" sz="4050">
                <a:latin typeface="Microsoft Sans Serif"/>
                <a:cs typeface="Microsoft Sans Serif"/>
              </a:rPr>
              <a:t>Y</a:t>
            </a:r>
            <a:r>
              <a:rPr dirty="0" baseline="12345" sz="4050">
                <a:latin typeface="Microsoft Sans Serif"/>
                <a:cs typeface="Microsoft Sans Serif"/>
              </a:rPr>
              <a:t>t</a:t>
            </a:r>
            <a:r>
              <a:rPr dirty="0" sz="2700">
                <a:latin typeface="Microsoft Sans Serif"/>
                <a:cs typeface="Microsoft Sans Serif"/>
              </a:rPr>
              <a:t>2+h</a:t>
            </a:r>
            <a:r>
              <a:rPr dirty="0" baseline="20576" sz="4050">
                <a:latin typeface="Microsoft Sans Serif"/>
                <a:cs typeface="Microsoft Sans Serif"/>
              </a:rPr>
              <a:t>,</a:t>
            </a:r>
            <a:r>
              <a:rPr dirty="0" baseline="20576" sz="4050" spc="15">
                <a:latin typeface="Microsoft Sans Serif"/>
                <a:cs typeface="Microsoft Sans Serif"/>
              </a:rPr>
              <a:t> </a:t>
            </a:r>
            <a:r>
              <a:rPr dirty="0" baseline="20576" sz="4050" spc="1754">
                <a:latin typeface="Microsoft Sans Serif"/>
                <a:cs typeface="Microsoft Sans Serif"/>
              </a:rPr>
              <a:t>…</a:t>
            </a:r>
            <a:r>
              <a:rPr dirty="0" baseline="20576" sz="4050" spc="-22">
                <a:latin typeface="Microsoft Sans Serif"/>
                <a:cs typeface="Microsoft Sans Serif"/>
              </a:rPr>
              <a:t> </a:t>
            </a:r>
            <a:r>
              <a:rPr dirty="0" baseline="20576" sz="4050" spc="15">
                <a:latin typeface="Microsoft Sans Serif"/>
                <a:cs typeface="Microsoft Sans Serif"/>
              </a:rPr>
              <a:t>Y</a:t>
            </a:r>
            <a:r>
              <a:rPr dirty="0" baseline="12345" sz="4050" spc="15">
                <a:latin typeface="Microsoft Sans Serif"/>
                <a:cs typeface="Microsoft Sans Serif"/>
              </a:rPr>
              <a:t>t</a:t>
            </a:r>
            <a:r>
              <a:rPr dirty="0" sz="2700" spc="10">
                <a:latin typeface="Microsoft Sans Serif"/>
                <a:cs typeface="Microsoft Sans Serif"/>
              </a:rPr>
              <a:t>k+h	</a:t>
            </a:r>
            <a:r>
              <a:rPr dirty="0" sz="2700">
                <a:latin typeface="Microsoft Sans Serif"/>
                <a:cs typeface="Microsoft Sans Serif"/>
              </a:rPr>
              <a:t>1+h	</a:t>
            </a:r>
            <a:r>
              <a:rPr dirty="0" sz="2700" spc="-5">
                <a:latin typeface="Microsoft Sans Serif"/>
                <a:cs typeface="Microsoft Sans Serif"/>
              </a:rPr>
              <a:t>2+h</a:t>
            </a:r>
            <a:r>
              <a:rPr dirty="0" baseline="20576" sz="4050" spc="-7">
                <a:latin typeface="Microsoft Sans Serif"/>
                <a:cs typeface="Microsoft Sans Serif"/>
              </a:rPr>
              <a:t>,	</a:t>
            </a:r>
            <a:r>
              <a:rPr dirty="0" baseline="20576" sz="4050" spc="52">
                <a:latin typeface="Microsoft Sans Serif"/>
                <a:cs typeface="Microsoft Sans Serif"/>
              </a:rPr>
              <a:t>t</a:t>
            </a:r>
            <a:r>
              <a:rPr dirty="0" sz="2700" spc="35">
                <a:latin typeface="Microsoft Sans Serif"/>
                <a:cs typeface="Microsoft Sans Serif"/>
              </a:rPr>
              <a:t>k+h</a:t>
            </a:r>
            <a:endParaRPr sz="27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7271" y="424239"/>
            <a:ext cx="13481050" cy="6310630"/>
          </a:xfrm>
          <a:prstGeom prst="rect">
            <a:avLst/>
          </a:prstGeom>
        </p:spPr>
        <p:txBody>
          <a:bodyPr wrap="square" lIns="0" tIns="194310" rIns="0" bIns="0" rtlCol="0" vert="horz">
            <a:spAutoFit/>
          </a:bodyPr>
          <a:lstStyle/>
          <a:p>
            <a:pPr marL="102870">
              <a:lnSpc>
                <a:spcPct val="100000"/>
              </a:lnSpc>
              <a:spcBef>
                <a:spcPts val="1530"/>
              </a:spcBef>
              <a:tabLst>
                <a:tab pos="353631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Stationary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 b="1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10" b="1">
                <a:solidFill>
                  <a:srgbClr val="0000FF"/>
                </a:solidFill>
                <a:latin typeface="Arial"/>
                <a:cs typeface="Arial"/>
              </a:rPr>
              <a:t>Time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  <a:p>
            <a:pPr marL="434340" indent="-396240">
              <a:lnSpc>
                <a:spcPts val="3000"/>
              </a:lnSpc>
              <a:spcBef>
                <a:spcPts val="135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3400" spc="-10">
                <a:latin typeface="Microsoft Sans Serif"/>
                <a:cs typeface="Microsoft Sans Serif"/>
              </a:rPr>
              <a:t>If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-40">
                <a:latin typeface="Microsoft Sans Serif"/>
                <a:cs typeface="Microsoft Sans Serif"/>
              </a:rPr>
              <a:t>{</a:t>
            </a:r>
            <a:r>
              <a:rPr dirty="0" sz="3400" spc="-40" i="1">
                <a:latin typeface="Arial"/>
                <a:cs typeface="Arial"/>
              </a:rPr>
              <a:t>Y</a:t>
            </a:r>
            <a:r>
              <a:rPr dirty="0" baseline="-19323" sz="3450" spc="-60" i="1">
                <a:latin typeface="Arial"/>
                <a:cs typeface="Arial"/>
              </a:rPr>
              <a:t>t</a:t>
            </a:r>
            <a:r>
              <a:rPr dirty="0" baseline="-19323" sz="3450" spc="450" i="1">
                <a:latin typeface="Arial"/>
                <a:cs typeface="Arial"/>
              </a:rPr>
              <a:t> </a:t>
            </a:r>
            <a:r>
              <a:rPr dirty="0" sz="3400" spc="-5">
                <a:latin typeface="Microsoft Sans Serif"/>
                <a:cs typeface="Microsoft Sans Serif"/>
              </a:rPr>
              <a:t>}</a:t>
            </a:r>
            <a:r>
              <a:rPr dirty="0" sz="3400" spc="55">
                <a:latin typeface="Microsoft Sans Serif"/>
                <a:cs typeface="Microsoft Sans Serif"/>
              </a:rPr>
              <a:t> </a:t>
            </a:r>
            <a:r>
              <a:rPr dirty="0" sz="3400" spc="-15">
                <a:latin typeface="Microsoft Sans Serif"/>
                <a:cs typeface="Microsoft Sans Serif"/>
              </a:rPr>
              <a:t>is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-70">
                <a:latin typeface="Microsoft Sans Serif"/>
                <a:cs typeface="Microsoft Sans Serif"/>
              </a:rPr>
              <a:t>a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40">
                <a:latin typeface="Microsoft Sans Serif"/>
                <a:cs typeface="Microsoft Sans Serif"/>
              </a:rPr>
              <a:t>strictly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10">
                <a:latin typeface="Microsoft Sans Serif"/>
                <a:cs typeface="Microsoft Sans Serif"/>
              </a:rPr>
              <a:t>stationary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20">
                <a:latin typeface="Microsoft Sans Serif"/>
                <a:cs typeface="Microsoft Sans Serif"/>
              </a:rPr>
              <a:t>process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15">
                <a:latin typeface="Microsoft Sans Serif"/>
                <a:cs typeface="Microsoft Sans Serif"/>
              </a:rPr>
              <a:t>and</a:t>
            </a:r>
            <a:r>
              <a:rPr dirty="0" sz="3400" spc="40">
                <a:latin typeface="Microsoft Sans Serif"/>
                <a:cs typeface="Microsoft Sans Serif"/>
              </a:rPr>
              <a:t> </a:t>
            </a:r>
            <a:r>
              <a:rPr dirty="0" sz="3400" spc="-135">
                <a:latin typeface="Microsoft Sans Serif"/>
                <a:cs typeface="Microsoft Sans Serif"/>
              </a:rPr>
              <a:t>E(Y</a:t>
            </a:r>
            <a:r>
              <a:rPr dirty="0" baseline="24154" sz="3450" spc="-202">
                <a:latin typeface="Microsoft Sans Serif"/>
                <a:cs typeface="Microsoft Sans Serif"/>
              </a:rPr>
              <a:t>2</a:t>
            </a:r>
            <a:r>
              <a:rPr dirty="0" baseline="24154" sz="3450" spc="135">
                <a:latin typeface="Microsoft Sans Serif"/>
                <a:cs typeface="Microsoft Sans Serif"/>
              </a:rPr>
              <a:t> </a:t>
            </a:r>
            <a:r>
              <a:rPr dirty="0" sz="3400" spc="-254">
                <a:latin typeface="Microsoft Sans Serif"/>
                <a:cs typeface="Microsoft Sans Serif"/>
              </a:rPr>
              <a:t>)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50">
                <a:latin typeface="Microsoft Sans Serif"/>
                <a:cs typeface="Microsoft Sans Serif"/>
              </a:rPr>
              <a:t>&lt;</a:t>
            </a:r>
            <a:r>
              <a:rPr dirty="0" sz="3400" spc="40">
                <a:latin typeface="Microsoft Sans Serif"/>
                <a:cs typeface="Microsoft Sans Serif"/>
              </a:rPr>
              <a:t> </a:t>
            </a:r>
            <a:r>
              <a:rPr dirty="0" sz="3400">
                <a:latin typeface="Cambria Math"/>
                <a:cs typeface="Cambria Math"/>
              </a:rPr>
              <a:t>∞</a:t>
            </a:r>
            <a:r>
              <a:rPr dirty="0" sz="3400" spc="200">
                <a:latin typeface="Cambria Math"/>
                <a:cs typeface="Cambria Math"/>
              </a:rPr>
              <a:t> </a:t>
            </a:r>
            <a:r>
              <a:rPr dirty="0" sz="3400" spc="10">
                <a:latin typeface="Microsoft Sans Serif"/>
                <a:cs typeface="Microsoft Sans Serif"/>
              </a:rPr>
              <a:t>then,</a:t>
            </a:r>
            <a:r>
              <a:rPr dirty="0" sz="3400" spc="55">
                <a:latin typeface="Microsoft Sans Serif"/>
                <a:cs typeface="Microsoft Sans Serif"/>
              </a:rPr>
              <a:t> </a:t>
            </a:r>
            <a:r>
              <a:rPr dirty="0" sz="3400" spc="15">
                <a:latin typeface="Microsoft Sans Serif"/>
                <a:cs typeface="Microsoft Sans Serif"/>
              </a:rPr>
              <a:t>the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-20">
                <a:latin typeface="Microsoft Sans Serif"/>
                <a:cs typeface="Microsoft Sans Serif"/>
              </a:rPr>
              <a:t>mean</a:t>
            </a:r>
            <a:endParaRPr sz="3400">
              <a:latin typeface="Microsoft Sans Serif"/>
              <a:cs typeface="Microsoft Sans Serif"/>
            </a:endParaRPr>
          </a:p>
          <a:p>
            <a:pPr algn="r" marR="4191000">
              <a:lnSpc>
                <a:spcPts val="1680"/>
              </a:lnSpc>
            </a:pPr>
            <a:r>
              <a:rPr dirty="0" sz="2300" spc="85">
                <a:latin typeface="Microsoft Sans Serif"/>
                <a:cs typeface="Microsoft Sans Serif"/>
              </a:rPr>
              <a:t>t</a:t>
            </a:r>
            <a:endParaRPr sz="2300">
              <a:latin typeface="Microsoft Sans Serif"/>
              <a:cs typeface="Microsoft Sans Serif"/>
            </a:endParaRPr>
          </a:p>
          <a:p>
            <a:pPr marL="434340">
              <a:lnSpc>
                <a:spcPct val="100000"/>
              </a:lnSpc>
              <a:spcBef>
                <a:spcPts val="1445"/>
              </a:spcBef>
            </a:pPr>
            <a:r>
              <a:rPr dirty="0" sz="3400" spc="40">
                <a:latin typeface="Microsoft Sans Serif"/>
                <a:cs typeface="Microsoft Sans Serif"/>
              </a:rPr>
              <a:t>function </a:t>
            </a:r>
            <a:r>
              <a:rPr dirty="0" sz="3400" spc="-15">
                <a:latin typeface="Microsoft Sans Serif"/>
                <a:cs typeface="Microsoft Sans Serif"/>
              </a:rPr>
              <a:t>is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-70">
                <a:latin typeface="Microsoft Sans Serif"/>
                <a:cs typeface="Microsoft Sans Serif"/>
              </a:rPr>
              <a:t>a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40">
                <a:latin typeface="Microsoft Sans Serif"/>
                <a:cs typeface="Microsoft Sans Serif"/>
              </a:rPr>
              <a:t>constant</a:t>
            </a:r>
            <a:r>
              <a:rPr dirty="0" sz="3400" spc="55">
                <a:latin typeface="Microsoft Sans Serif"/>
                <a:cs typeface="Microsoft Sans Serif"/>
              </a:rPr>
              <a:t> </a:t>
            </a:r>
            <a:r>
              <a:rPr dirty="0" sz="3400" spc="15">
                <a:latin typeface="Microsoft Sans Serif"/>
                <a:cs typeface="Microsoft Sans Serif"/>
              </a:rPr>
              <a:t>and</a:t>
            </a:r>
            <a:r>
              <a:rPr dirty="0" sz="3400" spc="40">
                <a:latin typeface="Microsoft Sans Serif"/>
                <a:cs typeface="Microsoft Sans Serif"/>
              </a:rPr>
              <a:t> </a:t>
            </a:r>
            <a:r>
              <a:rPr dirty="0" sz="3400" spc="15">
                <a:latin typeface="Microsoft Sans Serif"/>
                <a:cs typeface="Microsoft Sans Serif"/>
              </a:rPr>
              <a:t>the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-15">
                <a:latin typeface="Microsoft Sans Serif"/>
                <a:cs typeface="Microsoft Sans Serif"/>
              </a:rPr>
              <a:t>variance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40">
                <a:latin typeface="Microsoft Sans Serif"/>
                <a:cs typeface="Microsoft Sans Serif"/>
              </a:rPr>
              <a:t>function </a:t>
            </a:r>
            <a:r>
              <a:rPr dirty="0" sz="3400" spc="-15">
                <a:latin typeface="Microsoft Sans Serif"/>
                <a:cs typeface="Microsoft Sans Serif"/>
              </a:rPr>
              <a:t>is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-10">
                <a:latin typeface="Microsoft Sans Serif"/>
                <a:cs typeface="Microsoft Sans Serif"/>
              </a:rPr>
              <a:t>also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-70">
                <a:latin typeface="Microsoft Sans Serif"/>
                <a:cs typeface="Microsoft Sans Serif"/>
              </a:rPr>
              <a:t>a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35">
                <a:latin typeface="Microsoft Sans Serif"/>
                <a:cs typeface="Microsoft Sans Serif"/>
              </a:rPr>
              <a:t>constant.</a:t>
            </a:r>
            <a:endParaRPr sz="3400">
              <a:latin typeface="Microsoft Sans Serif"/>
              <a:cs typeface="Microsoft Sans Serif"/>
            </a:endParaRPr>
          </a:p>
          <a:p>
            <a:pPr marL="434340" marR="17780" indent="-396240">
              <a:lnSpc>
                <a:spcPct val="150900"/>
              </a:lnSpc>
              <a:spcBef>
                <a:spcPts val="730"/>
              </a:spcBef>
              <a:buFont typeface="Arial MT"/>
              <a:buChar char="•"/>
              <a:tabLst>
                <a:tab pos="554355" algn="l"/>
                <a:tab pos="554990" algn="l"/>
              </a:tabLst>
            </a:pPr>
            <a:r>
              <a:rPr dirty="0"/>
              <a:t>	</a:t>
            </a:r>
            <a:r>
              <a:rPr dirty="0" sz="3400" spc="-30">
                <a:latin typeface="Microsoft Sans Serif"/>
                <a:cs typeface="Microsoft Sans Serif"/>
              </a:rPr>
              <a:t>Moreover,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40">
                <a:latin typeface="Microsoft Sans Serif"/>
                <a:cs typeface="Microsoft Sans Serif"/>
              </a:rPr>
              <a:t>for</a:t>
            </a:r>
            <a:r>
              <a:rPr dirty="0" sz="3400" spc="55">
                <a:latin typeface="Microsoft Sans Serif"/>
                <a:cs typeface="Microsoft Sans Serif"/>
              </a:rPr>
              <a:t> </a:t>
            </a:r>
            <a:r>
              <a:rPr dirty="0" sz="3400" spc="-70">
                <a:latin typeface="Microsoft Sans Serif"/>
                <a:cs typeface="Microsoft Sans Serif"/>
              </a:rPr>
              <a:t>a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40">
                <a:latin typeface="Microsoft Sans Serif"/>
                <a:cs typeface="Microsoft Sans Serif"/>
              </a:rPr>
              <a:t>strictly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10">
                <a:latin typeface="Microsoft Sans Serif"/>
                <a:cs typeface="Microsoft Sans Serif"/>
              </a:rPr>
              <a:t>stationary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20">
                <a:latin typeface="Microsoft Sans Serif"/>
                <a:cs typeface="Microsoft Sans Serif"/>
              </a:rPr>
              <a:t>process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50">
                <a:latin typeface="Microsoft Sans Serif"/>
                <a:cs typeface="Microsoft Sans Serif"/>
              </a:rPr>
              <a:t>with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30">
                <a:latin typeface="Microsoft Sans Serif"/>
                <a:cs typeface="Microsoft Sans Serif"/>
              </a:rPr>
              <a:t>first</a:t>
            </a:r>
            <a:r>
              <a:rPr dirty="0" sz="3400" spc="55">
                <a:latin typeface="Microsoft Sans Serif"/>
                <a:cs typeface="Microsoft Sans Serif"/>
              </a:rPr>
              <a:t> </a:t>
            </a:r>
            <a:r>
              <a:rPr dirty="0" sz="3400" spc="100">
                <a:latin typeface="Microsoft Sans Serif"/>
                <a:cs typeface="Microsoft Sans Serif"/>
              </a:rPr>
              <a:t>two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30">
                <a:latin typeface="Microsoft Sans Serif"/>
                <a:cs typeface="Microsoft Sans Serif"/>
              </a:rPr>
              <a:t>moments </a:t>
            </a:r>
            <a:r>
              <a:rPr dirty="0" sz="3400" spc="35">
                <a:latin typeface="Microsoft Sans Serif"/>
                <a:cs typeface="Microsoft Sans Serif"/>
              </a:rPr>
              <a:t> </a:t>
            </a:r>
            <a:r>
              <a:rPr dirty="0" sz="3400" spc="5">
                <a:latin typeface="Microsoft Sans Serif"/>
                <a:cs typeface="Microsoft Sans Serif"/>
              </a:rPr>
              <a:t>finite,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15">
                <a:latin typeface="Microsoft Sans Serif"/>
                <a:cs typeface="Microsoft Sans Serif"/>
              </a:rPr>
              <a:t>the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5">
                <a:latin typeface="Microsoft Sans Serif"/>
                <a:cs typeface="Microsoft Sans Serif"/>
              </a:rPr>
              <a:t>covariance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35">
                <a:latin typeface="Microsoft Sans Serif"/>
                <a:cs typeface="Microsoft Sans Serif"/>
              </a:rPr>
              <a:t>function,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15">
                <a:latin typeface="Microsoft Sans Serif"/>
                <a:cs typeface="Microsoft Sans Serif"/>
              </a:rPr>
              <a:t>and</a:t>
            </a:r>
            <a:r>
              <a:rPr dirty="0" sz="3400" spc="40">
                <a:latin typeface="Microsoft Sans Serif"/>
                <a:cs typeface="Microsoft Sans Serif"/>
              </a:rPr>
              <a:t> </a:t>
            </a:r>
            <a:r>
              <a:rPr dirty="0" sz="3400" spc="15">
                <a:latin typeface="Microsoft Sans Serif"/>
                <a:cs typeface="Microsoft Sans Serif"/>
              </a:rPr>
              <a:t>the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10">
                <a:latin typeface="Microsoft Sans Serif"/>
                <a:cs typeface="Microsoft Sans Serif"/>
              </a:rPr>
              <a:t>correlation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40">
                <a:latin typeface="Microsoft Sans Serif"/>
                <a:cs typeface="Microsoft Sans Serif"/>
              </a:rPr>
              <a:t>function </a:t>
            </a:r>
            <a:r>
              <a:rPr dirty="0" sz="3400" spc="30">
                <a:latin typeface="Microsoft Sans Serif"/>
                <a:cs typeface="Microsoft Sans Serif"/>
              </a:rPr>
              <a:t>depends </a:t>
            </a:r>
            <a:r>
              <a:rPr dirty="0" sz="3400" spc="-890">
                <a:latin typeface="Microsoft Sans Serif"/>
                <a:cs typeface="Microsoft Sans Serif"/>
              </a:rPr>
              <a:t> </a:t>
            </a:r>
            <a:r>
              <a:rPr dirty="0" sz="3400" spc="5">
                <a:latin typeface="Microsoft Sans Serif"/>
                <a:cs typeface="Microsoft Sans Serif"/>
              </a:rPr>
              <a:t>only</a:t>
            </a:r>
            <a:r>
              <a:rPr dirty="0" sz="3400" spc="40">
                <a:latin typeface="Microsoft Sans Serif"/>
                <a:cs typeface="Microsoft Sans Serif"/>
              </a:rPr>
              <a:t> </a:t>
            </a:r>
            <a:r>
              <a:rPr dirty="0" sz="3400" spc="25">
                <a:latin typeface="Microsoft Sans Serif"/>
                <a:cs typeface="Microsoft Sans Serif"/>
              </a:rPr>
              <a:t>on</a:t>
            </a:r>
            <a:r>
              <a:rPr dirty="0" sz="3400" spc="40">
                <a:latin typeface="Microsoft Sans Serif"/>
                <a:cs typeface="Microsoft Sans Serif"/>
              </a:rPr>
              <a:t> </a:t>
            </a:r>
            <a:r>
              <a:rPr dirty="0" sz="3400" spc="15">
                <a:latin typeface="Microsoft Sans Serif"/>
                <a:cs typeface="Microsoft Sans Serif"/>
              </a:rPr>
              <a:t>the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20">
                <a:latin typeface="Microsoft Sans Serif"/>
                <a:cs typeface="Microsoft Sans Serif"/>
              </a:rPr>
              <a:t>time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>
                <a:latin typeface="Microsoft Sans Serif"/>
                <a:cs typeface="Microsoft Sans Serif"/>
              </a:rPr>
              <a:t>difference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-35" i="1">
                <a:latin typeface="Arial"/>
                <a:cs typeface="Arial"/>
              </a:rPr>
              <a:t>s</a:t>
            </a:r>
            <a:r>
              <a:rPr dirty="0" sz="3400" spc="-35">
                <a:latin typeface="Microsoft Sans Serif"/>
                <a:cs typeface="Microsoft Sans Serif"/>
              </a:rPr>
              <a:t>.</a:t>
            </a:r>
            <a:endParaRPr sz="3400">
              <a:latin typeface="Microsoft Sans Serif"/>
              <a:cs typeface="Microsoft Sans Serif"/>
            </a:endParaRPr>
          </a:p>
          <a:p>
            <a:pPr marL="434340" marR="671830" indent="-396240">
              <a:lnSpc>
                <a:spcPct val="149400"/>
              </a:lnSpc>
              <a:spcBef>
                <a:spcPts val="795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3400" spc="-65">
                <a:latin typeface="Microsoft Sans Serif"/>
                <a:cs typeface="Microsoft Sans Serif"/>
              </a:rPr>
              <a:t>A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-5">
                <a:latin typeface="Microsoft Sans Serif"/>
                <a:cs typeface="Microsoft Sans Serif"/>
              </a:rPr>
              <a:t>trivial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>
                <a:latin typeface="Microsoft Sans Serif"/>
                <a:cs typeface="Microsoft Sans Serif"/>
              </a:rPr>
              <a:t>example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55">
                <a:latin typeface="Microsoft Sans Serif"/>
                <a:cs typeface="Microsoft Sans Serif"/>
              </a:rPr>
              <a:t>of </a:t>
            </a:r>
            <a:r>
              <a:rPr dirty="0" sz="3400" spc="-70">
                <a:latin typeface="Microsoft Sans Serif"/>
                <a:cs typeface="Microsoft Sans Serif"/>
              </a:rPr>
              <a:t>a</a:t>
            </a:r>
            <a:r>
              <a:rPr dirty="0" sz="3400" spc="55">
                <a:latin typeface="Microsoft Sans Serif"/>
                <a:cs typeface="Microsoft Sans Serif"/>
              </a:rPr>
              <a:t> </a:t>
            </a:r>
            <a:r>
              <a:rPr dirty="0" sz="3400" spc="40">
                <a:latin typeface="Microsoft Sans Serif"/>
                <a:cs typeface="Microsoft Sans Serif"/>
              </a:rPr>
              <a:t>strictly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10">
                <a:latin typeface="Microsoft Sans Serif"/>
                <a:cs typeface="Microsoft Sans Serif"/>
              </a:rPr>
              <a:t>stationary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20">
                <a:latin typeface="Microsoft Sans Serif"/>
                <a:cs typeface="Microsoft Sans Serif"/>
              </a:rPr>
              <a:t>process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-15">
                <a:latin typeface="Microsoft Sans Serif"/>
                <a:cs typeface="Microsoft Sans Serif"/>
              </a:rPr>
              <a:t>is</a:t>
            </a:r>
            <a:r>
              <a:rPr dirty="0" sz="3400" spc="55">
                <a:latin typeface="Microsoft Sans Serif"/>
                <a:cs typeface="Microsoft Sans Serif"/>
              </a:rPr>
              <a:t> </a:t>
            </a:r>
            <a:r>
              <a:rPr dirty="0" sz="3400" spc="-70">
                <a:latin typeface="Microsoft Sans Serif"/>
                <a:cs typeface="Microsoft Sans Serif"/>
              </a:rPr>
              <a:t>a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>
                <a:latin typeface="Microsoft Sans Serif"/>
                <a:cs typeface="Microsoft Sans Serif"/>
              </a:rPr>
              <a:t>sequence</a:t>
            </a:r>
            <a:r>
              <a:rPr dirty="0" sz="3400" spc="50">
                <a:latin typeface="Microsoft Sans Serif"/>
                <a:cs typeface="Microsoft Sans Serif"/>
              </a:rPr>
              <a:t> </a:t>
            </a:r>
            <a:r>
              <a:rPr dirty="0" sz="3400" spc="55">
                <a:latin typeface="Microsoft Sans Serif"/>
                <a:cs typeface="Microsoft Sans Serif"/>
              </a:rPr>
              <a:t>of </a:t>
            </a:r>
            <a:r>
              <a:rPr dirty="0" sz="3400" spc="-890">
                <a:latin typeface="Microsoft Sans Serif"/>
                <a:cs typeface="Microsoft Sans Serif"/>
              </a:rPr>
              <a:t> </a:t>
            </a:r>
            <a:r>
              <a:rPr dirty="0" sz="3400" spc="20">
                <a:latin typeface="Microsoft Sans Serif"/>
                <a:cs typeface="Microsoft Sans Serif"/>
              </a:rPr>
              <a:t>independent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15">
                <a:latin typeface="Microsoft Sans Serif"/>
                <a:cs typeface="Microsoft Sans Serif"/>
              </a:rPr>
              <a:t>and</a:t>
            </a:r>
            <a:r>
              <a:rPr dirty="0" sz="3400" spc="40">
                <a:latin typeface="Microsoft Sans Serif"/>
                <a:cs typeface="Microsoft Sans Serif"/>
              </a:rPr>
              <a:t> </a:t>
            </a:r>
            <a:r>
              <a:rPr dirty="0" sz="3400" spc="10">
                <a:latin typeface="Microsoft Sans Serif"/>
                <a:cs typeface="Microsoft Sans Serif"/>
              </a:rPr>
              <a:t>identically</a:t>
            </a:r>
            <a:r>
              <a:rPr dirty="0" sz="3400" spc="40">
                <a:latin typeface="Microsoft Sans Serif"/>
                <a:cs typeface="Microsoft Sans Serif"/>
              </a:rPr>
              <a:t> </a:t>
            </a:r>
            <a:r>
              <a:rPr dirty="0" sz="3400" spc="45">
                <a:latin typeface="Microsoft Sans Serif"/>
                <a:cs typeface="Microsoft Sans Serif"/>
              </a:rPr>
              <a:t>distributed</a:t>
            </a:r>
            <a:r>
              <a:rPr dirty="0" sz="3400" spc="40">
                <a:latin typeface="Microsoft Sans Serif"/>
                <a:cs typeface="Microsoft Sans Serif"/>
              </a:rPr>
              <a:t> </a:t>
            </a:r>
            <a:r>
              <a:rPr dirty="0" sz="3400" spc="-90">
                <a:latin typeface="Microsoft Sans Serif"/>
                <a:cs typeface="Microsoft Sans Serif"/>
              </a:rPr>
              <a:t>(iid)</a:t>
            </a:r>
            <a:r>
              <a:rPr dirty="0" sz="3400" spc="35">
                <a:latin typeface="Microsoft Sans Serif"/>
                <a:cs typeface="Microsoft Sans Serif"/>
              </a:rPr>
              <a:t> </a:t>
            </a:r>
            <a:r>
              <a:rPr dirty="0" sz="3400" spc="25">
                <a:latin typeface="Microsoft Sans Serif"/>
                <a:cs typeface="Microsoft Sans Serif"/>
              </a:rPr>
              <a:t>random</a:t>
            </a:r>
            <a:r>
              <a:rPr dirty="0" sz="3400" spc="45">
                <a:latin typeface="Microsoft Sans Serif"/>
                <a:cs typeface="Microsoft Sans Serif"/>
              </a:rPr>
              <a:t> </a:t>
            </a:r>
            <a:r>
              <a:rPr dirty="0" sz="3400" spc="-15">
                <a:latin typeface="Microsoft Sans Serif"/>
                <a:cs typeface="Microsoft Sans Serif"/>
              </a:rPr>
              <a:t>variables.</a:t>
            </a:r>
            <a:endParaRPr sz="34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9971" y="606043"/>
            <a:ext cx="13270865" cy="65595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90170">
              <a:lnSpc>
                <a:spcPct val="100000"/>
              </a:lnSpc>
              <a:spcBef>
                <a:spcPts val="100"/>
              </a:spcBef>
              <a:tabLst>
                <a:tab pos="352361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Stationary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 b="1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10" b="1">
                <a:solidFill>
                  <a:srgbClr val="0000FF"/>
                </a:solidFill>
                <a:latin typeface="Arial"/>
                <a:cs typeface="Arial"/>
              </a:rPr>
              <a:t>Time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  <a:p>
            <a:pPr marL="25400" marR="1774825">
              <a:lnSpc>
                <a:spcPct val="168900"/>
              </a:lnSpc>
              <a:spcBef>
                <a:spcPts val="500"/>
              </a:spcBef>
            </a:pPr>
            <a:r>
              <a:rPr dirty="0" sz="3600" spc="-20">
                <a:latin typeface="Microsoft Sans Serif"/>
                <a:cs typeface="Microsoft Sans Serif"/>
              </a:rPr>
              <a:t>That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is,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25">
                <a:latin typeface="Microsoft Sans Serif"/>
                <a:cs typeface="Microsoft Sans Serif"/>
              </a:rPr>
              <a:t>F</a:t>
            </a:r>
            <a:r>
              <a:rPr dirty="0" baseline="-18518" sz="3600" spc="-37">
                <a:latin typeface="Microsoft Sans Serif"/>
                <a:cs typeface="Microsoft Sans Serif"/>
              </a:rPr>
              <a:t>Y</a:t>
            </a:r>
            <a:r>
              <a:rPr dirty="0" baseline="-27777" sz="3600" spc="-37">
                <a:latin typeface="Microsoft Sans Serif"/>
                <a:cs typeface="Microsoft Sans Serif"/>
              </a:rPr>
              <a:t>t</a:t>
            </a:r>
            <a:r>
              <a:rPr dirty="0" baseline="-39351" sz="3600" spc="-37">
                <a:latin typeface="Microsoft Sans Serif"/>
                <a:cs typeface="Microsoft Sans Serif"/>
              </a:rPr>
              <a:t>1</a:t>
            </a:r>
            <a:r>
              <a:rPr dirty="0" baseline="-18518" sz="3600" spc="-37">
                <a:latin typeface="Microsoft Sans Serif"/>
                <a:cs typeface="Microsoft Sans Serif"/>
              </a:rPr>
              <a:t>,</a:t>
            </a:r>
            <a:r>
              <a:rPr dirty="0" baseline="-18518" sz="3600" spc="30">
                <a:latin typeface="Microsoft Sans Serif"/>
                <a:cs typeface="Microsoft Sans Serif"/>
              </a:rPr>
              <a:t> </a:t>
            </a:r>
            <a:r>
              <a:rPr dirty="0" baseline="-18518" sz="3600" spc="1560">
                <a:latin typeface="Microsoft Sans Serif"/>
                <a:cs typeface="Microsoft Sans Serif"/>
              </a:rPr>
              <a:t>…</a:t>
            </a:r>
            <a:r>
              <a:rPr dirty="0" baseline="-18518" sz="3600" spc="37">
                <a:latin typeface="Microsoft Sans Serif"/>
                <a:cs typeface="Microsoft Sans Serif"/>
              </a:rPr>
              <a:t> </a:t>
            </a:r>
            <a:r>
              <a:rPr dirty="0" baseline="-18518" sz="3600" spc="-22">
                <a:latin typeface="Microsoft Sans Serif"/>
                <a:cs typeface="Microsoft Sans Serif"/>
              </a:rPr>
              <a:t>Y</a:t>
            </a:r>
            <a:r>
              <a:rPr dirty="0" baseline="-27777" sz="3600" spc="-22">
                <a:latin typeface="Microsoft Sans Serif"/>
                <a:cs typeface="Microsoft Sans Serif"/>
              </a:rPr>
              <a:t>t</a:t>
            </a:r>
            <a:r>
              <a:rPr dirty="0" baseline="-39351" sz="3600" spc="-22">
                <a:latin typeface="Microsoft Sans Serif"/>
                <a:cs typeface="Microsoft Sans Serif"/>
              </a:rPr>
              <a:t>k</a:t>
            </a:r>
            <a:r>
              <a:rPr dirty="0" sz="3600" spc="-15">
                <a:latin typeface="Microsoft Sans Serif"/>
                <a:cs typeface="Microsoft Sans Serif"/>
              </a:rPr>
              <a:t>(y</a:t>
            </a:r>
            <a:r>
              <a:rPr dirty="0" baseline="-18518" sz="3600" spc="-22">
                <a:latin typeface="Microsoft Sans Serif"/>
                <a:cs typeface="Microsoft Sans Serif"/>
              </a:rPr>
              <a:t>t</a:t>
            </a:r>
            <a:r>
              <a:rPr dirty="0" baseline="-39351" sz="3600" spc="-22">
                <a:latin typeface="Microsoft Sans Serif"/>
                <a:cs typeface="Microsoft Sans Serif"/>
              </a:rPr>
              <a:t>1</a:t>
            </a:r>
            <a:r>
              <a:rPr dirty="0" sz="3600" spc="-15">
                <a:latin typeface="Microsoft Sans Serif"/>
                <a:cs typeface="Microsoft Sans Serif"/>
              </a:rPr>
              <a:t>,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780">
                <a:latin typeface="Microsoft Sans Serif"/>
                <a:cs typeface="Microsoft Sans Serif"/>
              </a:rPr>
              <a:t>…,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40">
                <a:latin typeface="Microsoft Sans Serif"/>
                <a:cs typeface="Microsoft Sans Serif"/>
              </a:rPr>
              <a:t>y</a:t>
            </a:r>
            <a:r>
              <a:rPr dirty="0" baseline="-18518" sz="3600" spc="-60">
                <a:latin typeface="Microsoft Sans Serif"/>
                <a:cs typeface="Microsoft Sans Serif"/>
              </a:rPr>
              <a:t>t</a:t>
            </a:r>
            <a:r>
              <a:rPr dirty="0" baseline="-39351" sz="3600" spc="-60">
                <a:latin typeface="Microsoft Sans Serif"/>
                <a:cs typeface="Microsoft Sans Serif"/>
              </a:rPr>
              <a:t>k</a:t>
            </a:r>
            <a:r>
              <a:rPr dirty="0" sz="3600" spc="-40">
                <a:latin typeface="Microsoft Sans Serif"/>
                <a:cs typeface="Microsoft Sans Serif"/>
              </a:rPr>
              <a:t>)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55">
                <a:solidFill>
                  <a:srgbClr val="FF0000"/>
                </a:solidFill>
                <a:latin typeface="Microsoft Sans Serif"/>
                <a:cs typeface="Microsoft Sans Serif"/>
              </a:rPr>
              <a:t>=</a:t>
            </a:r>
            <a:r>
              <a:rPr dirty="0" sz="3600" spc="4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F</a:t>
            </a:r>
            <a:r>
              <a:rPr dirty="0" baseline="-18518" sz="3600" spc="-22">
                <a:latin typeface="Microsoft Sans Serif"/>
                <a:cs typeface="Microsoft Sans Serif"/>
              </a:rPr>
              <a:t>Y</a:t>
            </a:r>
            <a:r>
              <a:rPr dirty="0" baseline="-27777" sz="3600" spc="-22">
                <a:latin typeface="Microsoft Sans Serif"/>
                <a:cs typeface="Microsoft Sans Serif"/>
              </a:rPr>
              <a:t>t</a:t>
            </a:r>
            <a:r>
              <a:rPr dirty="0" baseline="-39351" sz="3600" spc="-22">
                <a:latin typeface="Microsoft Sans Serif"/>
                <a:cs typeface="Microsoft Sans Serif"/>
              </a:rPr>
              <a:t>1+h</a:t>
            </a:r>
            <a:r>
              <a:rPr dirty="0" baseline="-18518" sz="3600" spc="-22">
                <a:latin typeface="Microsoft Sans Serif"/>
                <a:cs typeface="Microsoft Sans Serif"/>
              </a:rPr>
              <a:t>,</a:t>
            </a:r>
            <a:r>
              <a:rPr dirty="0" baseline="-18518" sz="3600" spc="37">
                <a:latin typeface="Microsoft Sans Serif"/>
                <a:cs typeface="Microsoft Sans Serif"/>
              </a:rPr>
              <a:t> </a:t>
            </a:r>
            <a:r>
              <a:rPr dirty="0" baseline="-18518" sz="3600" spc="1560">
                <a:latin typeface="Microsoft Sans Serif"/>
                <a:cs typeface="Microsoft Sans Serif"/>
              </a:rPr>
              <a:t>…</a:t>
            </a:r>
            <a:r>
              <a:rPr dirty="0" baseline="-18518" sz="3600" spc="37">
                <a:latin typeface="Microsoft Sans Serif"/>
                <a:cs typeface="Microsoft Sans Serif"/>
              </a:rPr>
              <a:t> </a:t>
            </a:r>
            <a:r>
              <a:rPr dirty="0" baseline="-18518" sz="3600" spc="30">
                <a:latin typeface="Microsoft Sans Serif"/>
                <a:cs typeface="Microsoft Sans Serif"/>
              </a:rPr>
              <a:t>Y</a:t>
            </a:r>
            <a:r>
              <a:rPr dirty="0" baseline="-27777" sz="3600" spc="30">
                <a:latin typeface="Microsoft Sans Serif"/>
                <a:cs typeface="Microsoft Sans Serif"/>
              </a:rPr>
              <a:t>t</a:t>
            </a:r>
            <a:r>
              <a:rPr dirty="0" baseline="-39351" sz="3600" spc="30">
                <a:latin typeface="Microsoft Sans Serif"/>
                <a:cs typeface="Microsoft Sans Serif"/>
              </a:rPr>
              <a:t>k+h</a:t>
            </a:r>
            <a:r>
              <a:rPr dirty="0" baseline="-39351" sz="3600" spc="37">
                <a:latin typeface="Microsoft Sans Serif"/>
                <a:cs typeface="Microsoft Sans Serif"/>
              </a:rPr>
              <a:t> </a:t>
            </a:r>
            <a:r>
              <a:rPr dirty="0" sz="3600" spc="-25">
                <a:latin typeface="Microsoft Sans Serif"/>
                <a:cs typeface="Microsoft Sans Serif"/>
              </a:rPr>
              <a:t>(y</a:t>
            </a:r>
            <a:r>
              <a:rPr dirty="0" baseline="-18518" sz="3600" spc="-37">
                <a:latin typeface="Microsoft Sans Serif"/>
                <a:cs typeface="Microsoft Sans Serif"/>
              </a:rPr>
              <a:t>t</a:t>
            </a:r>
            <a:r>
              <a:rPr dirty="0" baseline="-39351" sz="3600" spc="-37">
                <a:latin typeface="Microsoft Sans Serif"/>
                <a:cs typeface="Microsoft Sans Serif"/>
              </a:rPr>
              <a:t>1+h</a:t>
            </a:r>
            <a:r>
              <a:rPr dirty="0" sz="3600" spc="-25">
                <a:latin typeface="Microsoft Sans Serif"/>
                <a:cs typeface="Microsoft Sans Serif"/>
              </a:rPr>
              <a:t>,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780">
                <a:latin typeface="Microsoft Sans Serif"/>
                <a:cs typeface="Microsoft Sans Serif"/>
              </a:rPr>
              <a:t>…,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y</a:t>
            </a:r>
            <a:r>
              <a:rPr dirty="0" baseline="-18518" sz="3600" spc="-30">
                <a:latin typeface="Microsoft Sans Serif"/>
                <a:cs typeface="Microsoft Sans Serif"/>
              </a:rPr>
              <a:t>t</a:t>
            </a:r>
            <a:r>
              <a:rPr dirty="0" baseline="-39351" sz="3600" spc="-30">
                <a:latin typeface="Microsoft Sans Serif"/>
                <a:cs typeface="Microsoft Sans Serif"/>
              </a:rPr>
              <a:t>k+h</a:t>
            </a:r>
            <a:r>
              <a:rPr dirty="0" sz="3600" spc="-20">
                <a:latin typeface="Microsoft Sans Serif"/>
                <a:cs typeface="Microsoft Sans Serif"/>
              </a:rPr>
              <a:t>)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for </a:t>
            </a:r>
            <a:r>
              <a:rPr dirty="0" sz="3600" spc="-40">
                <a:latin typeface="Microsoft Sans Serif"/>
                <a:cs typeface="Microsoft Sans Serif"/>
              </a:rPr>
              <a:t>all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possible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55">
                <a:latin typeface="Microsoft Sans Serif"/>
                <a:cs typeface="Microsoft Sans Serif"/>
              </a:rPr>
              <a:t>non-empty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finite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distinct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sets</a:t>
            </a:r>
            <a:endParaRPr sz="3600">
              <a:latin typeface="Microsoft Sans Serif"/>
              <a:cs typeface="Microsoft Sans Serif"/>
            </a:endParaRPr>
          </a:p>
          <a:p>
            <a:pPr marL="25400" marR="256540">
              <a:lnSpc>
                <a:spcPct val="150600"/>
              </a:lnSpc>
              <a:spcBef>
                <a:spcPts val="790"/>
              </a:spcBef>
            </a:pPr>
            <a:r>
              <a:rPr dirty="0" sz="3600" spc="-35">
                <a:latin typeface="Microsoft Sans Serif"/>
                <a:cs typeface="Microsoft Sans Serif"/>
              </a:rPr>
              <a:t>(t</a:t>
            </a:r>
            <a:r>
              <a:rPr dirty="0" baseline="-18518" sz="3600" spc="-52">
                <a:latin typeface="Microsoft Sans Serif"/>
                <a:cs typeface="Microsoft Sans Serif"/>
              </a:rPr>
              <a:t>1</a:t>
            </a:r>
            <a:r>
              <a:rPr dirty="0" sz="3600" spc="-35">
                <a:latin typeface="Microsoft Sans Serif"/>
                <a:cs typeface="Microsoft Sans Serif"/>
              </a:rPr>
              <a:t>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780">
                <a:latin typeface="Microsoft Sans Serif"/>
                <a:cs typeface="Microsoft Sans Serif"/>
              </a:rPr>
              <a:t>…,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30">
                <a:latin typeface="Microsoft Sans Serif"/>
                <a:cs typeface="Microsoft Sans Serif"/>
              </a:rPr>
              <a:t>t</a:t>
            </a:r>
            <a:r>
              <a:rPr dirty="0" baseline="-18518" sz="3600" spc="-44">
                <a:latin typeface="Microsoft Sans Serif"/>
                <a:cs typeface="Microsoft Sans Serif"/>
              </a:rPr>
              <a:t>k</a:t>
            </a:r>
            <a:r>
              <a:rPr dirty="0" sz="3600" spc="-30">
                <a:latin typeface="Microsoft Sans Serif"/>
                <a:cs typeface="Microsoft Sans Serif"/>
              </a:rPr>
              <a:t>)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and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(t</a:t>
            </a:r>
            <a:r>
              <a:rPr dirty="0" baseline="-18518" sz="3600" spc="-22">
                <a:latin typeface="Microsoft Sans Serif"/>
                <a:cs typeface="Microsoft Sans Serif"/>
              </a:rPr>
              <a:t>1+h</a:t>
            </a:r>
            <a:r>
              <a:rPr dirty="0" sz="3600" spc="-15">
                <a:latin typeface="Microsoft Sans Serif"/>
                <a:cs typeface="Microsoft Sans Serif"/>
              </a:rPr>
              <a:t>,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780">
                <a:latin typeface="Microsoft Sans Serif"/>
                <a:cs typeface="Microsoft Sans Serif"/>
              </a:rPr>
              <a:t>…,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t</a:t>
            </a:r>
            <a:r>
              <a:rPr dirty="0" baseline="-18518" sz="3600" spc="-22">
                <a:latin typeface="Microsoft Sans Serif"/>
                <a:cs typeface="Microsoft Sans Serif"/>
              </a:rPr>
              <a:t>k+h</a:t>
            </a:r>
            <a:r>
              <a:rPr dirty="0" sz="3600" spc="-15">
                <a:latin typeface="Microsoft Sans Serif"/>
                <a:cs typeface="Microsoft Sans Serif"/>
              </a:rPr>
              <a:t>)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in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index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set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35">
                <a:latin typeface="Microsoft Sans Serif"/>
                <a:cs typeface="Microsoft Sans Serif"/>
              </a:rPr>
              <a:t>T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and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40">
                <a:latin typeface="Microsoft Sans Serif"/>
                <a:cs typeface="Microsoft Sans Serif"/>
              </a:rPr>
              <a:t>all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y</a:t>
            </a:r>
            <a:r>
              <a:rPr dirty="0" baseline="-18518" sz="3600" spc="22">
                <a:latin typeface="Microsoft Sans Serif"/>
                <a:cs typeface="Microsoft Sans Serif"/>
              </a:rPr>
              <a:t>t</a:t>
            </a:r>
            <a:r>
              <a:rPr dirty="0" baseline="-39351" sz="3600" spc="22">
                <a:latin typeface="Microsoft Sans Serif"/>
                <a:cs typeface="Microsoft Sans Serif"/>
              </a:rPr>
              <a:t>1</a:t>
            </a:r>
            <a:r>
              <a:rPr dirty="0" sz="3600" spc="15">
                <a:latin typeface="Microsoft Sans Serif"/>
                <a:cs typeface="Microsoft Sans Serif"/>
              </a:rPr>
              <a:t>,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780">
                <a:latin typeface="Microsoft Sans Serif"/>
                <a:cs typeface="Microsoft Sans Serif"/>
              </a:rPr>
              <a:t>…,</a:t>
            </a:r>
            <a:r>
              <a:rPr dirty="0" sz="3600" spc="40">
                <a:latin typeface="Microsoft Sans Serif"/>
                <a:cs typeface="Microsoft Sans Serif"/>
              </a:rPr>
              <a:t> y</a:t>
            </a:r>
            <a:r>
              <a:rPr dirty="0" baseline="-18518" sz="3600" spc="60">
                <a:latin typeface="Microsoft Sans Serif"/>
                <a:cs typeface="Microsoft Sans Serif"/>
              </a:rPr>
              <a:t>t</a:t>
            </a:r>
            <a:r>
              <a:rPr dirty="0" baseline="-39351" sz="3600" spc="60">
                <a:latin typeface="Microsoft Sans Serif"/>
                <a:cs typeface="Microsoft Sans Serif"/>
              </a:rPr>
              <a:t>k</a:t>
            </a:r>
            <a:r>
              <a:rPr dirty="0" baseline="-39351" sz="3600" spc="37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in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range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random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variables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Y</a:t>
            </a:r>
            <a:r>
              <a:rPr dirty="0" baseline="-18518" sz="3600">
                <a:latin typeface="Microsoft Sans Serif"/>
                <a:cs typeface="Microsoft Sans Serif"/>
              </a:rPr>
              <a:t>t</a:t>
            </a:r>
            <a:r>
              <a:rPr dirty="0" sz="3600">
                <a:latin typeface="Microsoft Sans Serif"/>
                <a:cs typeface="Microsoft Sans Serif"/>
              </a:rPr>
              <a:t>.</a:t>
            </a:r>
            <a:endParaRPr sz="3600">
              <a:latin typeface="Microsoft Sans Serif"/>
              <a:cs typeface="Microsoft Sans Serif"/>
            </a:endParaRPr>
          </a:p>
          <a:p>
            <a:pPr marL="25400" marR="45085">
              <a:lnSpc>
                <a:spcPct val="151300"/>
              </a:lnSpc>
              <a:spcBef>
                <a:spcPts val="810"/>
              </a:spcBef>
            </a:pPr>
            <a:r>
              <a:rPr dirty="0" sz="3200" spc="-5" b="1">
                <a:solidFill>
                  <a:srgbClr val="990000"/>
                </a:solidFill>
                <a:latin typeface="Arial"/>
                <a:cs typeface="Arial"/>
              </a:rPr>
              <a:t>Note: </a:t>
            </a:r>
            <a:r>
              <a:rPr dirty="0" sz="3200" spc="-25" b="1">
                <a:solidFill>
                  <a:srgbClr val="990000"/>
                </a:solidFill>
                <a:latin typeface="Arial"/>
                <a:cs typeface="Arial"/>
              </a:rPr>
              <a:t>For </a:t>
            </a:r>
            <a:r>
              <a:rPr dirty="0" sz="3200" spc="-15" b="1">
                <a:solidFill>
                  <a:srgbClr val="990000"/>
                </a:solidFill>
                <a:latin typeface="Arial"/>
                <a:cs typeface="Arial"/>
              </a:rPr>
              <a:t>reliable </a:t>
            </a:r>
            <a:r>
              <a:rPr dirty="0" sz="3200" spc="-10" b="1">
                <a:solidFill>
                  <a:srgbClr val="990000"/>
                </a:solidFill>
                <a:latin typeface="Arial"/>
                <a:cs typeface="Arial"/>
              </a:rPr>
              <a:t>prediction </a:t>
            </a:r>
            <a:r>
              <a:rPr dirty="0" sz="3200" spc="25" b="1">
                <a:solidFill>
                  <a:srgbClr val="990000"/>
                </a:solidFill>
                <a:latin typeface="Arial"/>
                <a:cs typeface="Arial"/>
              </a:rPr>
              <a:t>to </a:t>
            </a:r>
            <a:r>
              <a:rPr dirty="0" sz="3200" spc="20" b="1">
                <a:solidFill>
                  <a:srgbClr val="990000"/>
                </a:solidFill>
                <a:latin typeface="Arial"/>
                <a:cs typeface="Arial"/>
              </a:rPr>
              <a:t>be </a:t>
            </a:r>
            <a:r>
              <a:rPr dirty="0" sz="3200" spc="30" b="1">
                <a:solidFill>
                  <a:srgbClr val="990000"/>
                </a:solidFill>
                <a:latin typeface="Arial"/>
                <a:cs typeface="Arial"/>
              </a:rPr>
              <a:t>made, </a:t>
            </a:r>
            <a:r>
              <a:rPr dirty="0" sz="3200" spc="15" b="1">
                <a:solidFill>
                  <a:srgbClr val="990000"/>
                </a:solidFill>
                <a:latin typeface="Arial"/>
                <a:cs typeface="Arial"/>
              </a:rPr>
              <a:t>the </a:t>
            </a:r>
            <a:r>
              <a:rPr dirty="0" sz="3200" spc="25" b="1">
                <a:solidFill>
                  <a:srgbClr val="990000"/>
                </a:solidFill>
                <a:latin typeface="Arial"/>
                <a:cs typeface="Arial"/>
              </a:rPr>
              <a:t>time </a:t>
            </a:r>
            <a:r>
              <a:rPr dirty="0" sz="3200" spc="-15" b="1">
                <a:solidFill>
                  <a:srgbClr val="990000"/>
                </a:solidFill>
                <a:latin typeface="Arial"/>
                <a:cs typeface="Arial"/>
              </a:rPr>
              <a:t>series </a:t>
            </a:r>
            <a:r>
              <a:rPr dirty="0" sz="3200" spc="-45" b="1">
                <a:solidFill>
                  <a:srgbClr val="990000"/>
                </a:solidFill>
                <a:latin typeface="Arial"/>
                <a:cs typeface="Arial"/>
              </a:rPr>
              <a:t>should </a:t>
            </a:r>
            <a:r>
              <a:rPr dirty="0" sz="3200" spc="20" b="1">
                <a:solidFill>
                  <a:srgbClr val="990000"/>
                </a:solidFill>
                <a:latin typeface="Arial"/>
                <a:cs typeface="Arial"/>
              </a:rPr>
              <a:t>be </a:t>
            </a:r>
            <a:r>
              <a:rPr dirty="0" sz="3200" spc="25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spc="-10" b="1">
                <a:solidFill>
                  <a:srgbClr val="990000"/>
                </a:solidFill>
                <a:latin typeface="Arial"/>
                <a:cs typeface="Arial"/>
              </a:rPr>
              <a:t>stationary </a:t>
            </a:r>
            <a:r>
              <a:rPr dirty="0" sz="3200" spc="-20" b="1">
                <a:solidFill>
                  <a:srgbClr val="990000"/>
                </a:solidFill>
                <a:latin typeface="Arial"/>
                <a:cs typeface="Arial"/>
              </a:rPr>
              <a:t>(No</a:t>
            </a:r>
            <a:r>
              <a:rPr dirty="0" sz="3200" spc="-10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b="1">
                <a:solidFill>
                  <a:srgbClr val="990000"/>
                </a:solidFill>
                <a:latin typeface="Arial"/>
                <a:cs typeface="Arial"/>
              </a:rPr>
              <a:t>systematic</a:t>
            </a:r>
            <a:r>
              <a:rPr dirty="0" sz="3200" spc="-5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spc="5" b="1">
                <a:solidFill>
                  <a:srgbClr val="990000"/>
                </a:solidFill>
                <a:latin typeface="Arial"/>
                <a:cs typeface="Arial"/>
              </a:rPr>
              <a:t>change</a:t>
            </a:r>
            <a:r>
              <a:rPr dirty="0" sz="3200" spc="-5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spc="-35" b="1">
                <a:solidFill>
                  <a:srgbClr val="990000"/>
                </a:solidFill>
                <a:latin typeface="Arial"/>
                <a:cs typeface="Arial"/>
              </a:rPr>
              <a:t>such</a:t>
            </a:r>
            <a:r>
              <a:rPr dirty="0" sz="3200" spc="-5" b="1">
                <a:solidFill>
                  <a:srgbClr val="990000"/>
                </a:solidFill>
                <a:latin typeface="Arial"/>
                <a:cs typeface="Arial"/>
              </a:rPr>
              <a:t> as</a:t>
            </a:r>
            <a:r>
              <a:rPr dirty="0" sz="3200" spc="-10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spc="-40" b="1">
                <a:solidFill>
                  <a:srgbClr val="990000"/>
                </a:solidFill>
                <a:latin typeface="Arial"/>
                <a:cs typeface="Arial"/>
              </a:rPr>
              <a:t>seasonality,</a:t>
            </a:r>
            <a:r>
              <a:rPr dirty="0" sz="3200" spc="-5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b="1">
                <a:solidFill>
                  <a:srgbClr val="990000"/>
                </a:solidFill>
                <a:latin typeface="Arial"/>
                <a:cs typeface="Arial"/>
              </a:rPr>
              <a:t>trend</a:t>
            </a:r>
            <a:r>
              <a:rPr dirty="0" sz="3200" spc="-10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spc="-5" b="1">
                <a:solidFill>
                  <a:srgbClr val="990000"/>
                </a:solidFill>
                <a:latin typeface="Arial"/>
                <a:cs typeface="Arial"/>
              </a:rPr>
              <a:t>i.e.</a:t>
            </a:r>
            <a:r>
              <a:rPr dirty="0" sz="3200" spc="-10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spc="-65" b="1">
                <a:solidFill>
                  <a:srgbClr val="990000"/>
                </a:solidFill>
                <a:latin typeface="Arial"/>
                <a:cs typeface="Arial"/>
              </a:rPr>
              <a:t>only </a:t>
            </a:r>
            <a:r>
              <a:rPr dirty="0" sz="3200" spc="-875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spc="5" b="1">
                <a:solidFill>
                  <a:srgbClr val="990000"/>
                </a:solidFill>
                <a:latin typeface="Arial"/>
                <a:cs typeface="Arial"/>
              </a:rPr>
              <a:t>random</a:t>
            </a:r>
            <a:r>
              <a:rPr dirty="0" sz="3200" spc="-5" b="1">
                <a:solidFill>
                  <a:srgbClr val="990000"/>
                </a:solidFill>
                <a:latin typeface="Arial"/>
                <a:cs typeface="Arial"/>
              </a:rPr>
              <a:t> </a:t>
            </a:r>
            <a:r>
              <a:rPr dirty="0" sz="3200" spc="-25" b="1">
                <a:solidFill>
                  <a:srgbClr val="990000"/>
                </a:solidFill>
                <a:latin typeface="Arial"/>
                <a:cs typeface="Arial"/>
              </a:rPr>
              <a:t>fluctuations)</a:t>
            </a:r>
            <a:endParaRPr sz="32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606043"/>
            <a:ext cx="13043535" cy="68097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3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endParaRPr sz="3600">
              <a:latin typeface="Arial"/>
              <a:cs typeface="Arial"/>
            </a:endParaRPr>
          </a:p>
          <a:p>
            <a:pPr marL="421005" marR="650875" indent="-396240">
              <a:lnSpc>
                <a:spcPct val="149700"/>
              </a:lnSpc>
              <a:spcBef>
                <a:spcPts val="745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3200" spc="40">
                <a:latin typeface="Microsoft Sans Serif"/>
                <a:cs typeface="Microsoft Sans Serif"/>
              </a:rPr>
              <a:t>Strict </a:t>
            </a:r>
            <a:r>
              <a:rPr dirty="0" sz="3200" spc="15">
                <a:latin typeface="Microsoft Sans Serif"/>
                <a:cs typeface="Microsoft Sans Serif"/>
              </a:rPr>
              <a:t>stationarity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75">
                <a:latin typeface="Microsoft Sans Serif"/>
                <a:cs typeface="Microsoft Sans Serif"/>
              </a:rPr>
              <a:t>too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strong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65">
                <a:latin typeface="Microsoft Sans Serif"/>
                <a:cs typeface="Microsoft Sans Serif"/>
              </a:rPr>
              <a:t>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45">
                <a:latin typeface="Microsoft Sans Serif"/>
                <a:cs typeface="Microsoft Sans Serif"/>
              </a:rPr>
              <a:t>condition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in</a:t>
            </a:r>
            <a:r>
              <a:rPr dirty="0" sz="3200" spc="30">
                <a:latin typeface="Microsoft Sans Serif"/>
                <a:cs typeface="Microsoft Sans Serif"/>
              </a:rPr>
              <a:t> practice.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It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30">
                <a:latin typeface="Microsoft Sans Serif"/>
                <a:cs typeface="Microsoft Sans Serif"/>
              </a:rPr>
              <a:t>often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35">
                <a:latin typeface="Microsoft Sans Serif"/>
                <a:cs typeface="Microsoft Sans Serif"/>
              </a:rPr>
              <a:t>difficult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assumption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25">
                <a:latin typeface="Microsoft Sans Serif"/>
                <a:cs typeface="Microsoft Sans Serif"/>
              </a:rPr>
              <a:t>assess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based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on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40">
                <a:latin typeface="Microsoft Sans Serif"/>
                <a:cs typeface="Microsoft Sans Serif"/>
              </a:rPr>
              <a:t>an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observed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time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series </a:t>
            </a:r>
            <a:r>
              <a:rPr dirty="0" sz="3200" spc="-25">
                <a:latin typeface="Microsoft Sans Serif"/>
                <a:cs typeface="Microsoft Sans Serif"/>
              </a:rPr>
              <a:t> </a:t>
            </a:r>
            <a:r>
              <a:rPr dirty="0" sz="3200" spc="120" i="1">
                <a:latin typeface="Arial"/>
                <a:cs typeface="Arial"/>
              </a:rPr>
              <a:t>Y</a:t>
            </a:r>
            <a:r>
              <a:rPr dirty="0" baseline="-18518" sz="3150" spc="179">
                <a:latin typeface="Microsoft Sans Serif"/>
                <a:cs typeface="Microsoft Sans Serif"/>
              </a:rPr>
              <a:t>1</a:t>
            </a:r>
            <a:r>
              <a:rPr dirty="0" sz="3200" spc="120">
                <a:latin typeface="Microsoft Sans Serif"/>
                <a:cs typeface="Microsoft Sans Serif"/>
              </a:rPr>
              <a:t>,…,</a:t>
            </a:r>
            <a:r>
              <a:rPr dirty="0" sz="3200" spc="120" i="1">
                <a:latin typeface="Arial"/>
                <a:cs typeface="Arial"/>
              </a:rPr>
              <a:t>Y</a:t>
            </a:r>
            <a:r>
              <a:rPr dirty="0" baseline="-18518" sz="3150" spc="179" i="1">
                <a:latin typeface="Arial"/>
                <a:cs typeface="Arial"/>
              </a:rPr>
              <a:t>k</a:t>
            </a:r>
            <a:r>
              <a:rPr dirty="0" sz="3200" spc="120">
                <a:latin typeface="Microsoft Sans Serif"/>
                <a:cs typeface="Microsoft Sans Serif"/>
              </a:rPr>
              <a:t>.</a:t>
            </a:r>
            <a:endParaRPr sz="3200">
              <a:latin typeface="Microsoft Sans Serif"/>
              <a:cs typeface="Microsoft Sans Serif"/>
            </a:endParaRPr>
          </a:p>
          <a:p>
            <a:pPr marL="421005" marR="269875" indent="-396240">
              <a:lnSpc>
                <a:spcPct val="148100"/>
              </a:lnSpc>
              <a:spcBef>
                <a:spcPts val="915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3200" spc="-35">
                <a:latin typeface="Microsoft Sans Serif"/>
                <a:cs typeface="Microsoft Sans Serif"/>
              </a:rPr>
              <a:t>In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time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series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25">
                <a:latin typeface="Microsoft Sans Serif"/>
                <a:cs typeface="Microsoft Sans Serif"/>
              </a:rPr>
              <a:t>analysis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we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30">
                <a:latin typeface="Microsoft Sans Serif"/>
                <a:cs typeface="Microsoft Sans Serif"/>
              </a:rPr>
              <a:t>often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25">
                <a:latin typeface="Microsoft Sans Serif"/>
                <a:cs typeface="Microsoft Sans Serif"/>
              </a:rPr>
              <a:t>use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65">
                <a:latin typeface="Microsoft Sans Serif"/>
                <a:cs typeface="Microsoft Sans Serif"/>
              </a:rPr>
              <a:t>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weaker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sense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stationarity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in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terms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moments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process.</a:t>
            </a:r>
            <a:endParaRPr sz="3200">
              <a:latin typeface="Microsoft Sans Serif"/>
              <a:cs typeface="Microsoft Sans Serif"/>
            </a:endParaRPr>
          </a:p>
          <a:p>
            <a:pPr marL="421640" indent="-396240">
              <a:lnSpc>
                <a:spcPct val="100000"/>
              </a:lnSpc>
              <a:spcBef>
                <a:spcPts val="2760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3200" spc="-65">
                <a:latin typeface="Microsoft Sans Serif"/>
                <a:cs typeface="Microsoft Sans Serif"/>
              </a:rPr>
              <a:t>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process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said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be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35" i="1">
                <a:latin typeface="Arial"/>
                <a:cs typeface="Arial"/>
              </a:rPr>
              <a:t>n</a:t>
            </a:r>
            <a:r>
              <a:rPr dirty="0" sz="3200" spc="35">
                <a:latin typeface="Microsoft Sans Serif"/>
                <a:cs typeface="Microsoft Sans Serif"/>
              </a:rPr>
              <a:t>th-order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>
                <a:latin typeface="Microsoft Sans Serif"/>
                <a:cs typeface="Microsoft Sans Serif"/>
              </a:rPr>
              <a:t>weakly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stationary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if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40">
                <a:latin typeface="Microsoft Sans Serif"/>
                <a:cs typeface="Microsoft Sans Serif"/>
              </a:rPr>
              <a:t>all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30">
                <a:latin typeface="Microsoft Sans Serif"/>
                <a:cs typeface="Microsoft Sans Serif"/>
              </a:rPr>
              <a:t>its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joint</a:t>
            </a:r>
            <a:endParaRPr sz="3200">
              <a:latin typeface="Microsoft Sans Serif"/>
              <a:cs typeface="Microsoft Sans Serif"/>
            </a:endParaRPr>
          </a:p>
          <a:p>
            <a:pPr marL="421005" marR="17780">
              <a:lnSpc>
                <a:spcPct val="148700"/>
              </a:lnSpc>
              <a:spcBef>
                <a:spcPts val="795"/>
              </a:spcBef>
            </a:pPr>
            <a:r>
              <a:rPr dirty="0" sz="3200" spc="30">
                <a:latin typeface="Microsoft Sans Serif"/>
                <a:cs typeface="Microsoft Sans Serif"/>
              </a:rPr>
              <a:t>moments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up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order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5" i="1">
                <a:latin typeface="Arial"/>
                <a:cs typeface="Arial"/>
              </a:rPr>
              <a:t>n </a:t>
            </a:r>
            <a:r>
              <a:rPr dirty="0" sz="3200" spc="10">
                <a:latin typeface="Microsoft Sans Serif"/>
                <a:cs typeface="Microsoft Sans Serif"/>
              </a:rPr>
              <a:t>exists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and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70">
                <a:latin typeface="Microsoft Sans Serif"/>
                <a:cs typeface="Microsoft Sans Serif"/>
              </a:rPr>
              <a:t>are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time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invariant,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20">
                <a:latin typeface="Microsoft Sans Serif"/>
                <a:cs typeface="Microsoft Sans Serif"/>
              </a:rPr>
              <a:t>i.e.,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independent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time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origin.</a:t>
            </a:r>
            <a:endParaRPr sz="32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6043"/>
            <a:ext cx="13210540" cy="65271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3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endParaRPr sz="3600">
              <a:latin typeface="Arial"/>
              <a:cs typeface="Arial"/>
            </a:endParaRPr>
          </a:p>
          <a:p>
            <a:pPr marL="408305" marR="5080" indent="-396240">
              <a:lnSpc>
                <a:spcPct val="149200"/>
              </a:lnSpc>
              <a:spcBef>
                <a:spcPts val="73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3600" spc="-30">
                <a:latin typeface="Microsoft Sans Serif"/>
                <a:cs typeface="Microsoft Sans Serif"/>
              </a:rPr>
              <a:t>For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example,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40">
                <a:latin typeface="Microsoft Sans Serif"/>
                <a:cs typeface="Microsoft Sans Serif"/>
              </a:rPr>
              <a:t>second-order </a:t>
            </a:r>
            <a:r>
              <a:rPr dirty="0" sz="3600">
                <a:latin typeface="Microsoft Sans Serif"/>
                <a:cs typeface="Microsoft Sans Serif"/>
              </a:rPr>
              <a:t>weakly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stationary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process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will </a:t>
            </a:r>
            <a:r>
              <a:rPr dirty="0" sz="3600" spc="15">
                <a:latin typeface="Microsoft Sans Serif"/>
                <a:cs typeface="Microsoft Sans Serif"/>
              </a:rPr>
              <a:t> </a:t>
            </a:r>
            <a:r>
              <a:rPr dirty="0" sz="3600" spc="-40">
                <a:latin typeface="Microsoft Sans Serif"/>
                <a:cs typeface="Microsoft Sans Serif"/>
              </a:rPr>
              <a:t>have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45">
                <a:latin typeface="Microsoft Sans Serif"/>
                <a:cs typeface="Microsoft Sans Serif"/>
              </a:rPr>
              <a:t>constant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mean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and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variance,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55">
                <a:latin typeface="Microsoft Sans Serif"/>
                <a:cs typeface="Microsoft Sans Serif"/>
              </a:rPr>
              <a:t>with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5">
                <a:latin typeface="Microsoft Sans Serif"/>
                <a:cs typeface="Microsoft Sans Serif"/>
              </a:rPr>
              <a:t>covariance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and</a:t>
            </a:r>
            <a:r>
              <a:rPr dirty="0" sz="3600" spc="6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 </a:t>
            </a:r>
            <a:r>
              <a:rPr dirty="0" sz="3600" spc="-944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correlation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being</a:t>
            </a:r>
            <a:r>
              <a:rPr dirty="0" sz="3600" spc="35">
                <a:latin typeface="Microsoft Sans Serif"/>
                <a:cs typeface="Microsoft Sans Serif"/>
              </a:rPr>
              <a:t> functions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time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difference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along.</a:t>
            </a:r>
            <a:endParaRPr sz="3600">
              <a:latin typeface="Microsoft Sans Serif"/>
              <a:cs typeface="Microsoft Sans Serif"/>
            </a:endParaRPr>
          </a:p>
          <a:p>
            <a:pPr marL="408305" marR="9525" indent="-396240">
              <a:lnSpc>
                <a:spcPct val="149600"/>
              </a:lnSpc>
              <a:spcBef>
                <a:spcPts val="95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40">
                <a:latin typeface="Microsoft Sans Serif"/>
                <a:cs typeface="Microsoft Sans Serif"/>
              </a:rPr>
              <a:t>strictly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stationary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process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55">
                <a:latin typeface="Microsoft Sans Serif"/>
                <a:cs typeface="Microsoft Sans Serif"/>
              </a:rPr>
              <a:t>with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first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05">
                <a:latin typeface="Microsoft Sans Serif"/>
                <a:cs typeface="Microsoft Sans Serif"/>
              </a:rPr>
              <a:t>two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moments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finite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is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also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second-ordered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weakly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stationary.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But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40">
                <a:latin typeface="Microsoft Sans Serif"/>
                <a:cs typeface="Microsoft Sans Serif"/>
              </a:rPr>
              <a:t>strictly 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stationary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process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may</a:t>
            </a:r>
            <a:r>
              <a:rPr dirty="0" sz="3600" spc="60">
                <a:latin typeface="Microsoft Sans Serif"/>
                <a:cs typeface="Microsoft Sans Serif"/>
              </a:rPr>
              <a:t> not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40">
                <a:latin typeface="Microsoft Sans Serif"/>
                <a:cs typeface="Microsoft Sans Serif"/>
              </a:rPr>
              <a:t>have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finite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moments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and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therefore </a:t>
            </a:r>
            <a:r>
              <a:rPr dirty="0" sz="3600" spc="-5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may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not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be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weakly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stationary.</a:t>
            </a:r>
            <a:endParaRPr sz="36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85840" y="6042031"/>
            <a:ext cx="751205" cy="471170"/>
          </a:xfrm>
          <a:custGeom>
            <a:avLst/>
            <a:gdLst/>
            <a:ahLst/>
            <a:cxnLst/>
            <a:rect l="l" t="t" r="r" b="b"/>
            <a:pathLst>
              <a:path w="751204" h="471170">
                <a:moveTo>
                  <a:pt x="601140" y="0"/>
                </a:moveTo>
                <a:lnTo>
                  <a:pt x="594443" y="19099"/>
                </a:lnTo>
                <a:lnTo>
                  <a:pt x="621682" y="30920"/>
                </a:lnTo>
                <a:lnTo>
                  <a:pt x="645107" y="47284"/>
                </a:lnTo>
                <a:lnTo>
                  <a:pt x="680515" y="93638"/>
                </a:lnTo>
                <a:lnTo>
                  <a:pt x="701351" y="156176"/>
                </a:lnTo>
                <a:lnTo>
                  <a:pt x="708296" y="232916"/>
                </a:lnTo>
                <a:lnTo>
                  <a:pt x="706552" y="274418"/>
                </a:lnTo>
                <a:lnTo>
                  <a:pt x="692600" y="345979"/>
                </a:lnTo>
                <a:lnTo>
                  <a:pt x="664602" y="401867"/>
                </a:lnTo>
                <a:lnTo>
                  <a:pt x="622000" y="439570"/>
                </a:lnTo>
                <a:lnTo>
                  <a:pt x="595188" y="451445"/>
                </a:lnTo>
                <a:lnTo>
                  <a:pt x="601140" y="470545"/>
                </a:lnTo>
                <a:lnTo>
                  <a:pt x="665322" y="440438"/>
                </a:lnTo>
                <a:lnTo>
                  <a:pt x="712514" y="388317"/>
                </a:lnTo>
                <a:lnTo>
                  <a:pt x="741535" y="318523"/>
                </a:lnTo>
                <a:lnTo>
                  <a:pt x="748790" y="278626"/>
                </a:lnTo>
                <a:lnTo>
                  <a:pt x="751208" y="235397"/>
                </a:lnTo>
                <a:lnTo>
                  <a:pt x="748782" y="192260"/>
                </a:lnTo>
                <a:lnTo>
                  <a:pt x="741504" y="152394"/>
                </a:lnTo>
                <a:lnTo>
                  <a:pt x="729373" y="115799"/>
                </a:lnTo>
                <a:lnTo>
                  <a:pt x="690879" y="53555"/>
                </a:lnTo>
                <a:lnTo>
                  <a:pt x="635254" y="12317"/>
                </a:lnTo>
                <a:lnTo>
                  <a:pt x="601140" y="0"/>
                </a:lnTo>
                <a:close/>
              </a:path>
              <a:path w="751204" h="471170">
                <a:moveTo>
                  <a:pt x="150068" y="0"/>
                </a:moveTo>
                <a:lnTo>
                  <a:pt x="86041" y="30168"/>
                </a:lnTo>
                <a:lnTo>
                  <a:pt x="38820" y="82476"/>
                </a:lnTo>
                <a:lnTo>
                  <a:pt x="9705" y="152394"/>
                </a:lnTo>
                <a:lnTo>
                  <a:pt x="2426" y="192260"/>
                </a:lnTo>
                <a:lnTo>
                  <a:pt x="0" y="235397"/>
                </a:lnTo>
                <a:lnTo>
                  <a:pt x="2418" y="278626"/>
                </a:lnTo>
                <a:lnTo>
                  <a:pt x="9673" y="318523"/>
                </a:lnTo>
                <a:lnTo>
                  <a:pt x="21766" y="355087"/>
                </a:lnTo>
                <a:lnTo>
                  <a:pt x="60166" y="417129"/>
                </a:lnTo>
                <a:lnTo>
                  <a:pt x="115853" y="458243"/>
                </a:lnTo>
                <a:lnTo>
                  <a:pt x="150068" y="470545"/>
                </a:lnTo>
                <a:lnTo>
                  <a:pt x="156022" y="451445"/>
                </a:lnTo>
                <a:lnTo>
                  <a:pt x="129209" y="439570"/>
                </a:lnTo>
                <a:lnTo>
                  <a:pt x="106071" y="423044"/>
                </a:lnTo>
                <a:lnTo>
                  <a:pt x="70817" y="376039"/>
                </a:lnTo>
                <a:lnTo>
                  <a:pt x="49888" y="312105"/>
                </a:lnTo>
                <a:lnTo>
                  <a:pt x="42912" y="232916"/>
                </a:lnTo>
                <a:lnTo>
                  <a:pt x="44656" y="192771"/>
                </a:lnTo>
                <a:lnTo>
                  <a:pt x="58608" y="123132"/>
                </a:lnTo>
                <a:lnTo>
                  <a:pt x="86653" y="68189"/>
                </a:lnTo>
                <a:lnTo>
                  <a:pt x="129628" y="30920"/>
                </a:lnTo>
                <a:lnTo>
                  <a:pt x="156766" y="19099"/>
                </a:lnTo>
                <a:lnTo>
                  <a:pt x="15006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447252" y="6042031"/>
            <a:ext cx="588010" cy="471170"/>
          </a:xfrm>
          <a:custGeom>
            <a:avLst/>
            <a:gdLst/>
            <a:ahLst/>
            <a:cxnLst/>
            <a:rect l="l" t="t" r="r" b="b"/>
            <a:pathLst>
              <a:path w="588009" h="471170">
                <a:moveTo>
                  <a:pt x="437882" y="0"/>
                </a:moveTo>
                <a:lnTo>
                  <a:pt x="431185" y="19099"/>
                </a:lnTo>
                <a:lnTo>
                  <a:pt x="458423" y="30920"/>
                </a:lnTo>
                <a:lnTo>
                  <a:pt x="481848" y="47284"/>
                </a:lnTo>
                <a:lnTo>
                  <a:pt x="517257" y="93638"/>
                </a:lnTo>
                <a:lnTo>
                  <a:pt x="538093" y="156176"/>
                </a:lnTo>
                <a:lnTo>
                  <a:pt x="545038" y="232916"/>
                </a:lnTo>
                <a:lnTo>
                  <a:pt x="543294" y="274418"/>
                </a:lnTo>
                <a:lnTo>
                  <a:pt x="529342" y="345979"/>
                </a:lnTo>
                <a:lnTo>
                  <a:pt x="501343" y="401867"/>
                </a:lnTo>
                <a:lnTo>
                  <a:pt x="458741" y="439570"/>
                </a:lnTo>
                <a:lnTo>
                  <a:pt x="431929" y="451445"/>
                </a:lnTo>
                <a:lnTo>
                  <a:pt x="437882" y="470545"/>
                </a:lnTo>
                <a:lnTo>
                  <a:pt x="502064" y="440438"/>
                </a:lnTo>
                <a:lnTo>
                  <a:pt x="549255" y="388317"/>
                </a:lnTo>
                <a:lnTo>
                  <a:pt x="578277" y="318523"/>
                </a:lnTo>
                <a:lnTo>
                  <a:pt x="585532" y="278626"/>
                </a:lnTo>
                <a:lnTo>
                  <a:pt x="587951" y="235397"/>
                </a:lnTo>
                <a:lnTo>
                  <a:pt x="585525" y="192260"/>
                </a:lnTo>
                <a:lnTo>
                  <a:pt x="578246" y="152394"/>
                </a:lnTo>
                <a:lnTo>
                  <a:pt x="566114" y="115799"/>
                </a:lnTo>
                <a:lnTo>
                  <a:pt x="527620" y="53555"/>
                </a:lnTo>
                <a:lnTo>
                  <a:pt x="471996" y="12317"/>
                </a:lnTo>
                <a:lnTo>
                  <a:pt x="437882" y="0"/>
                </a:lnTo>
                <a:close/>
              </a:path>
              <a:path w="588009" h="471170">
                <a:moveTo>
                  <a:pt x="150068" y="0"/>
                </a:moveTo>
                <a:lnTo>
                  <a:pt x="86041" y="30168"/>
                </a:lnTo>
                <a:lnTo>
                  <a:pt x="38818" y="82476"/>
                </a:lnTo>
                <a:lnTo>
                  <a:pt x="9704" y="152394"/>
                </a:lnTo>
                <a:lnTo>
                  <a:pt x="2426" y="192260"/>
                </a:lnTo>
                <a:lnTo>
                  <a:pt x="0" y="235397"/>
                </a:lnTo>
                <a:lnTo>
                  <a:pt x="2418" y="278626"/>
                </a:lnTo>
                <a:lnTo>
                  <a:pt x="9673" y="318523"/>
                </a:lnTo>
                <a:lnTo>
                  <a:pt x="21766" y="355087"/>
                </a:lnTo>
                <a:lnTo>
                  <a:pt x="60166" y="417129"/>
                </a:lnTo>
                <a:lnTo>
                  <a:pt x="115853" y="458243"/>
                </a:lnTo>
                <a:lnTo>
                  <a:pt x="150068" y="470545"/>
                </a:lnTo>
                <a:lnTo>
                  <a:pt x="156022" y="451445"/>
                </a:lnTo>
                <a:lnTo>
                  <a:pt x="129209" y="439570"/>
                </a:lnTo>
                <a:lnTo>
                  <a:pt x="106070" y="423044"/>
                </a:lnTo>
                <a:lnTo>
                  <a:pt x="70817" y="376039"/>
                </a:lnTo>
                <a:lnTo>
                  <a:pt x="49888" y="312105"/>
                </a:lnTo>
                <a:lnTo>
                  <a:pt x="42912" y="232916"/>
                </a:lnTo>
                <a:lnTo>
                  <a:pt x="44656" y="192771"/>
                </a:lnTo>
                <a:lnTo>
                  <a:pt x="58608" y="123132"/>
                </a:lnTo>
                <a:lnTo>
                  <a:pt x="86653" y="68189"/>
                </a:lnTo>
                <a:lnTo>
                  <a:pt x="129628" y="30920"/>
                </a:lnTo>
                <a:lnTo>
                  <a:pt x="156766" y="19099"/>
                </a:lnTo>
                <a:lnTo>
                  <a:pt x="15006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77271" y="606043"/>
            <a:ext cx="13521690" cy="66128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2870">
              <a:lnSpc>
                <a:spcPct val="100000"/>
              </a:lnSpc>
              <a:spcBef>
                <a:spcPts val="100"/>
              </a:spcBef>
              <a:tabLst>
                <a:tab pos="353631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Stationary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 b="1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10" b="1">
                <a:solidFill>
                  <a:srgbClr val="0000FF"/>
                </a:solidFill>
                <a:latin typeface="Arial"/>
                <a:cs typeface="Arial"/>
              </a:rPr>
              <a:t>Time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  <a:p>
            <a:pPr marL="38100" marR="30480">
              <a:lnSpc>
                <a:spcPct val="150500"/>
              </a:lnSpc>
              <a:spcBef>
                <a:spcPts val="1019"/>
              </a:spcBef>
            </a:pPr>
            <a:r>
              <a:rPr dirty="0" sz="4400" spc="-45">
                <a:latin typeface="Microsoft Sans Serif"/>
                <a:cs typeface="Microsoft Sans Serif"/>
              </a:rPr>
              <a:t>When</a:t>
            </a:r>
            <a:r>
              <a:rPr dirty="0" sz="4400" spc="140">
                <a:latin typeface="Microsoft Sans Serif"/>
                <a:cs typeface="Microsoft Sans Serif"/>
              </a:rPr>
              <a:t> </a:t>
            </a:r>
            <a:r>
              <a:rPr dirty="0" sz="4400" spc="80">
                <a:latin typeface="Microsoft Sans Serif"/>
                <a:cs typeface="Microsoft Sans Serif"/>
              </a:rPr>
              <a:t>k</a:t>
            </a:r>
            <a:r>
              <a:rPr dirty="0" sz="4400" spc="145">
                <a:latin typeface="Microsoft Sans Serif"/>
                <a:cs typeface="Microsoft Sans Serif"/>
              </a:rPr>
              <a:t> </a:t>
            </a:r>
            <a:r>
              <a:rPr dirty="0" sz="4400" spc="70">
                <a:latin typeface="Microsoft Sans Serif"/>
                <a:cs typeface="Microsoft Sans Serif"/>
              </a:rPr>
              <a:t>=</a:t>
            </a:r>
            <a:r>
              <a:rPr dirty="0" sz="4400" spc="135">
                <a:latin typeface="Microsoft Sans Serif"/>
                <a:cs typeface="Microsoft Sans Serif"/>
              </a:rPr>
              <a:t> </a:t>
            </a:r>
            <a:r>
              <a:rPr dirty="0" sz="4400">
                <a:latin typeface="Microsoft Sans Serif"/>
                <a:cs typeface="Microsoft Sans Serif"/>
              </a:rPr>
              <a:t>1,</a:t>
            </a:r>
            <a:r>
              <a:rPr dirty="0" sz="4400" spc="145">
                <a:latin typeface="Microsoft Sans Serif"/>
                <a:cs typeface="Microsoft Sans Serif"/>
              </a:rPr>
              <a:t> </a:t>
            </a:r>
            <a:r>
              <a:rPr dirty="0" sz="4400" spc="70">
                <a:latin typeface="Microsoft Sans Serif"/>
                <a:cs typeface="Microsoft Sans Serif"/>
              </a:rPr>
              <a:t>strict</a:t>
            </a:r>
            <a:r>
              <a:rPr dirty="0" sz="4400" spc="140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stationary</a:t>
            </a:r>
            <a:r>
              <a:rPr dirty="0" sz="4400" spc="140">
                <a:latin typeface="Microsoft Sans Serif"/>
                <a:cs typeface="Microsoft Sans Serif"/>
              </a:rPr>
              <a:t> </a:t>
            </a:r>
            <a:r>
              <a:rPr dirty="0" sz="4400" spc="5">
                <a:latin typeface="Microsoft Sans Serif"/>
                <a:cs typeface="Microsoft Sans Serif"/>
              </a:rPr>
              <a:t>implies</a:t>
            </a:r>
            <a:r>
              <a:rPr dirty="0" sz="4400" spc="140">
                <a:latin typeface="Microsoft Sans Serif"/>
                <a:cs typeface="Microsoft Sans Serif"/>
              </a:rPr>
              <a:t> </a:t>
            </a:r>
            <a:r>
              <a:rPr dirty="0" sz="4400" spc="55">
                <a:latin typeface="Microsoft Sans Serif"/>
                <a:cs typeface="Microsoft Sans Serif"/>
              </a:rPr>
              <a:t>that</a:t>
            </a:r>
            <a:r>
              <a:rPr dirty="0" sz="4400" spc="145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</a:t>
            </a:r>
            <a:r>
              <a:rPr dirty="0" sz="4400" spc="140">
                <a:latin typeface="Microsoft Sans Serif"/>
                <a:cs typeface="Microsoft Sans Serif"/>
              </a:rPr>
              <a:t> </a:t>
            </a:r>
            <a:r>
              <a:rPr dirty="0" sz="4400" spc="130">
                <a:latin typeface="Microsoft Sans Serif"/>
                <a:cs typeface="Microsoft Sans Serif"/>
              </a:rPr>
              <a:t>pdf</a:t>
            </a:r>
            <a:r>
              <a:rPr dirty="0" sz="4400" spc="135">
                <a:latin typeface="Microsoft Sans Serif"/>
                <a:cs typeface="Microsoft Sans Serif"/>
              </a:rPr>
              <a:t> </a:t>
            </a:r>
            <a:r>
              <a:rPr dirty="0" sz="4400" spc="-95">
                <a:latin typeface="Microsoft Sans Serif"/>
                <a:cs typeface="Microsoft Sans Serif"/>
              </a:rPr>
              <a:t>f(y</a:t>
            </a:r>
            <a:r>
              <a:rPr dirty="0" baseline="-19157" sz="4350" spc="-142">
                <a:latin typeface="Microsoft Sans Serif"/>
                <a:cs typeface="Microsoft Sans Serif"/>
              </a:rPr>
              <a:t>t</a:t>
            </a:r>
            <a:r>
              <a:rPr dirty="0" sz="4400" spc="-95">
                <a:latin typeface="Microsoft Sans Serif"/>
                <a:cs typeface="Microsoft Sans Serif"/>
              </a:rPr>
              <a:t>) </a:t>
            </a:r>
            <a:r>
              <a:rPr dirty="0" sz="4400" spc="-90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is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25">
                <a:latin typeface="Microsoft Sans Serif"/>
                <a:cs typeface="Microsoft Sans Serif"/>
              </a:rPr>
              <a:t>same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45">
                <a:latin typeface="Microsoft Sans Serif"/>
                <a:cs typeface="Microsoft Sans Serif"/>
              </a:rPr>
              <a:t>for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50">
                <a:latin typeface="Microsoft Sans Serif"/>
                <a:cs typeface="Microsoft Sans Serif"/>
              </a:rPr>
              <a:t>all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80">
                <a:latin typeface="Microsoft Sans Serif"/>
                <a:cs typeface="Microsoft Sans Serif"/>
              </a:rPr>
              <a:t>t,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is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30">
                <a:latin typeface="Microsoft Sans Serif"/>
                <a:cs typeface="Microsoft Sans Serif"/>
              </a:rPr>
              <a:t>say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120">
                <a:latin typeface="Microsoft Sans Serif"/>
                <a:cs typeface="Microsoft Sans Serif"/>
              </a:rPr>
              <a:t>f(y).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The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60">
                <a:latin typeface="Microsoft Sans Serif"/>
                <a:cs typeface="Microsoft Sans Serif"/>
              </a:rPr>
              <a:t>stochastic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process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-150">
                <a:latin typeface="Microsoft Sans Serif"/>
                <a:cs typeface="Microsoft Sans Serif"/>
              </a:rPr>
              <a:t>f(y)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-30">
                <a:latin typeface="Microsoft Sans Serif"/>
                <a:cs typeface="Microsoft Sans Serif"/>
              </a:rPr>
              <a:t>has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a</a:t>
            </a:r>
            <a:r>
              <a:rPr dirty="0" sz="4400" spc="55">
                <a:latin typeface="Microsoft Sans Serif"/>
                <a:cs typeface="Microsoft Sans Serif"/>
              </a:rPr>
              <a:t> constant </a:t>
            </a:r>
            <a:r>
              <a:rPr dirty="0" sz="4400" spc="-25">
                <a:latin typeface="Microsoft Sans Serif"/>
                <a:cs typeface="Microsoft Sans Serif"/>
              </a:rPr>
              <a:t>mean</a:t>
            </a:r>
            <a:endParaRPr sz="4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6350">
              <a:latin typeface="Microsoft Sans Serif"/>
              <a:cs typeface="Microsoft Sans Serif"/>
            </a:endParaRPr>
          </a:p>
          <a:p>
            <a:pPr algn="r" marR="5885180">
              <a:lnSpc>
                <a:spcPct val="100000"/>
              </a:lnSpc>
            </a:pPr>
            <a:r>
              <a:rPr dirty="0" sz="2900" spc="685">
                <a:latin typeface="Cambria Math"/>
                <a:cs typeface="Cambria Math"/>
              </a:rPr>
              <a:t>&amp;</a:t>
            </a:r>
            <a:endParaRPr sz="2900">
              <a:latin typeface="Cambria Math"/>
              <a:cs typeface="Cambria Math"/>
            </a:endParaRPr>
          </a:p>
          <a:p>
            <a:pPr algn="ctr" marL="30480">
              <a:lnSpc>
                <a:spcPct val="100000"/>
              </a:lnSpc>
              <a:spcBef>
                <a:spcPts val="1830"/>
              </a:spcBef>
              <a:tabLst>
                <a:tab pos="1472565" algn="l"/>
                <a:tab pos="2243455" algn="l"/>
                <a:tab pos="2959100" algn="l"/>
                <a:tab pos="4133850" algn="l"/>
                <a:tab pos="4600575" algn="l"/>
              </a:tabLst>
            </a:pPr>
            <a:r>
              <a:rPr dirty="0" sz="4000" spc="5">
                <a:latin typeface="Cambria Math"/>
                <a:cs typeface="Cambria Math"/>
              </a:rPr>
              <a:t>µ</a:t>
            </a:r>
            <a:r>
              <a:rPr dirty="0" sz="4000" spc="229">
                <a:latin typeface="Cambria Math"/>
                <a:cs typeface="Cambria Math"/>
              </a:rPr>
              <a:t> </a:t>
            </a:r>
            <a:r>
              <a:rPr dirty="0" sz="4000">
                <a:latin typeface="Cambria Math"/>
                <a:cs typeface="Cambria Math"/>
              </a:rPr>
              <a:t>=</a:t>
            </a:r>
            <a:r>
              <a:rPr dirty="0" sz="4000" spc="225">
                <a:latin typeface="Cambria Math"/>
                <a:cs typeface="Cambria Math"/>
              </a:rPr>
              <a:t> </a:t>
            </a:r>
            <a:r>
              <a:rPr dirty="0" sz="4000">
                <a:latin typeface="Cambria Math"/>
                <a:cs typeface="Cambria Math"/>
              </a:rPr>
              <a:t>E	</a:t>
            </a:r>
            <a:r>
              <a:rPr dirty="0" sz="4000" spc="-315">
                <a:latin typeface="Cambria Math"/>
                <a:cs typeface="Cambria Math"/>
              </a:rPr>
              <a:t>Y</a:t>
            </a:r>
            <a:r>
              <a:rPr dirty="0" baseline="-15325" sz="4350" spc="-472">
                <a:latin typeface="Cambria Math"/>
                <a:cs typeface="Cambria Math"/>
              </a:rPr>
              <a:t>$	</a:t>
            </a:r>
            <a:r>
              <a:rPr dirty="0" sz="4000">
                <a:latin typeface="Cambria Math"/>
                <a:cs typeface="Cambria Math"/>
              </a:rPr>
              <a:t>=	</a:t>
            </a:r>
            <a:r>
              <a:rPr dirty="0" sz="4000" spc="2405">
                <a:latin typeface="Cambria Math"/>
                <a:cs typeface="Cambria Math"/>
              </a:rPr>
              <a:t>.</a:t>
            </a:r>
            <a:r>
              <a:rPr dirty="0" sz="4000" spc="254">
                <a:latin typeface="Cambria Math"/>
                <a:cs typeface="Cambria Math"/>
              </a:rPr>
              <a:t> </a:t>
            </a:r>
            <a:r>
              <a:rPr dirty="0" sz="4000" spc="-5">
                <a:latin typeface="Cambria Math"/>
                <a:cs typeface="Cambria Math"/>
              </a:rPr>
              <a:t>yf	</a:t>
            </a:r>
            <a:r>
              <a:rPr dirty="0" sz="4000">
                <a:latin typeface="Cambria Math"/>
                <a:cs typeface="Cambria Math"/>
              </a:rPr>
              <a:t>y	</a:t>
            </a:r>
            <a:r>
              <a:rPr dirty="0" sz="4000" spc="-85">
                <a:latin typeface="Cambria Math"/>
                <a:cs typeface="Cambria Math"/>
              </a:rPr>
              <a:t>dy</a:t>
            </a:r>
            <a:endParaRPr sz="4000">
              <a:latin typeface="Cambria Math"/>
              <a:cs typeface="Cambria Math"/>
            </a:endParaRPr>
          </a:p>
          <a:p>
            <a:pPr algn="r" marR="5937250">
              <a:lnSpc>
                <a:spcPct val="100000"/>
              </a:lnSpc>
              <a:spcBef>
                <a:spcPts val="1889"/>
              </a:spcBef>
            </a:pPr>
            <a:r>
              <a:rPr dirty="0" sz="2900" spc="114">
                <a:latin typeface="Cambria Math"/>
                <a:cs typeface="Cambria Math"/>
              </a:rPr>
              <a:t>%&amp;</a:t>
            </a:r>
            <a:endParaRPr sz="2900">
              <a:latin typeface="Cambria Math"/>
              <a:cs typeface="Cambria Math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4079855" cy="7920355"/>
            <a:chOff x="0" y="0"/>
            <a:chExt cx="14079855" cy="792035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4079537" cy="7920037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702554" y="0"/>
              <a:ext cx="3376983" cy="79996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4438966" y="7824703"/>
              <a:ext cx="4458970" cy="88265"/>
            </a:xfrm>
            <a:custGeom>
              <a:avLst/>
              <a:gdLst/>
              <a:ahLst/>
              <a:cxnLst/>
              <a:rect l="l" t="t" r="r" b="b"/>
              <a:pathLst>
                <a:path w="4458970" h="88265">
                  <a:moveTo>
                    <a:pt x="4458519" y="0"/>
                  </a:moveTo>
                  <a:lnTo>
                    <a:pt x="0" y="0"/>
                  </a:lnTo>
                  <a:lnTo>
                    <a:pt x="0" y="87999"/>
                  </a:lnTo>
                  <a:lnTo>
                    <a:pt x="4458519" y="87999"/>
                  </a:lnTo>
                  <a:lnTo>
                    <a:pt x="4458519" y="0"/>
                  </a:lnTo>
                  <a:close/>
                </a:path>
              </a:pathLst>
            </a:custGeom>
            <a:solidFill>
              <a:srgbClr val="76C2E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0" y="7824703"/>
              <a:ext cx="4439285" cy="88265"/>
            </a:xfrm>
            <a:custGeom>
              <a:avLst/>
              <a:gdLst/>
              <a:ahLst/>
              <a:cxnLst/>
              <a:rect l="l" t="t" r="r" b="b"/>
              <a:pathLst>
                <a:path w="4439285" h="88265">
                  <a:moveTo>
                    <a:pt x="0" y="87999"/>
                  </a:moveTo>
                  <a:lnTo>
                    <a:pt x="0" y="0"/>
                  </a:lnTo>
                  <a:lnTo>
                    <a:pt x="4438964" y="0"/>
                  </a:lnTo>
                  <a:lnTo>
                    <a:pt x="4438964" y="87999"/>
                  </a:lnTo>
                  <a:lnTo>
                    <a:pt x="0" y="87999"/>
                  </a:lnTo>
                  <a:close/>
                </a:path>
              </a:pathLst>
            </a:custGeom>
            <a:solidFill>
              <a:srgbClr val="FCB0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8897486" y="7824703"/>
              <a:ext cx="5182235" cy="95885"/>
            </a:xfrm>
            <a:custGeom>
              <a:avLst/>
              <a:gdLst/>
              <a:ahLst/>
              <a:cxnLst/>
              <a:rect l="l" t="t" r="r" b="b"/>
              <a:pathLst>
                <a:path w="5182234" h="95884">
                  <a:moveTo>
                    <a:pt x="5182050" y="0"/>
                  </a:moveTo>
                  <a:lnTo>
                    <a:pt x="0" y="0"/>
                  </a:lnTo>
                  <a:lnTo>
                    <a:pt x="0" y="95333"/>
                  </a:lnTo>
                  <a:lnTo>
                    <a:pt x="5182050" y="95333"/>
                  </a:lnTo>
                  <a:lnTo>
                    <a:pt x="518205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1318146" y="912368"/>
            <a:ext cx="1906905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-140">
                <a:solidFill>
                  <a:srgbClr val="FFFFFF"/>
                </a:solidFill>
              </a:rPr>
              <a:t>B</a:t>
            </a:r>
            <a:r>
              <a:rPr dirty="0" sz="3300" spc="-170">
                <a:solidFill>
                  <a:srgbClr val="FFFFFF"/>
                </a:solidFill>
              </a:rPr>
              <a:t>I</a:t>
            </a:r>
            <a:r>
              <a:rPr dirty="0" sz="3300" spc="-145">
                <a:solidFill>
                  <a:srgbClr val="FFFFFF"/>
                </a:solidFill>
              </a:rPr>
              <a:t>T</a:t>
            </a:r>
            <a:r>
              <a:rPr dirty="0" sz="3300" spc="-60">
                <a:solidFill>
                  <a:srgbClr val="FFFFFF"/>
                </a:solidFill>
              </a:rPr>
              <a:t>S</a:t>
            </a:r>
            <a:r>
              <a:rPr dirty="0" sz="3300" spc="-305">
                <a:solidFill>
                  <a:srgbClr val="FFFFFF"/>
                </a:solidFill>
              </a:rPr>
              <a:t> </a:t>
            </a:r>
            <a:r>
              <a:rPr dirty="0" sz="3300" spc="-204" b="0">
                <a:solidFill>
                  <a:srgbClr val="FFFFFF"/>
                </a:solidFill>
                <a:latin typeface="Microsoft Sans Serif"/>
                <a:cs typeface="Microsoft Sans Serif"/>
              </a:rPr>
              <a:t>P</a:t>
            </a:r>
            <a:r>
              <a:rPr dirty="0" sz="3300" spc="-195" b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dirty="0" sz="3300" spc="-190" b="0">
                <a:solidFill>
                  <a:srgbClr val="FFFFFF"/>
                </a:solidFill>
                <a:latin typeface="Microsoft Sans Serif"/>
                <a:cs typeface="Microsoft Sans Serif"/>
              </a:rPr>
              <a:t>l</a:t>
            </a:r>
            <a:r>
              <a:rPr dirty="0" sz="3300" spc="-215" b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dirty="0" sz="3300" spc="-155" b="0">
                <a:solidFill>
                  <a:srgbClr val="FFFFFF"/>
                </a:solidFill>
                <a:latin typeface="Microsoft Sans Serif"/>
                <a:cs typeface="Microsoft Sans Serif"/>
              </a:rPr>
              <a:t>n</a:t>
            </a:r>
            <a:r>
              <a:rPr dirty="0" sz="3300" spc="-20" b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endParaRPr sz="33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0" y="5275520"/>
            <a:ext cx="14079855" cy="2541905"/>
          </a:xfrm>
          <a:prstGeom prst="rect">
            <a:avLst/>
          </a:prstGeom>
          <a:solidFill>
            <a:srgbClr val="FFFFFF"/>
          </a:solidFill>
          <a:ln w="6350">
            <a:solidFill>
              <a:srgbClr val="5B9BD5"/>
            </a:solidFill>
          </a:ln>
        </p:spPr>
        <p:txBody>
          <a:bodyPr wrap="square" lIns="0" tIns="173355" rIns="0" bIns="0" rtlCol="0" vert="horz">
            <a:spAutoFit/>
          </a:bodyPr>
          <a:lstStyle/>
          <a:p>
            <a:pPr marL="5047615" marR="5082540" indent="857885">
              <a:lnSpc>
                <a:spcPct val="108100"/>
              </a:lnSpc>
              <a:spcBef>
                <a:spcPts val="1365"/>
              </a:spcBef>
            </a:pPr>
            <a:r>
              <a:rPr dirty="0" sz="3700" spc="-5" b="1">
                <a:latin typeface="Calibri"/>
                <a:cs typeface="Calibri"/>
              </a:rPr>
              <a:t>Sessions 15 </a:t>
            </a:r>
            <a:r>
              <a:rPr dirty="0" sz="3700" b="1">
                <a:latin typeface="Calibri"/>
                <a:cs typeface="Calibri"/>
              </a:rPr>
              <a:t> Time</a:t>
            </a:r>
            <a:r>
              <a:rPr dirty="0" sz="3700" spc="-20" b="1">
                <a:latin typeface="Calibri"/>
                <a:cs typeface="Calibri"/>
              </a:rPr>
              <a:t> </a:t>
            </a:r>
            <a:r>
              <a:rPr dirty="0" sz="3700" spc="-5" b="1">
                <a:latin typeface="Calibri"/>
                <a:cs typeface="Calibri"/>
              </a:rPr>
              <a:t>Series</a:t>
            </a:r>
            <a:r>
              <a:rPr dirty="0" sz="3700" spc="-20" b="1">
                <a:latin typeface="Calibri"/>
                <a:cs typeface="Calibri"/>
              </a:rPr>
              <a:t> </a:t>
            </a:r>
            <a:r>
              <a:rPr dirty="0" sz="3700" spc="-10" b="1">
                <a:latin typeface="Calibri"/>
                <a:cs typeface="Calibri"/>
              </a:rPr>
              <a:t>Analysis</a:t>
            </a:r>
            <a:endParaRPr sz="3700">
              <a:latin typeface="Calibri"/>
              <a:cs typeface="Calibri"/>
            </a:endParaRPr>
          </a:p>
          <a:p>
            <a:pPr marL="5607050">
              <a:lnSpc>
                <a:spcPct val="100000"/>
              </a:lnSpc>
              <a:spcBef>
                <a:spcPts val="480"/>
              </a:spcBef>
            </a:pPr>
            <a:r>
              <a:rPr dirty="0" sz="3700" spc="-5" b="1">
                <a:latin typeface="Calibri"/>
                <a:cs typeface="Calibri"/>
              </a:rPr>
              <a:t>(9th</a:t>
            </a:r>
            <a:r>
              <a:rPr dirty="0" sz="3700" spc="-25" b="1">
                <a:latin typeface="Calibri"/>
                <a:cs typeface="Calibri"/>
              </a:rPr>
              <a:t> </a:t>
            </a:r>
            <a:r>
              <a:rPr dirty="0" sz="3700" b="1">
                <a:latin typeface="Calibri"/>
                <a:cs typeface="Calibri"/>
              </a:rPr>
              <a:t>Sep</a:t>
            </a:r>
            <a:r>
              <a:rPr dirty="0" sz="3700" spc="-25" b="1">
                <a:latin typeface="Calibri"/>
                <a:cs typeface="Calibri"/>
              </a:rPr>
              <a:t> </a:t>
            </a:r>
            <a:r>
              <a:rPr dirty="0" sz="3700" spc="-5" b="1">
                <a:latin typeface="Calibri"/>
                <a:cs typeface="Calibri"/>
              </a:rPr>
              <a:t>2023)</a:t>
            </a:r>
            <a:endParaRPr sz="3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76866" y="2879766"/>
            <a:ext cx="647065" cy="518159"/>
          </a:xfrm>
          <a:custGeom>
            <a:avLst/>
            <a:gdLst/>
            <a:ahLst/>
            <a:cxnLst/>
            <a:rect l="l" t="t" r="r" b="b"/>
            <a:pathLst>
              <a:path w="647065" h="518160">
                <a:moveTo>
                  <a:pt x="481511" y="0"/>
                </a:moveTo>
                <a:lnTo>
                  <a:pt x="474144" y="21009"/>
                </a:lnTo>
                <a:lnTo>
                  <a:pt x="504107" y="34012"/>
                </a:lnTo>
                <a:lnTo>
                  <a:pt x="529874" y="52011"/>
                </a:lnTo>
                <a:lnTo>
                  <a:pt x="568824" y="103000"/>
                </a:lnTo>
                <a:lnTo>
                  <a:pt x="591743" y="171793"/>
                </a:lnTo>
                <a:lnTo>
                  <a:pt x="597473" y="212047"/>
                </a:lnTo>
                <a:lnTo>
                  <a:pt x="599382" y="256207"/>
                </a:lnTo>
                <a:lnTo>
                  <a:pt x="597464" y="301858"/>
                </a:lnTo>
                <a:lnTo>
                  <a:pt x="591709" y="343315"/>
                </a:lnTo>
                <a:lnTo>
                  <a:pt x="582116" y="380576"/>
                </a:lnTo>
                <a:lnTo>
                  <a:pt x="551318" y="442053"/>
                </a:lnTo>
                <a:lnTo>
                  <a:pt x="504456" y="483526"/>
                </a:lnTo>
                <a:lnTo>
                  <a:pt x="474963" y="496589"/>
                </a:lnTo>
                <a:lnTo>
                  <a:pt x="481511" y="517598"/>
                </a:lnTo>
                <a:lnTo>
                  <a:pt x="519147" y="504067"/>
                </a:lnTo>
                <a:lnTo>
                  <a:pt x="552111" y="484481"/>
                </a:lnTo>
                <a:lnTo>
                  <a:pt x="580403" y="458841"/>
                </a:lnTo>
                <a:lnTo>
                  <a:pt x="604022" y="427147"/>
                </a:lnTo>
                <a:lnTo>
                  <a:pt x="622643" y="390594"/>
                </a:lnTo>
                <a:lnTo>
                  <a:pt x="635945" y="350374"/>
                </a:lnTo>
                <a:lnTo>
                  <a:pt x="643925" y="306488"/>
                </a:lnTo>
                <a:lnTo>
                  <a:pt x="646586" y="258935"/>
                </a:lnTo>
                <a:lnTo>
                  <a:pt x="643917" y="211485"/>
                </a:lnTo>
                <a:lnTo>
                  <a:pt x="635911" y="167632"/>
                </a:lnTo>
                <a:lnTo>
                  <a:pt x="622567" y="127378"/>
                </a:lnTo>
                <a:lnTo>
                  <a:pt x="603885" y="90722"/>
                </a:lnTo>
                <a:lnTo>
                  <a:pt x="580223" y="58909"/>
                </a:lnTo>
                <a:lnTo>
                  <a:pt x="551941" y="33184"/>
                </a:lnTo>
                <a:lnTo>
                  <a:pt x="519037" y="13548"/>
                </a:lnTo>
                <a:lnTo>
                  <a:pt x="481511" y="0"/>
                </a:lnTo>
                <a:close/>
              </a:path>
              <a:path w="647065" h="518160">
                <a:moveTo>
                  <a:pt x="165075" y="0"/>
                </a:moveTo>
                <a:lnTo>
                  <a:pt x="127550" y="13548"/>
                </a:lnTo>
                <a:lnTo>
                  <a:pt x="94645" y="33184"/>
                </a:lnTo>
                <a:lnTo>
                  <a:pt x="66362" y="58909"/>
                </a:lnTo>
                <a:lnTo>
                  <a:pt x="42701" y="90722"/>
                </a:lnTo>
                <a:lnTo>
                  <a:pt x="24019" y="127378"/>
                </a:lnTo>
                <a:lnTo>
                  <a:pt x="10675" y="167632"/>
                </a:lnTo>
                <a:lnTo>
                  <a:pt x="2668" y="211485"/>
                </a:lnTo>
                <a:lnTo>
                  <a:pt x="0" y="258935"/>
                </a:lnTo>
                <a:lnTo>
                  <a:pt x="2660" y="306488"/>
                </a:lnTo>
                <a:lnTo>
                  <a:pt x="10641" y="350374"/>
                </a:lnTo>
                <a:lnTo>
                  <a:pt x="23942" y="390594"/>
                </a:lnTo>
                <a:lnTo>
                  <a:pt x="42565" y="427147"/>
                </a:lnTo>
                <a:lnTo>
                  <a:pt x="66184" y="458841"/>
                </a:lnTo>
                <a:lnTo>
                  <a:pt x="94475" y="484481"/>
                </a:lnTo>
                <a:lnTo>
                  <a:pt x="127438" y="504067"/>
                </a:lnTo>
                <a:lnTo>
                  <a:pt x="165075" y="517598"/>
                </a:lnTo>
                <a:lnTo>
                  <a:pt x="171623" y="496589"/>
                </a:lnTo>
                <a:lnTo>
                  <a:pt x="142130" y="483526"/>
                </a:lnTo>
                <a:lnTo>
                  <a:pt x="116678" y="465348"/>
                </a:lnTo>
                <a:lnTo>
                  <a:pt x="77899" y="413642"/>
                </a:lnTo>
                <a:lnTo>
                  <a:pt x="54877" y="343315"/>
                </a:lnTo>
                <a:lnTo>
                  <a:pt x="49121" y="301858"/>
                </a:lnTo>
                <a:lnTo>
                  <a:pt x="47203" y="256207"/>
                </a:lnTo>
                <a:lnTo>
                  <a:pt x="49121" y="212047"/>
                </a:lnTo>
                <a:lnTo>
                  <a:pt x="54877" y="171793"/>
                </a:lnTo>
                <a:lnTo>
                  <a:pt x="77899" y="103000"/>
                </a:lnTo>
                <a:lnTo>
                  <a:pt x="116883" y="52011"/>
                </a:lnTo>
                <a:lnTo>
                  <a:pt x="172443" y="21009"/>
                </a:lnTo>
                <a:lnTo>
                  <a:pt x="16507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354791" y="389912"/>
            <a:ext cx="13206094" cy="4492625"/>
          </a:xfrm>
          <a:prstGeom prst="rect">
            <a:avLst/>
          </a:prstGeom>
        </p:spPr>
        <p:txBody>
          <a:bodyPr wrap="square" lIns="0" tIns="2286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800"/>
              </a:spcBef>
              <a:tabLst>
                <a:tab pos="345884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Stationary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 b="1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10" b="1">
                <a:solidFill>
                  <a:srgbClr val="0000FF"/>
                </a:solidFill>
                <a:latin typeface="Arial"/>
                <a:cs typeface="Arial"/>
              </a:rPr>
              <a:t>Time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  <a:p>
            <a:pPr marL="229870">
              <a:lnSpc>
                <a:spcPts val="4860"/>
              </a:lnSpc>
              <a:spcBef>
                <a:spcPts val="2080"/>
              </a:spcBef>
            </a:pPr>
            <a:r>
              <a:rPr dirty="0" sz="4400" spc="20">
                <a:latin typeface="Microsoft Sans Serif"/>
                <a:cs typeface="Microsoft Sans Serif"/>
              </a:rPr>
              <a:t>and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a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55">
                <a:latin typeface="Microsoft Sans Serif"/>
                <a:cs typeface="Microsoft Sans Serif"/>
              </a:rPr>
              <a:t>constant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variance</a:t>
            </a:r>
            <a:endParaRPr sz="4400">
              <a:latin typeface="Microsoft Sans Serif"/>
              <a:cs typeface="Microsoft Sans Serif"/>
            </a:endParaRPr>
          </a:p>
          <a:p>
            <a:pPr algn="ctr" marL="1757045">
              <a:lnSpc>
                <a:spcPts val="3420"/>
              </a:lnSpc>
            </a:pPr>
            <a:r>
              <a:rPr dirty="0" sz="3200" spc="1385">
                <a:latin typeface="Cambria Math"/>
                <a:cs typeface="Cambria Math"/>
              </a:rPr>
              <a:t>/</a:t>
            </a:r>
            <a:endParaRPr sz="3200">
              <a:latin typeface="Cambria Math"/>
              <a:cs typeface="Cambria Math"/>
            </a:endParaRPr>
          </a:p>
          <a:p>
            <a:pPr algn="ctr" marL="459740">
              <a:lnSpc>
                <a:spcPct val="100000"/>
              </a:lnSpc>
              <a:spcBef>
                <a:spcPts val="2014"/>
              </a:spcBef>
              <a:tabLst>
                <a:tab pos="1234440" algn="l"/>
                <a:tab pos="2992120" algn="l"/>
                <a:tab pos="5133975" algn="l"/>
                <a:tab pos="8084820" algn="l"/>
                <a:tab pos="8597900" algn="l"/>
              </a:tabLst>
            </a:pPr>
            <a:r>
              <a:rPr dirty="0" sz="4400" spc="165">
                <a:latin typeface="Cambria Math"/>
                <a:cs typeface="Cambria Math"/>
              </a:rPr>
              <a:t>𝜎</a:t>
            </a:r>
            <a:r>
              <a:rPr dirty="0" baseline="27777" sz="4800" spc="247">
                <a:latin typeface="Cambria Math"/>
                <a:cs typeface="Cambria Math"/>
              </a:rPr>
              <a:t>2	</a:t>
            </a:r>
            <a:r>
              <a:rPr dirty="0" sz="4400">
                <a:latin typeface="Cambria Math"/>
                <a:cs typeface="Cambria Math"/>
              </a:rPr>
              <a:t>=</a:t>
            </a:r>
            <a:r>
              <a:rPr dirty="0" sz="4400" spc="250">
                <a:latin typeface="Cambria Math"/>
                <a:cs typeface="Cambria Math"/>
              </a:rPr>
              <a:t> </a:t>
            </a:r>
            <a:r>
              <a:rPr dirty="0" sz="4400" spc="-105">
                <a:latin typeface="Cambria Math"/>
                <a:cs typeface="Cambria Math"/>
              </a:rPr>
              <a:t>𝐸(𝑌</a:t>
            </a:r>
            <a:r>
              <a:rPr dirty="0" baseline="-15625" sz="4800" spc="-157">
                <a:latin typeface="Cambria Math"/>
                <a:cs typeface="Cambria Math"/>
              </a:rPr>
              <a:t>𝑡	</a:t>
            </a:r>
            <a:r>
              <a:rPr dirty="0" sz="4400">
                <a:latin typeface="Cambria Math"/>
                <a:cs typeface="Cambria Math"/>
              </a:rPr>
              <a:t>−</a:t>
            </a:r>
            <a:r>
              <a:rPr dirty="0" sz="4400" spc="10">
                <a:latin typeface="Cambria Math"/>
                <a:cs typeface="Cambria Math"/>
              </a:rPr>
              <a:t> </a:t>
            </a:r>
            <a:r>
              <a:rPr dirty="0" sz="4400" spc="90">
                <a:latin typeface="Cambria Math"/>
                <a:cs typeface="Cambria Math"/>
              </a:rPr>
              <a:t>𝜇)</a:t>
            </a:r>
            <a:r>
              <a:rPr dirty="0" baseline="27777" sz="4800" spc="135">
                <a:latin typeface="Cambria Math"/>
                <a:cs typeface="Cambria Math"/>
              </a:rPr>
              <a:t>2</a:t>
            </a:r>
            <a:r>
              <a:rPr dirty="0" sz="4400" spc="90">
                <a:latin typeface="Cambria Math"/>
                <a:cs typeface="Cambria Math"/>
              </a:rPr>
              <a:t>=	</a:t>
            </a:r>
            <a:r>
              <a:rPr dirty="0" sz="4400" spc="1050">
                <a:latin typeface="Cambria Math"/>
                <a:cs typeface="Cambria Math"/>
              </a:rPr>
              <a:t>,(𝑦</a:t>
            </a:r>
            <a:r>
              <a:rPr dirty="0" sz="4400" spc="90">
                <a:latin typeface="Cambria Math"/>
                <a:cs typeface="Cambria Math"/>
              </a:rPr>
              <a:t> </a:t>
            </a:r>
            <a:r>
              <a:rPr dirty="0" sz="4400">
                <a:latin typeface="Cambria Math"/>
                <a:cs typeface="Cambria Math"/>
              </a:rPr>
              <a:t>−</a:t>
            </a:r>
            <a:r>
              <a:rPr dirty="0" sz="4400" spc="10">
                <a:latin typeface="Cambria Math"/>
                <a:cs typeface="Cambria Math"/>
              </a:rPr>
              <a:t> </a:t>
            </a:r>
            <a:r>
              <a:rPr dirty="0" sz="4400" spc="90">
                <a:latin typeface="Cambria Math"/>
                <a:cs typeface="Cambria Math"/>
              </a:rPr>
              <a:t>𝜇)</a:t>
            </a:r>
            <a:r>
              <a:rPr dirty="0" baseline="27777" sz="4800" spc="135">
                <a:latin typeface="Cambria Math"/>
                <a:cs typeface="Cambria Math"/>
              </a:rPr>
              <a:t>2</a:t>
            </a:r>
            <a:r>
              <a:rPr dirty="0" sz="4400" spc="90">
                <a:latin typeface="Cambria Math"/>
                <a:cs typeface="Cambria Math"/>
              </a:rPr>
              <a:t>f	</a:t>
            </a:r>
            <a:r>
              <a:rPr dirty="0" sz="4400">
                <a:latin typeface="Cambria Math"/>
                <a:cs typeface="Cambria Math"/>
              </a:rPr>
              <a:t>y	</a:t>
            </a:r>
            <a:r>
              <a:rPr dirty="0" sz="4400" spc="-95">
                <a:latin typeface="Cambria Math"/>
                <a:cs typeface="Cambria Math"/>
              </a:rPr>
              <a:t>dy</a:t>
            </a:r>
            <a:endParaRPr sz="4400">
              <a:latin typeface="Cambria Math"/>
              <a:cs typeface="Cambria Math"/>
            </a:endParaRPr>
          </a:p>
          <a:p>
            <a:pPr algn="ctr" marL="1345565">
              <a:lnSpc>
                <a:spcPct val="100000"/>
              </a:lnSpc>
              <a:spcBef>
                <a:spcPts val="2065"/>
              </a:spcBef>
            </a:pPr>
            <a:r>
              <a:rPr dirty="0" sz="3200" spc="1530">
                <a:latin typeface="Cambria Math"/>
                <a:cs typeface="Cambria Math"/>
              </a:rPr>
              <a:t>./</a:t>
            </a:r>
            <a:endParaRPr sz="3200">
              <a:latin typeface="Cambria Math"/>
              <a:cs typeface="Cambria Math"/>
            </a:endParaRPr>
          </a:p>
          <a:p>
            <a:pPr marL="229870">
              <a:lnSpc>
                <a:spcPct val="100000"/>
              </a:lnSpc>
              <a:spcBef>
                <a:spcPts val="310"/>
              </a:spcBef>
            </a:pPr>
            <a:r>
              <a:rPr dirty="0" sz="4400" spc="40">
                <a:latin typeface="Microsoft Sans Serif"/>
                <a:cs typeface="Microsoft Sans Serif"/>
              </a:rPr>
              <a:t>provided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25">
                <a:latin typeface="Microsoft Sans Serif"/>
                <a:cs typeface="Microsoft Sans Serif"/>
              </a:rPr>
              <a:t>mean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variance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exists.</a:t>
            </a:r>
            <a:endParaRPr sz="4400">
              <a:latin typeface="Microsoft Sans Serif"/>
              <a:cs typeface="Microsoft Sans Serif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8" name="object 8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249571" y="3196567"/>
            <a:ext cx="355600" cy="38100"/>
          </a:xfrm>
          <a:custGeom>
            <a:avLst/>
            <a:gdLst/>
            <a:ahLst/>
            <a:cxnLst/>
            <a:rect l="l" t="t" r="r" b="b"/>
            <a:pathLst>
              <a:path w="355600" h="38100">
                <a:moveTo>
                  <a:pt x="355600" y="0"/>
                </a:moveTo>
                <a:lnTo>
                  <a:pt x="0" y="0"/>
                </a:lnTo>
                <a:lnTo>
                  <a:pt x="0" y="38100"/>
                </a:lnTo>
                <a:lnTo>
                  <a:pt x="355600" y="38100"/>
                </a:lnTo>
                <a:lnTo>
                  <a:pt x="3556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7252492" y="2303779"/>
            <a:ext cx="36322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>
                <a:latin typeface="Cambria Math"/>
                <a:cs typeface="Cambria Math"/>
              </a:rPr>
              <a:t>1</a:t>
            </a:r>
            <a:endParaRPr sz="4800">
              <a:latin typeface="Cambria Math"/>
              <a:cs typeface="Cambria Math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77271" y="1419859"/>
            <a:ext cx="13024485" cy="1163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ts val="5260"/>
              </a:lnSpc>
              <a:spcBef>
                <a:spcPts val="100"/>
              </a:spcBef>
            </a:pPr>
            <a:r>
              <a:rPr dirty="0" sz="4800" spc="-95">
                <a:latin typeface="Microsoft Sans Serif"/>
                <a:cs typeface="Microsoft Sans Serif"/>
              </a:rPr>
              <a:t>The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-25">
                <a:latin typeface="Microsoft Sans Serif"/>
                <a:cs typeface="Microsoft Sans Serif"/>
              </a:rPr>
              <a:t>mean</a:t>
            </a:r>
            <a:r>
              <a:rPr dirty="0" sz="4800" spc="65">
                <a:latin typeface="Microsoft Sans Serif"/>
                <a:cs typeface="Microsoft Sans Serif"/>
              </a:rPr>
              <a:t> </a:t>
            </a:r>
            <a:r>
              <a:rPr dirty="0" sz="4800" spc="-245">
                <a:latin typeface="Microsoft Sans Serif"/>
                <a:cs typeface="Microsoft Sans Serif"/>
              </a:rPr>
              <a:t>(</a:t>
            </a:r>
            <a:r>
              <a:rPr dirty="0" sz="4800" spc="-245">
                <a:latin typeface="Symbol"/>
                <a:cs typeface="Symbol"/>
              </a:rPr>
              <a:t></a:t>
            </a:r>
            <a:r>
              <a:rPr dirty="0" sz="4800" spc="-245">
                <a:latin typeface="Microsoft Sans Serif"/>
                <a:cs typeface="Microsoft Sans Serif"/>
              </a:rPr>
              <a:t>)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25">
                <a:latin typeface="Microsoft Sans Serif"/>
                <a:cs typeface="Microsoft Sans Serif"/>
              </a:rPr>
              <a:t>and</a:t>
            </a:r>
            <a:r>
              <a:rPr dirty="0" sz="4800" spc="65">
                <a:latin typeface="Microsoft Sans Serif"/>
                <a:cs typeface="Microsoft Sans Serif"/>
              </a:rPr>
              <a:t> </a:t>
            </a:r>
            <a:r>
              <a:rPr dirty="0" sz="4800" spc="-20">
                <a:latin typeface="Microsoft Sans Serif"/>
                <a:cs typeface="Microsoft Sans Serif"/>
              </a:rPr>
              <a:t>variance</a:t>
            </a:r>
            <a:r>
              <a:rPr dirty="0" sz="4800" spc="55">
                <a:latin typeface="Microsoft Sans Serif"/>
                <a:cs typeface="Microsoft Sans Serif"/>
              </a:rPr>
              <a:t> </a:t>
            </a:r>
            <a:r>
              <a:rPr dirty="0" sz="4800" spc="-185">
                <a:latin typeface="Microsoft Sans Serif"/>
                <a:cs typeface="Microsoft Sans Serif"/>
              </a:rPr>
              <a:t>(</a:t>
            </a:r>
            <a:r>
              <a:rPr dirty="0" sz="4800" spc="-185">
                <a:latin typeface="Symbol"/>
                <a:cs typeface="Symbol"/>
              </a:rPr>
              <a:t></a:t>
            </a:r>
            <a:r>
              <a:rPr dirty="0" baseline="24305" sz="4800" spc="-277">
                <a:latin typeface="Microsoft Sans Serif"/>
                <a:cs typeface="Microsoft Sans Serif"/>
              </a:rPr>
              <a:t>2</a:t>
            </a:r>
            <a:r>
              <a:rPr dirty="0" sz="4800" spc="-185">
                <a:latin typeface="Microsoft Sans Serif"/>
                <a:cs typeface="Microsoft Sans Serif"/>
              </a:rPr>
              <a:t>)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-95">
                <a:latin typeface="Microsoft Sans Serif"/>
                <a:cs typeface="Microsoft Sans Serif"/>
              </a:rPr>
              <a:t>are</a:t>
            </a:r>
            <a:r>
              <a:rPr dirty="0" sz="4800" spc="55">
                <a:latin typeface="Microsoft Sans Serif"/>
                <a:cs typeface="Microsoft Sans Serif"/>
              </a:rPr>
              <a:t> </a:t>
            </a:r>
            <a:r>
              <a:rPr dirty="0" sz="4800" spc="30">
                <a:latin typeface="Microsoft Sans Serif"/>
                <a:cs typeface="Microsoft Sans Serif"/>
              </a:rPr>
              <a:t>estimated</a:t>
            </a:r>
            <a:r>
              <a:rPr dirty="0" sz="4800" spc="70">
                <a:latin typeface="Microsoft Sans Serif"/>
                <a:cs typeface="Microsoft Sans Serif"/>
              </a:rPr>
              <a:t> </a:t>
            </a:r>
            <a:r>
              <a:rPr dirty="0" sz="4800" spc="-50">
                <a:latin typeface="Microsoft Sans Serif"/>
                <a:cs typeface="Microsoft Sans Serif"/>
              </a:rPr>
              <a:t>as</a:t>
            </a:r>
            <a:endParaRPr sz="4800">
              <a:latin typeface="Microsoft Sans Serif"/>
              <a:cs typeface="Microsoft Sans Serif"/>
            </a:endParaRPr>
          </a:p>
          <a:p>
            <a:pPr algn="ctr" marL="2652395">
              <a:lnSpc>
                <a:spcPts val="3700"/>
              </a:lnSpc>
            </a:pPr>
            <a:r>
              <a:rPr dirty="0" sz="3500" spc="260">
                <a:latin typeface="Cambria Math"/>
                <a:cs typeface="Cambria Math"/>
              </a:rPr>
              <a:t>𝑛</a:t>
            </a:r>
            <a:endParaRPr sz="3500">
              <a:latin typeface="Cambria Math"/>
              <a:cs typeface="Cambria Math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934043" y="2764028"/>
            <a:ext cx="420878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694814" algn="l"/>
              </a:tabLst>
            </a:pPr>
            <a:r>
              <a:rPr dirty="0" sz="4800" spc="-1950">
                <a:latin typeface="Cambria Math"/>
                <a:cs typeface="Cambria Math"/>
              </a:rPr>
              <a:t>𝜇</a:t>
            </a:r>
            <a:r>
              <a:rPr dirty="0" sz="4800" spc="575">
                <a:latin typeface="Cambria Math"/>
                <a:cs typeface="Cambria Math"/>
              </a:rPr>
              <a:t>!</a:t>
            </a:r>
            <a:r>
              <a:rPr dirty="0" sz="4800" spc="405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=</a:t>
            </a:r>
            <a:r>
              <a:rPr dirty="0" sz="4800" spc="275">
                <a:latin typeface="Cambria Math"/>
                <a:cs typeface="Cambria Math"/>
              </a:rPr>
              <a:t> </a:t>
            </a:r>
            <a:r>
              <a:rPr dirty="0" sz="4800" spc="-155">
                <a:latin typeface="Cambria Math"/>
                <a:cs typeface="Cambria Math"/>
              </a:rPr>
              <a:t>𝑥</a:t>
            </a:r>
            <a:r>
              <a:rPr dirty="0" sz="4800">
                <a:latin typeface="Cambria Math"/>
                <a:cs typeface="Cambria Math"/>
              </a:rPr>
              <a:t>̅	=</a:t>
            </a:r>
            <a:r>
              <a:rPr dirty="0" sz="4800" spc="275">
                <a:latin typeface="Cambria Math"/>
                <a:cs typeface="Cambria Math"/>
              </a:rPr>
              <a:t> </a:t>
            </a:r>
            <a:r>
              <a:rPr dirty="0" baseline="-37037" sz="7200">
                <a:latin typeface="Cambria Math"/>
                <a:cs typeface="Cambria Math"/>
              </a:rPr>
              <a:t>𝑛</a:t>
            </a:r>
            <a:r>
              <a:rPr dirty="0" baseline="-37037" sz="7200" spc="-270">
                <a:latin typeface="Cambria Math"/>
                <a:cs typeface="Cambria Math"/>
              </a:rPr>
              <a:t> </a:t>
            </a:r>
            <a:r>
              <a:rPr dirty="0" sz="4800" spc="4370">
                <a:latin typeface="Cambria Math"/>
                <a:cs typeface="Cambria Math"/>
              </a:rPr>
              <a:t>(</a:t>
            </a:r>
            <a:r>
              <a:rPr dirty="0" sz="4800" spc="-260">
                <a:latin typeface="Cambria Math"/>
                <a:cs typeface="Cambria Math"/>
              </a:rPr>
              <a:t> </a:t>
            </a:r>
            <a:r>
              <a:rPr dirty="0" sz="4800" spc="-145">
                <a:latin typeface="Cambria Math"/>
                <a:cs typeface="Cambria Math"/>
              </a:rPr>
              <a:t>𝑦</a:t>
            </a:r>
            <a:r>
              <a:rPr dirty="0" baseline="-15873" sz="5250" spc="375">
                <a:latin typeface="Cambria Math"/>
                <a:cs typeface="Cambria Math"/>
              </a:rPr>
              <a:t>i</a:t>
            </a:r>
            <a:endParaRPr baseline="-15873" sz="5250">
              <a:latin typeface="Cambria Math"/>
              <a:cs typeface="Cambria Math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31218" y="3706367"/>
            <a:ext cx="777240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365">
                <a:latin typeface="Cambria Math"/>
                <a:cs typeface="Cambria Math"/>
              </a:rPr>
              <a:t>i</a:t>
            </a:r>
            <a:r>
              <a:rPr dirty="0" sz="3500" spc="1170">
                <a:latin typeface="Cambria Math"/>
                <a:cs typeface="Cambria Math"/>
              </a:rPr>
              <a:t>"</a:t>
            </a:r>
            <a:r>
              <a:rPr dirty="0" sz="3500" spc="85">
                <a:latin typeface="Cambria Math"/>
                <a:cs typeface="Cambria Math"/>
              </a:rPr>
              <a:t>1</a:t>
            </a:r>
            <a:endParaRPr sz="3500">
              <a:latin typeface="Cambria Math"/>
              <a:cs typeface="Cambria Math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67491" y="606043"/>
            <a:ext cx="13180694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4614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Stationary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 b="1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10" b="1">
                <a:solidFill>
                  <a:srgbClr val="0000FF"/>
                </a:solidFill>
                <a:latin typeface="Arial"/>
                <a:cs typeface="Arial"/>
              </a:rPr>
              <a:t>Time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12" name="object 12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4449174" y="5513323"/>
            <a:ext cx="35941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850">
                <a:latin typeface="Cambria Math"/>
                <a:cs typeface="Cambria Math"/>
              </a:rPr>
              <a:t>𝜎!</a:t>
            </a:r>
            <a:endParaRPr sz="4800">
              <a:latin typeface="Cambria Math"/>
              <a:cs typeface="Cambria Math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64706" y="5803392"/>
            <a:ext cx="307340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459">
                <a:latin typeface="Cambria Math"/>
                <a:cs typeface="Cambria Math"/>
              </a:rPr>
              <a:t>𝑦</a:t>
            </a:r>
            <a:endParaRPr sz="3500">
              <a:latin typeface="Cambria Math"/>
              <a:cs typeface="Cambria Math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842049" y="5455920"/>
            <a:ext cx="283210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-385">
                <a:latin typeface="Cambria Math"/>
                <a:cs typeface="Cambria Math"/>
              </a:rPr>
              <a:t>&amp;</a:t>
            </a:r>
            <a:endParaRPr sz="3500">
              <a:latin typeface="Cambria Math"/>
              <a:cs typeface="Cambria Math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293851" y="5513323"/>
            <a:ext cx="960755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>
                <a:latin typeface="Cambria Math"/>
                <a:cs typeface="Cambria Math"/>
              </a:rPr>
              <a:t>=</a:t>
            </a:r>
            <a:r>
              <a:rPr dirty="0" sz="4800" spc="185">
                <a:latin typeface="Cambria Math"/>
                <a:cs typeface="Cambria Math"/>
              </a:rPr>
              <a:t> </a:t>
            </a:r>
            <a:r>
              <a:rPr dirty="0" sz="4800" spc="-215">
                <a:latin typeface="Cambria Math"/>
                <a:cs typeface="Cambria Math"/>
              </a:rPr>
              <a:t>𝑆</a:t>
            </a:r>
            <a:endParaRPr sz="4800">
              <a:latin typeface="Cambria Math"/>
              <a:cs typeface="Cambria Math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214283" y="5803392"/>
            <a:ext cx="307340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459">
                <a:latin typeface="Cambria Math"/>
                <a:cs typeface="Cambria Math"/>
              </a:rPr>
              <a:t>𝑦</a:t>
            </a:r>
            <a:endParaRPr sz="3500">
              <a:latin typeface="Cambria Math"/>
              <a:cs typeface="Cambria Math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272386" y="5455920"/>
            <a:ext cx="283210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-385">
                <a:latin typeface="Cambria Math"/>
                <a:cs typeface="Cambria Math"/>
              </a:rPr>
              <a:t>&amp;</a:t>
            </a:r>
            <a:endParaRPr sz="3500">
              <a:latin typeface="Cambria Math"/>
              <a:cs typeface="Cambria Math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7357474" y="5945253"/>
            <a:ext cx="355600" cy="38100"/>
          </a:xfrm>
          <a:custGeom>
            <a:avLst/>
            <a:gdLst/>
            <a:ahLst/>
            <a:cxnLst/>
            <a:rect l="l" t="t" r="r" b="b"/>
            <a:pathLst>
              <a:path w="355600" h="38100">
                <a:moveTo>
                  <a:pt x="355600" y="0"/>
                </a:moveTo>
                <a:lnTo>
                  <a:pt x="0" y="0"/>
                </a:lnTo>
                <a:lnTo>
                  <a:pt x="0" y="38100"/>
                </a:lnTo>
                <a:lnTo>
                  <a:pt x="355600" y="38100"/>
                </a:lnTo>
                <a:lnTo>
                  <a:pt x="3556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 txBox="1"/>
          <p:nvPr/>
        </p:nvSpPr>
        <p:spPr>
          <a:xfrm>
            <a:off x="7359887" y="5053076"/>
            <a:ext cx="36322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>
                <a:latin typeface="Cambria Math"/>
                <a:cs typeface="Cambria Math"/>
              </a:rPr>
              <a:t>1</a:t>
            </a:r>
            <a:endParaRPr sz="4800">
              <a:latin typeface="Cambria Math"/>
              <a:cs typeface="Cambria Math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349156" y="5921755"/>
            <a:ext cx="375285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>
                <a:latin typeface="Cambria Math"/>
                <a:cs typeface="Cambria Math"/>
              </a:rPr>
              <a:t>𝑛</a:t>
            </a:r>
            <a:endParaRPr sz="4800">
              <a:latin typeface="Cambria Math"/>
              <a:cs typeface="Cambria Math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724188" y="5513323"/>
            <a:ext cx="250063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98550" algn="l"/>
              </a:tabLst>
            </a:pPr>
            <a:r>
              <a:rPr dirty="0" sz="4800">
                <a:latin typeface="Cambria Math"/>
                <a:cs typeface="Cambria Math"/>
              </a:rPr>
              <a:t>=	</a:t>
            </a:r>
            <a:r>
              <a:rPr dirty="0" sz="4800" spc="1405">
                <a:latin typeface="Cambria Math"/>
                <a:cs typeface="Cambria Math"/>
              </a:rPr>
              <a:t>((𝑦</a:t>
            </a:r>
            <a:endParaRPr sz="4800">
              <a:latin typeface="Cambria Math"/>
              <a:cs typeface="Cambria Math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838613" y="6455664"/>
            <a:ext cx="777240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365">
                <a:latin typeface="Cambria Math"/>
                <a:cs typeface="Cambria Math"/>
              </a:rPr>
              <a:t>i</a:t>
            </a:r>
            <a:r>
              <a:rPr dirty="0" sz="3500" spc="1170">
                <a:latin typeface="Cambria Math"/>
                <a:cs typeface="Cambria Math"/>
              </a:rPr>
              <a:t>"</a:t>
            </a:r>
            <a:r>
              <a:rPr dirty="0" sz="3500" spc="85">
                <a:latin typeface="Cambria Math"/>
                <a:cs typeface="Cambria Math"/>
              </a:rPr>
              <a:t>1</a:t>
            </a:r>
            <a:endParaRPr sz="3500">
              <a:latin typeface="Cambria Math"/>
              <a:cs typeface="Cambria Math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066198" y="4773167"/>
            <a:ext cx="314325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459">
                <a:latin typeface="Cambria Math"/>
                <a:cs typeface="Cambria Math"/>
              </a:rPr>
              <a:t>𝑛</a:t>
            </a:r>
            <a:endParaRPr sz="3500">
              <a:latin typeface="Cambria Math"/>
              <a:cs typeface="Cambria Math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9193831" y="5803392"/>
            <a:ext cx="181610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250">
                <a:latin typeface="Cambria Math"/>
                <a:cs typeface="Cambria Math"/>
              </a:rPr>
              <a:t>i</a:t>
            </a:r>
            <a:endParaRPr sz="3500">
              <a:latin typeface="Cambria Math"/>
              <a:cs typeface="Cambria Math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9389855" y="5513323"/>
            <a:ext cx="108585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>
                <a:latin typeface="Cambria Math"/>
                <a:cs typeface="Cambria Math"/>
              </a:rPr>
              <a:t>−</a:t>
            </a:r>
            <a:r>
              <a:rPr dirty="0" sz="4800" spc="-2120">
                <a:latin typeface="Cambria Math"/>
                <a:cs typeface="Cambria Math"/>
              </a:rPr>
              <a:t>𝑦</a:t>
            </a:r>
            <a:r>
              <a:rPr dirty="0" sz="4800" spc="1210">
                <a:latin typeface="Cambria Math"/>
                <a:cs typeface="Cambria Math"/>
              </a:rPr>
              <a:t>.</a:t>
            </a:r>
            <a:r>
              <a:rPr dirty="0" sz="4800">
                <a:latin typeface="Cambria Math"/>
                <a:cs typeface="Cambria Math"/>
              </a:rPr>
              <a:t>)</a:t>
            </a:r>
            <a:endParaRPr sz="4800">
              <a:latin typeface="Cambria Math"/>
              <a:cs typeface="Cambria Math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0449607" y="5455920"/>
            <a:ext cx="283210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-385">
                <a:latin typeface="Cambria Math"/>
                <a:cs typeface="Cambria Math"/>
              </a:rPr>
              <a:t>&amp;</a:t>
            </a:r>
            <a:endParaRPr sz="3500">
              <a:latin typeface="Cambria Math"/>
              <a:cs typeface="Cambria Math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2671" y="606043"/>
            <a:ext cx="13245465" cy="68795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77470">
              <a:lnSpc>
                <a:spcPct val="100000"/>
              </a:lnSpc>
              <a:spcBef>
                <a:spcPts val="100"/>
              </a:spcBef>
              <a:tabLst>
                <a:tab pos="351091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Stationary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 b="1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10" b="1">
                <a:solidFill>
                  <a:srgbClr val="0000FF"/>
                </a:solidFill>
                <a:latin typeface="Arial"/>
                <a:cs typeface="Arial"/>
              </a:rPr>
              <a:t>Time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  <a:p>
            <a:pPr marL="12700" marR="987425">
              <a:lnSpc>
                <a:spcPct val="151400"/>
              </a:lnSpc>
              <a:spcBef>
                <a:spcPts val="975"/>
              </a:spcBef>
            </a:pPr>
            <a:r>
              <a:rPr dirty="0" sz="4400" spc="-35">
                <a:latin typeface="Microsoft Sans Serif"/>
                <a:cs typeface="Microsoft Sans Serif"/>
              </a:rPr>
              <a:t>Thus,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a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stationary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process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35">
                <a:latin typeface="Microsoft Sans Serif"/>
                <a:cs typeface="Microsoft Sans Serif"/>
              </a:rPr>
              <a:t>remains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at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equilibrium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60">
                <a:latin typeface="Microsoft Sans Serif"/>
                <a:cs typeface="Microsoft Sans Serif"/>
              </a:rPr>
              <a:t>about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a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common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25">
                <a:latin typeface="Microsoft Sans Serif"/>
                <a:cs typeface="Microsoft Sans Serif"/>
              </a:rPr>
              <a:t>mean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35">
                <a:latin typeface="Microsoft Sans Serif"/>
                <a:cs typeface="Microsoft Sans Serif"/>
              </a:rPr>
              <a:t>value.</a:t>
            </a:r>
            <a:endParaRPr sz="4400">
              <a:latin typeface="Microsoft Sans Serif"/>
              <a:cs typeface="Microsoft Sans Serif"/>
            </a:endParaRPr>
          </a:p>
          <a:p>
            <a:pPr marL="12700" marR="136525">
              <a:lnSpc>
                <a:spcPct val="150200"/>
              </a:lnSpc>
              <a:spcBef>
                <a:spcPts val="969"/>
              </a:spcBef>
            </a:pPr>
            <a:r>
              <a:rPr dirty="0" sz="4400" spc="-50">
                <a:latin typeface="Microsoft Sans Serif"/>
                <a:cs typeface="Microsoft Sans Serif"/>
              </a:rPr>
              <a:t>However,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in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industry,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5">
                <a:latin typeface="Microsoft Sans Serif"/>
                <a:cs typeface="Microsoft Sans Serif"/>
              </a:rPr>
              <a:t>business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90">
                <a:latin typeface="Microsoft Sans Serif"/>
                <a:cs typeface="Microsoft Sans Serif"/>
              </a:rPr>
              <a:t>(ex.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Stock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25">
                <a:latin typeface="Microsoft Sans Serif"/>
                <a:cs typeface="Microsoft Sans Serif"/>
              </a:rPr>
              <a:t>price)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 </a:t>
            </a:r>
            <a:r>
              <a:rPr dirty="0" sz="4400" spc="25">
                <a:latin typeface="Microsoft Sans Serif"/>
                <a:cs typeface="Microsoft Sans Serif"/>
              </a:rPr>
              <a:t> </a:t>
            </a:r>
            <a:r>
              <a:rPr dirty="0" sz="4400" spc="45">
                <a:latin typeface="Microsoft Sans Serif"/>
                <a:cs typeface="Microsoft Sans Serif"/>
              </a:rPr>
              <a:t>economics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many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time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40">
                <a:latin typeface="Microsoft Sans Serif"/>
                <a:cs typeface="Microsoft Sans Serif"/>
              </a:rPr>
              <a:t>series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90">
                <a:latin typeface="Microsoft Sans Serif"/>
                <a:cs typeface="Microsoft Sans Serif"/>
              </a:rPr>
              <a:t>are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50">
                <a:latin typeface="Microsoft Sans Serif"/>
                <a:cs typeface="Microsoft Sans Serif"/>
              </a:rPr>
              <a:t>better </a:t>
            </a:r>
            <a:r>
              <a:rPr dirty="0" sz="4400" spc="-5">
                <a:latin typeface="Microsoft Sans Serif"/>
                <a:cs typeface="Microsoft Sans Serif"/>
              </a:rPr>
              <a:t>represented </a:t>
            </a:r>
            <a:r>
              <a:rPr dirty="0" sz="4400">
                <a:latin typeface="Microsoft Sans Serif"/>
                <a:cs typeface="Microsoft Sans Serif"/>
              </a:rPr>
              <a:t> </a:t>
            </a:r>
            <a:r>
              <a:rPr dirty="0" sz="4400" spc="-45">
                <a:latin typeface="Microsoft Sans Serif"/>
                <a:cs typeface="Microsoft Sans Serif"/>
              </a:rPr>
              <a:t>as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non-stationary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in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particular,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10">
                <a:latin typeface="Microsoft Sans Serif"/>
                <a:cs typeface="Microsoft Sans Serif"/>
              </a:rPr>
              <a:t>having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no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10">
                <a:latin typeface="Microsoft Sans Serif"/>
                <a:cs typeface="Microsoft Sans Serif"/>
              </a:rPr>
              <a:t>natural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mean.</a:t>
            </a:r>
            <a:endParaRPr sz="44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30749" y="766042"/>
            <a:ext cx="550545" cy="398780"/>
            <a:chOff x="3130749" y="766042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33924" y="769217"/>
              <a:ext cx="543770" cy="39181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133924" y="769217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67491" y="0"/>
            <a:ext cx="13180694" cy="1224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68580">
              <a:lnSpc>
                <a:spcPts val="52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  <a:p>
            <a:pPr marL="12700">
              <a:lnSpc>
                <a:spcPts val="4240"/>
              </a:lnSpc>
              <a:tabLst>
                <a:tab pos="3446145" algn="l"/>
              </a:tabLst>
            </a:pPr>
            <a:r>
              <a:rPr dirty="0" sz="3600" spc="10">
                <a:solidFill>
                  <a:srgbClr val="FF0000"/>
                </a:solidFill>
              </a:rPr>
              <a:t>Time</a:t>
            </a:r>
            <a:r>
              <a:rPr dirty="0" sz="3600" spc="5">
                <a:solidFill>
                  <a:srgbClr val="FF0000"/>
                </a:solidFill>
              </a:rPr>
              <a:t> </a:t>
            </a:r>
            <a:r>
              <a:rPr dirty="0" sz="3600" spc="-20">
                <a:solidFill>
                  <a:srgbClr val="FF0000"/>
                </a:solidFill>
              </a:rPr>
              <a:t>Series	</a:t>
            </a:r>
            <a:r>
              <a:rPr dirty="0" sz="3600" spc="-15">
                <a:solidFill>
                  <a:srgbClr val="0000FF"/>
                </a:solidFill>
              </a:rPr>
              <a:t>Stationary</a:t>
            </a:r>
            <a:r>
              <a:rPr dirty="0" sz="3600" spc="-5">
                <a:solidFill>
                  <a:srgbClr val="0000FF"/>
                </a:solidFill>
              </a:rPr>
              <a:t> </a:t>
            </a:r>
            <a:r>
              <a:rPr dirty="0" sz="3600">
                <a:solidFill>
                  <a:srgbClr val="0000FF"/>
                </a:solidFill>
              </a:rPr>
              <a:t>Stochastic </a:t>
            </a:r>
            <a:r>
              <a:rPr dirty="0" sz="3600" spc="-15">
                <a:solidFill>
                  <a:srgbClr val="0000FF"/>
                </a:solidFill>
              </a:rPr>
              <a:t>Process</a:t>
            </a:r>
            <a:r>
              <a:rPr dirty="0" sz="3600" spc="5">
                <a:solidFill>
                  <a:srgbClr val="0000FF"/>
                </a:solidFill>
              </a:rPr>
              <a:t> </a:t>
            </a:r>
            <a:r>
              <a:rPr dirty="0" sz="3600" spc="-75">
                <a:solidFill>
                  <a:srgbClr val="0000FF"/>
                </a:solidFill>
              </a:rPr>
              <a:t>in</a:t>
            </a:r>
            <a:r>
              <a:rPr dirty="0" sz="3600" spc="5">
                <a:solidFill>
                  <a:srgbClr val="0000FF"/>
                </a:solidFill>
              </a:rPr>
              <a:t> </a:t>
            </a:r>
            <a:r>
              <a:rPr dirty="0" sz="3600" spc="10">
                <a:solidFill>
                  <a:srgbClr val="0000FF"/>
                </a:solidFill>
              </a:rPr>
              <a:t>Time</a:t>
            </a:r>
            <a:r>
              <a:rPr dirty="0" sz="3600">
                <a:solidFill>
                  <a:srgbClr val="0000FF"/>
                </a:solidFill>
              </a:rPr>
              <a:t> </a:t>
            </a:r>
            <a:r>
              <a:rPr dirty="0" sz="3600" spc="-20">
                <a:solidFill>
                  <a:srgbClr val="0000FF"/>
                </a:solidFill>
              </a:rPr>
              <a:t>series</a:t>
            </a:r>
            <a:endParaRPr sz="3600"/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7" name="object 7"/>
          <p:cNvGrpSpPr/>
          <p:nvPr/>
        </p:nvGrpSpPr>
        <p:grpSpPr>
          <a:xfrm>
            <a:off x="288751" y="1522256"/>
            <a:ext cx="13173710" cy="5086350"/>
            <a:chOff x="288751" y="1522256"/>
            <a:chExt cx="13173710" cy="5086350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8751" y="1522256"/>
              <a:ext cx="6496362" cy="508589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39338" y="2106354"/>
              <a:ext cx="6822660" cy="4501794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937672" y="6637019"/>
            <a:ext cx="2764790" cy="14947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0600"/>
              </a:lnSpc>
              <a:spcBef>
                <a:spcPts val="100"/>
              </a:spcBef>
            </a:pPr>
            <a:r>
              <a:rPr dirty="0" sz="3200" spc="5">
                <a:latin typeface="Microsoft Sans Serif"/>
                <a:cs typeface="Microsoft Sans Serif"/>
              </a:rPr>
              <a:t>Stationary</a:t>
            </a:r>
            <a:r>
              <a:rPr dirty="0" sz="3200" spc="-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time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series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63713" y="6637019"/>
            <a:ext cx="3615690" cy="14947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0600"/>
              </a:lnSpc>
              <a:spcBef>
                <a:spcPts val="100"/>
              </a:spcBef>
            </a:pPr>
            <a:r>
              <a:rPr dirty="0" sz="3200" spc="25">
                <a:latin typeface="Microsoft Sans Serif"/>
                <a:cs typeface="Microsoft Sans Serif"/>
              </a:rPr>
              <a:t>Non-stationary</a:t>
            </a:r>
            <a:r>
              <a:rPr dirty="0" sz="3200" spc="-4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time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series</a:t>
            </a:r>
            <a:endParaRPr sz="32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67491" y="0"/>
            <a:ext cx="13180694" cy="1224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68580">
              <a:lnSpc>
                <a:spcPts val="52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  <a:p>
            <a:pPr marL="12700">
              <a:lnSpc>
                <a:spcPts val="4240"/>
              </a:lnSpc>
              <a:tabLst>
                <a:tab pos="3446145" algn="l"/>
              </a:tabLst>
            </a:pPr>
            <a:r>
              <a:rPr dirty="0" sz="3600" spc="10">
                <a:solidFill>
                  <a:srgbClr val="FF0000"/>
                </a:solidFill>
              </a:rPr>
              <a:t>Time</a:t>
            </a:r>
            <a:r>
              <a:rPr dirty="0" sz="3600" spc="5">
                <a:solidFill>
                  <a:srgbClr val="FF0000"/>
                </a:solidFill>
              </a:rPr>
              <a:t> </a:t>
            </a:r>
            <a:r>
              <a:rPr dirty="0" sz="3600" spc="-20">
                <a:solidFill>
                  <a:srgbClr val="FF0000"/>
                </a:solidFill>
              </a:rPr>
              <a:t>Series	</a:t>
            </a:r>
            <a:r>
              <a:rPr dirty="0" sz="3600" spc="-15">
                <a:solidFill>
                  <a:srgbClr val="0000FF"/>
                </a:solidFill>
              </a:rPr>
              <a:t>Stationary</a:t>
            </a:r>
            <a:r>
              <a:rPr dirty="0" sz="3600" spc="-5">
                <a:solidFill>
                  <a:srgbClr val="0000FF"/>
                </a:solidFill>
              </a:rPr>
              <a:t> </a:t>
            </a:r>
            <a:r>
              <a:rPr dirty="0" sz="3600">
                <a:solidFill>
                  <a:srgbClr val="0000FF"/>
                </a:solidFill>
              </a:rPr>
              <a:t>Stochastic </a:t>
            </a:r>
            <a:r>
              <a:rPr dirty="0" sz="3600" spc="-15">
                <a:solidFill>
                  <a:srgbClr val="0000FF"/>
                </a:solidFill>
              </a:rPr>
              <a:t>Process</a:t>
            </a:r>
            <a:r>
              <a:rPr dirty="0" sz="3600" spc="5">
                <a:solidFill>
                  <a:srgbClr val="0000FF"/>
                </a:solidFill>
              </a:rPr>
              <a:t> </a:t>
            </a:r>
            <a:r>
              <a:rPr dirty="0" sz="3600" spc="-75">
                <a:solidFill>
                  <a:srgbClr val="0000FF"/>
                </a:solidFill>
              </a:rPr>
              <a:t>in</a:t>
            </a:r>
            <a:r>
              <a:rPr dirty="0" sz="3600" spc="5">
                <a:solidFill>
                  <a:srgbClr val="0000FF"/>
                </a:solidFill>
              </a:rPr>
              <a:t> </a:t>
            </a:r>
            <a:r>
              <a:rPr dirty="0" sz="3600" spc="10">
                <a:solidFill>
                  <a:srgbClr val="0000FF"/>
                </a:solidFill>
              </a:rPr>
              <a:t>Time</a:t>
            </a:r>
            <a:r>
              <a:rPr dirty="0" sz="3600">
                <a:solidFill>
                  <a:srgbClr val="0000FF"/>
                </a:solidFill>
              </a:rPr>
              <a:t> </a:t>
            </a:r>
            <a:r>
              <a:rPr dirty="0" sz="3600" spc="-20">
                <a:solidFill>
                  <a:srgbClr val="0000FF"/>
                </a:solidFill>
              </a:rPr>
              <a:t>series</a:t>
            </a:r>
            <a:endParaRPr sz="3600"/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8751" y="1268491"/>
            <a:ext cx="13203309" cy="608403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7491" y="606043"/>
            <a:ext cx="13180694" cy="692848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4614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Stationary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 b="1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10" b="1">
                <a:solidFill>
                  <a:srgbClr val="0000FF"/>
                </a:solidFill>
                <a:latin typeface="Arial"/>
                <a:cs typeface="Arial"/>
              </a:rPr>
              <a:t>Time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  <a:p>
            <a:pPr marL="68580" marR="570230">
              <a:lnSpc>
                <a:spcPct val="150300"/>
              </a:lnSpc>
              <a:spcBef>
                <a:spcPts val="1175"/>
              </a:spcBef>
            </a:pPr>
            <a:r>
              <a:rPr dirty="0" sz="3800" spc="-45">
                <a:latin typeface="Microsoft Sans Serif"/>
                <a:cs typeface="Microsoft Sans Serif"/>
              </a:rPr>
              <a:t>However,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-5">
                <a:latin typeface="Microsoft Sans Serif"/>
                <a:cs typeface="Microsoft Sans Serif"/>
              </a:rPr>
              <a:t>many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25">
                <a:latin typeface="Microsoft Sans Serif"/>
                <a:cs typeface="Microsoft Sans Serif"/>
              </a:rPr>
              <a:t>non-stationary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25">
                <a:latin typeface="Microsoft Sans Serif"/>
                <a:cs typeface="Microsoft Sans Serif"/>
              </a:rPr>
              <a:t>time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-35">
                <a:latin typeface="Microsoft Sans Serif"/>
                <a:cs typeface="Microsoft Sans Serif"/>
              </a:rPr>
              <a:t>series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15">
                <a:latin typeface="Microsoft Sans Serif"/>
                <a:cs typeface="Microsoft Sans Serif"/>
              </a:rPr>
              <a:t>can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30">
                <a:latin typeface="Microsoft Sans Serif"/>
                <a:cs typeface="Microsoft Sans Serif"/>
              </a:rPr>
              <a:t>be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30">
                <a:latin typeface="Microsoft Sans Serif"/>
                <a:cs typeface="Microsoft Sans Serif"/>
              </a:rPr>
              <a:t>so </a:t>
            </a:r>
            <a:r>
              <a:rPr dirty="0" sz="3800" spc="35">
                <a:latin typeface="Microsoft Sans Serif"/>
                <a:cs typeface="Microsoft Sans Serif"/>
              </a:rPr>
              <a:t> </a:t>
            </a:r>
            <a:r>
              <a:rPr dirty="0" sz="3800" spc="40">
                <a:latin typeface="Microsoft Sans Serif"/>
                <a:cs typeface="Microsoft Sans Serif"/>
              </a:rPr>
              <a:t>modified</a:t>
            </a:r>
            <a:r>
              <a:rPr dirty="0" sz="3800" spc="45">
                <a:latin typeface="Microsoft Sans Serif"/>
                <a:cs typeface="Microsoft Sans Serif"/>
              </a:rPr>
              <a:t> that</a:t>
            </a:r>
            <a:r>
              <a:rPr dirty="0" sz="3800" spc="60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the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reduced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100">
                <a:latin typeface="Microsoft Sans Serif"/>
                <a:cs typeface="Microsoft Sans Serif"/>
              </a:rPr>
              <a:t>to</a:t>
            </a:r>
            <a:r>
              <a:rPr dirty="0" sz="3800" spc="45">
                <a:latin typeface="Microsoft Sans Serif"/>
                <a:cs typeface="Microsoft Sans Serif"/>
              </a:rPr>
              <a:t> </a:t>
            </a:r>
            <a:r>
              <a:rPr dirty="0" sz="3800" spc="25">
                <a:latin typeface="Microsoft Sans Serif"/>
                <a:cs typeface="Microsoft Sans Serif"/>
              </a:rPr>
              <a:t>time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-35">
                <a:latin typeface="Microsoft Sans Serif"/>
                <a:cs typeface="Microsoft Sans Serif"/>
              </a:rPr>
              <a:t>series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obeys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the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-10">
                <a:latin typeface="Microsoft Sans Serif"/>
                <a:cs typeface="Microsoft Sans Serif"/>
              </a:rPr>
              <a:t>original </a:t>
            </a:r>
            <a:r>
              <a:rPr dirty="0" sz="3800" spc="-994">
                <a:latin typeface="Microsoft Sans Serif"/>
                <a:cs typeface="Microsoft Sans Serif"/>
              </a:rPr>
              <a:t> </a:t>
            </a:r>
            <a:r>
              <a:rPr dirty="0" sz="3800" spc="-30">
                <a:latin typeface="Microsoft Sans Serif"/>
                <a:cs typeface="Microsoft Sans Serif"/>
              </a:rPr>
              <a:t>series.</a:t>
            </a:r>
            <a:endParaRPr sz="3800">
              <a:latin typeface="Microsoft Sans Serif"/>
              <a:cs typeface="Microsoft Sans Serif"/>
            </a:endParaRPr>
          </a:p>
          <a:p>
            <a:pPr marL="68580" marR="191770">
              <a:lnSpc>
                <a:spcPct val="149800"/>
              </a:lnSpc>
              <a:spcBef>
                <a:spcPts val="969"/>
              </a:spcBef>
            </a:pPr>
            <a:r>
              <a:rPr dirty="0" sz="3800" spc="-80">
                <a:latin typeface="Microsoft Sans Serif"/>
                <a:cs typeface="Microsoft Sans Serif"/>
              </a:rPr>
              <a:t>The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110">
                <a:latin typeface="Microsoft Sans Serif"/>
                <a:cs typeface="Microsoft Sans Serif"/>
              </a:rPr>
              <a:t>two</a:t>
            </a:r>
            <a:r>
              <a:rPr dirty="0" sz="3800" spc="45">
                <a:latin typeface="Microsoft Sans Serif"/>
                <a:cs typeface="Microsoft Sans Serif"/>
              </a:rPr>
              <a:t> </a:t>
            </a:r>
            <a:r>
              <a:rPr dirty="0" sz="3800" spc="-15">
                <a:latin typeface="Microsoft Sans Serif"/>
                <a:cs typeface="Microsoft Sans Serif"/>
              </a:rPr>
              <a:t>main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55">
                <a:latin typeface="Microsoft Sans Serif"/>
                <a:cs typeface="Microsoft Sans Serif"/>
              </a:rPr>
              <a:t>component </a:t>
            </a:r>
            <a:r>
              <a:rPr dirty="0" sz="3800" spc="40">
                <a:latin typeface="Microsoft Sans Serif"/>
                <a:cs typeface="Microsoft Sans Serif"/>
              </a:rPr>
              <a:t>which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-5">
                <a:latin typeface="Microsoft Sans Serif"/>
                <a:cs typeface="Microsoft Sans Serif"/>
              </a:rPr>
              <a:t>cause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lack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60">
                <a:latin typeface="Microsoft Sans Serif"/>
                <a:cs typeface="Microsoft Sans Serif"/>
              </a:rPr>
              <a:t>of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stationarity </a:t>
            </a:r>
            <a:r>
              <a:rPr dirty="0" sz="3800" spc="25">
                <a:latin typeface="Microsoft Sans Serif"/>
                <a:cs typeface="Microsoft Sans Serif"/>
              </a:rPr>
              <a:t> </a:t>
            </a:r>
            <a:r>
              <a:rPr dirty="0" sz="3800" spc="-80">
                <a:latin typeface="Microsoft Sans Serif"/>
                <a:cs typeface="Microsoft Sans Serif"/>
              </a:rPr>
              <a:t>are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trend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15">
                <a:latin typeface="Microsoft Sans Serif"/>
                <a:cs typeface="Microsoft Sans Serif"/>
              </a:rPr>
              <a:t>and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-35">
                <a:latin typeface="Microsoft Sans Serif"/>
                <a:cs typeface="Microsoft Sans Serif"/>
              </a:rPr>
              <a:t>seasonality.</a:t>
            </a:r>
            <a:r>
              <a:rPr dirty="0" sz="3800" spc="65">
                <a:latin typeface="Microsoft Sans Serif"/>
                <a:cs typeface="Microsoft Sans Serif"/>
              </a:rPr>
              <a:t> </a:t>
            </a:r>
            <a:r>
              <a:rPr dirty="0" sz="3800" spc="-40">
                <a:latin typeface="Microsoft Sans Serif"/>
                <a:cs typeface="Microsoft Sans Serif"/>
              </a:rPr>
              <a:t>In</a:t>
            </a:r>
            <a:r>
              <a:rPr dirty="0" sz="3800" spc="60">
                <a:latin typeface="Microsoft Sans Serif"/>
                <a:cs typeface="Microsoft Sans Serif"/>
              </a:rPr>
              <a:t> </a:t>
            </a:r>
            <a:r>
              <a:rPr dirty="0" sz="3800" spc="45">
                <a:latin typeface="Microsoft Sans Serif"/>
                <a:cs typeface="Microsoft Sans Serif"/>
              </a:rPr>
              <a:t>fitting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the</a:t>
            </a:r>
            <a:r>
              <a:rPr dirty="0" sz="3800" spc="60">
                <a:latin typeface="Microsoft Sans Serif"/>
                <a:cs typeface="Microsoft Sans Serif"/>
              </a:rPr>
              <a:t> </a:t>
            </a:r>
            <a:r>
              <a:rPr dirty="0" sz="3800" spc="10">
                <a:latin typeface="Microsoft Sans Serif"/>
                <a:cs typeface="Microsoft Sans Serif"/>
              </a:rPr>
              <a:t>stationary</a:t>
            </a:r>
            <a:r>
              <a:rPr dirty="0" sz="3800" spc="60">
                <a:latin typeface="Microsoft Sans Serif"/>
                <a:cs typeface="Microsoft Sans Serif"/>
              </a:rPr>
              <a:t> </a:t>
            </a:r>
            <a:r>
              <a:rPr dirty="0" sz="3800" spc="25">
                <a:latin typeface="Microsoft Sans Serif"/>
                <a:cs typeface="Microsoft Sans Serif"/>
              </a:rPr>
              <a:t>time</a:t>
            </a:r>
            <a:r>
              <a:rPr dirty="0" sz="3800" spc="60">
                <a:latin typeface="Microsoft Sans Serif"/>
                <a:cs typeface="Microsoft Sans Serif"/>
              </a:rPr>
              <a:t> </a:t>
            </a:r>
            <a:r>
              <a:rPr dirty="0" sz="3800" spc="-35">
                <a:latin typeface="Microsoft Sans Serif"/>
                <a:cs typeface="Microsoft Sans Serif"/>
              </a:rPr>
              <a:t>series </a:t>
            </a:r>
            <a:r>
              <a:rPr dirty="0" sz="3800" spc="-994">
                <a:latin typeface="Microsoft Sans Serif"/>
                <a:cs typeface="Microsoft Sans Serif"/>
              </a:rPr>
              <a:t> </a:t>
            </a:r>
            <a:r>
              <a:rPr dirty="0" sz="3800" spc="25">
                <a:latin typeface="Microsoft Sans Serif"/>
                <a:cs typeface="Microsoft Sans Serif"/>
              </a:rPr>
              <a:t>model,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25">
                <a:latin typeface="Microsoft Sans Serif"/>
                <a:cs typeface="Microsoft Sans Serif"/>
              </a:rPr>
              <a:t>we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-15">
                <a:latin typeface="Microsoft Sans Serif"/>
                <a:cs typeface="Microsoft Sans Serif"/>
              </a:rPr>
              <a:t>therefore,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-15">
                <a:latin typeface="Microsoft Sans Serif"/>
                <a:cs typeface="Microsoft Sans Serif"/>
              </a:rPr>
              <a:t>assume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45">
                <a:latin typeface="Microsoft Sans Serif"/>
                <a:cs typeface="Microsoft Sans Serif"/>
              </a:rPr>
              <a:t>that</a:t>
            </a:r>
            <a:r>
              <a:rPr dirty="0" sz="3800" spc="55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the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trend</a:t>
            </a:r>
            <a:r>
              <a:rPr dirty="0" sz="3800" spc="45">
                <a:latin typeface="Microsoft Sans Serif"/>
                <a:cs typeface="Microsoft Sans Serif"/>
              </a:rPr>
              <a:t> </a:t>
            </a:r>
            <a:r>
              <a:rPr dirty="0" sz="3800" spc="15">
                <a:latin typeface="Microsoft Sans Serif"/>
                <a:cs typeface="Microsoft Sans Serif"/>
              </a:rPr>
              <a:t>and</a:t>
            </a:r>
            <a:r>
              <a:rPr dirty="0" sz="3800" spc="45">
                <a:latin typeface="Microsoft Sans Serif"/>
                <a:cs typeface="Microsoft Sans Serif"/>
              </a:rPr>
              <a:t> </a:t>
            </a:r>
            <a:r>
              <a:rPr dirty="0" sz="3800" spc="-10">
                <a:latin typeface="Microsoft Sans Serif"/>
                <a:cs typeface="Microsoft Sans Serif"/>
              </a:rPr>
              <a:t>seasonality </a:t>
            </a:r>
            <a:r>
              <a:rPr dirty="0" sz="3800" spc="-5">
                <a:latin typeface="Microsoft Sans Serif"/>
                <a:cs typeface="Microsoft Sans Serif"/>
              </a:rPr>
              <a:t> </a:t>
            </a:r>
            <a:r>
              <a:rPr dirty="0" sz="3800" spc="-40">
                <a:latin typeface="Microsoft Sans Serif"/>
                <a:cs typeface="Microsoft Sans Serif"/>
              </a:rPr>
              <a:t>have</a:t>
            </a:r>
            <a:r>
              <a:rPr dirty="0" sz="3800" spc="45">
                <a:latin typeface="Microsoft Sans Serif"/>
                <a:cs typeface="Microsoft Sans Serif"/>
              </a:rPr>
              <a:t> </a:t>
            </a:r>
            <a:r>
              <a:rPr dirty="0" sz="3800" spc="-10">
                <a:latin typeface="Microsoft Sans Serif"/>
                <a:cs typeface="Microsoft Sans Serif"/>
              </a:rPr>
              <a:t>been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>
                <a:latin typeface="Microsoft Sans Serif"/>
                <a:cs typeface="Microsoft Sans Serif"/>
              </a:rPr>
              <a:t>eliminated</a:t>
            </a:r>
            <a:r>
              <a:rPr dirty="0" sz="3800" spc="45">
                <a:latin typeface="Microsoft Sans Serif"/>
                <a:cs typeface="Microsoft Sans Serif"/>
              </a:rPr>
              <a:t> </a:t>
            </a:r>
            <a:r>
              <a:rPr dirty="0" sz="3800" spc="30">
                <a:latin typeface="Microsoft Sans Serif"/>
                <a:cs typeface="Microsoft Sans Serif"/>
              </a:rPr>
              <a:t>from</a:t>
            </a:r>
            <a:r>
              <a:rPr dirty="0" sz="3800" spc="45">
                <a:latin typeface="Microsoft Sans Serif"/>
                <a:cs typeface="Microsoft Sans Serif"/>
              </a:rPr>
              <a:t> </a:t>
            </a:r>
            <a:r>
              <a:rPr dirty="0" sz="3800" spc="20">
                <a:latin typeface="Microsoft Sans Serif"/>
                <a:cs typeface="Microsoft Sans Serif"/>
              </a:rPr>
              <a:t>the</a:t>
            </a:r>
            <a:r>
              <a:rPr dirty="0" sz="3800" spc="50">
                <a:latin typeface="Microsoft Sans Serif"/>
                <a:cs typeface="Microsoft Sans Serif"/>
              </a:rPr>
              <a:t> </a:t>
            </a:r>
            <a:r>
              <a:rPr dirty="0" sz="3800" spc="-10">
                <a:latin typeface="Microsoft Sans Serif"/>
                <a:cs typeface="Microsoft Sans Serif"/>
              </a:rPr>
              <a:t>original</a:t>
            </a:r>
            <a:r>
              <a:rPr dirty="0" sz="3800" spc="45">
                <a:latin typeface="Microsoft Sans Serif"/>
                <a:cs typeface="Microsoft Sans Serif"/>
              </a:rPr>
              <a:t> </a:t>
            </a:r>
            <a:r>
              <a:rPr dirty="0" sz="3800" spc="-30">
                <a:latin typeface="Microsoft Sans Serif"/>
                <a:cs typeface="Microsoft Sans Serif"/>
              </a:rPr>
              <a:t>series.</a:t>
            </a:r>
            <a:endParaRPr sz="38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083670" y="705476"/>
            <a:ext cx="550545" cy="398780"/>
            <a:chOff x="308367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606043"/>
            <a:ext cx="12792075" cy="64306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Autocovariance</a:t>
            </a:r>
            <a:endParaRPr sz="3600">
              <a:latin typeface="Arial"/>
              <a:cs typeface="Arial"/>
            </a:endParaRPr>
          </a:p>
          <a:p>
            <a:pPr marL="617855" marR="17780" indent="-396240">
              <a:lnSpc>
                <a:spcPts val="7200"/>
              </a:lnSpc>
              <a:spcBef>
                <a:spcPts val="1655"/>
              </a:spcBef>
              <a:buFont typeface="Arial MT"/>
              <a:buChar char="•"/>
              <a:tabLst>
                <a:tab pos="617855" algn="l"/>
                <a:tab pos="618490" algn="l"/>
                <a:tab pos="4227830" algn="l"/>
                <a:tab pos="5200650" algn="l"/>
              </a:tabLst>
            </a:pPr>
            <a:r>
              <a:rPr dirty="0" sz="4000" spc="15">
                <a:latin typeface="Microsoft Sans Serif"/>
                <a:cs typeface="Microsoft Sans Serif"/>
              </a:rPr>
              <a:t>Stationarity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implies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that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joint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distribution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pair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observations</a:t>
            </a:r>
            <a:r>
              <a:rPr dirty="0" sz="4000" spc="140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y</a:t>
            </a:r>
            <a:r>
              <a:rPr dirty="0" baseline="-18518" sz="4050" spc="75">
                <a:latin typeface="Microsoft Sans Serif"/>
                <a:cs typeface="Microsoft Sans Serif"/>
              </a:rPr>
              <a:t>t	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0">
                <a:latin typeface="Microsoft Sans Serif"/>
                <a:cs typeface="Microsoft Sans Serif"/>
              </a:rPr>
              <a:t> y</a:t>
            </a:r>
            <a:r>
              <a:rPr dirty="0" baseline="-18518" sz="4050" spc="75">
                <a:latin typeface="Microsoft Sans Serif"/>
                <a:cs typeface="Microsoft Sans Serif"/>
              </a:rPr>
              <a:t>t	</a:t>
            </a:r>
            <a:r>
              <a:rPr dirty="0" sz="4000" spc="-25">
                <a:latin typeface="Microsoft Sans Serif"/>
                <a:cs typeface="Microsoft Sans Serif"/>
              </a:rPr>
              <a:t>viz.,</a:t>
            </a:r>
            <a:endParaRPr sz="4000">
              <a:latin typeface="Microsoft Sans Serif"/>
              <a:cs typeface="Microsoft Sans Serif"/>
            </a:endParaRPr>
          </a:p>
          <a:p>
            <a:pPr marL="4038600">
              <a:lnSpc>
                <a:spcPts val="994"/>
              </a:lnSpc>
              <a:tabLst>
                <a:tab pos="4870450" algn="l"/>
              </a:tabLst>
            </a:pPr>
            <a:r>
              <a:rPr dirty="0" sz="2700" spc="-5">
                <a:latin typeface="Microsoft Sans Serif"/>
                <a:cs typeface="Microsoft Sans Serif"/>
              </a:rPr>
              <a:t>1	2</a:t>
            </a:r>
            <a:endParaRPr sz="27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3450">
              <a:latin typeface="Microsoft Sans Serif"/>
              <a:cs typeface="Microsoft Sans Serif"/>
            </a:endParaRPr>
          </a:p>
          <a:p>
            <a:pPr marL="2902585" marR="5396865" indent="-703580">
              <a:lnSpc>
                <a:spcPct val="54200"/>
              </a:lnSpc>
              <a:tabLst>
                <a:tab pos="3091815" algn="l"/>
                <a:tab pos="3756660" algn="l"/>
                <a:tab pos="3945890" algn="l"/>
                <a:tab pos="5387340" algn="l"/>
                <a:tab pos="5575935" algn="l"/>
                <a:tab pos="6644640" algn="l"/>
                <a:tab pos="6833234" algn="l"/>
              </a:tabLst>
            </a:pPr>
            <a:r>
              <a:rPr dirty="0" sz="4000" spc="-80" b="1">
                <a:solidFill>
                  <a:srgbClr val="FF0000"/>
                </a:solidFill>
                <a:latin typeface="Arial"/>
                <a:cs typeface="Arial"/>
              </a:rPr>
              <a:t>f(</a:t>
            </a:r>
            <a:r>
              <a:rPr dirty="0" sz="4000" spc="-140" b="1">
                <a:solidFill>
                  <a:srgbClr val="FF0000"/>
                </a:solidFill>
                <a:latin typeface="Arial"/>
                <a:cs typeface="Arial"/>
              </a:rPr>
              <a:t>y</a:t>
            </a:r>
            <a:r>
              <a:rPr dirty="0" baseline="-18518" sz="4050" spc="75" b="1">
                <a:solidFill>
                  <a:srgbClr val="FF0000"/>
                </a:solidFill>
                <a:latin typeface="Arial"/>
                <a:cs typeface="Arial"/>
              </a:rPr>
              <a:t>t</a:t>
            </a:r>
            <a:r>
              <a:rPr dirty="0" baseline="-18518" sz="4050" b="1">
                <a:solidFill>
                  <a:srgbClr val="FF0000"/>
                </a:solidFill>
                <a:latin typeface="Arial"/>
                <a:cs typeface="Arial"/>
              </a:rPr>
              <a:t>	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,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155" b="1">
                <a:solidFill>
                  <a:srgbClr val="FF0000"/>
                </a:solidFill>
                <a:latin typeface="Arial"/>
                <a:cs typeface="Arial"/>
              </a:rPr>
              <a:t>y</a:t>
            </a:r>
            <a:r>
              <a:rPr dirty="0" baseline="-18518" sz="4050" spc="75" b="1">
                <a:solidFill>
                  <a:srgbClr val="FF0000"/>
                </a:solidFill>
                <a:latin typeface="Arial"/>
                <a:cs typeface="Arial"/>
              </a:rPr>
              <a:t>t</a:t>
            </a:r>
            <a:r>
              <a:rPr dirty="0" baseline="-18518" sz="4050" b="1">
                <a:solidFill>
                  <a:srgbClr val="FF0000"/>
                </a:solidFill>
                <a:latin typeface="Arial"/>
                <a:cs typeface="Arial"/>
              </a:rPr>
              <a:t>	</a:t>
            </a:r>
            <a:r>
              <a:rPr dirty="0" sz="4000" spc="-150" b="1">
                <a:solidFill>
                  <a:srgbClr val="FF0000"/>
                </a:solidFill>
                <a:latin typeface="Arial"/>
                <a:cs typeface="Arial"/>
              </a:rPr>
              <a:t>)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60" b="1">
                <a:solidFill>
                  <a:srgbClr val="FF0000"/>
                </a:solidFill>
                <a:latin typeface="Arial"/>
                <a:cs typeface="Arial"/>
              </a:rPr>
              <a:t>=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f</a:t>
            </a:r>
            <a:r>
              <a:rPr dirty="0" sz="4000" spc="-150" b="1">
                <a:solidFill>
                  <a:srgbClr val="FF0000"/>
                </a:solidFill>
                <a:latin typeface="Arial"/>
                <a:cs typeface="Arial"/>
              </a:rPr>
              <a:t>(</a:t>
            </a:r>
            <a:r>
              <a:rPr dirty="0" sz="4000" spc="-155" b="1">
                <a:solidFill>
                  <a:srgbClr val="FF0000"/>
                </a:solidFill>
                <a:latin typeface="Arial"/>
                <a:cs typeface="Arial"/>
              </a:rPr>
              <a:t>y</a:t>
            </a:r>
            <a:r>
              <a:rPr dirty="0" baseline="-18518" sz="4050" spc="75" b="1">
                <a:solidFill>
                  <a:srgbClr val="FF0000"/>
                </a:solidFill>
                <a:latin typeface="Arial"/>
                <a:cs typeface="Arial"/>
              </a:rPr>
              <a:t>t</a:t>
            </a:r>
            <a:r>
              <a:rPr dirty="0" baseline="-18518" sz="4050" b="1">
                <a:solidFill>
                  <a:srgbClr val="FF0000"/>
                </a:solidFill>
                <a:latin typeface="Arial"/>
                <a:cs typeface="Arial"/>
              </a:rPr>
              <a:t>	</a:t>
            </a:r>
            <a:r>
              <a:rPr dirty="0" baseline="-18518" sz="4050" spc="-37" b="1">
                <a:solidFill>
                  <a:srgbClr val="FF0000"/>
                </a:solidFill>
                <a:latin typeface="Arial"/>
                <a:cs typeface="Arial"/>
              </a:rPr>
              <a:t>+</a:t>
            </a:r>
            <a:r>
              <a:rPr dirty="0" baseline="-18518" sz="4050" spc="-52" b="1">
                <a:solidFill>
                  <a:srgbClr val="FF0000"/>
                </a:solidFill>
                <a:latin typeface="Arial"/>
                <a:cs typeface="Arial"/>
              </a:rPr>
              <a:t>h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,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155" b="1">
                <a:solidFill>
                  <a:srgbClr val="FF0000"/>
                </a:solidFill>
                <a:latin typeface="Arial"/>
                <a:cs typeface="Arial"/>
              </a:rPr>
              <a:t>y</a:t>
            </a:r>
            <a:r>
              <a:rPr dirty="0" baseline="-18518" sz="4050" spc="75" b="1">
                <a:solidFill>
                  <a:srgbClr val="FF0000"/>
                </a:solidFill>
                <a:latin typeface="Arial"/>
                <a:cs typeface="Arial"/>
              </a:rPr>
              <a:t>t</a:t>
            </a:r>
            <a:r>
              <a:rPr dirty="0" baseline="-18518" sz="4050" b="1">
                <a:solidFill>
                  <a:srgbClr val="FF0000"/>
                </a:solidFill>
                <a:latin typeface="Arial"/>
                <a:cs typeface="Arial"/>
              </a:rPr>
              <a:t>	</a:t>
            </a:r>
            <a:r>
              <a:rPr dirty="0" baseline="-18518" sz="4050" spc="-37" b="1">
                <a:solidFill>
                  <a:srgbClr val="FF0000"/>
                </a:solidFill>
                <a:latin typeface="Arial"/>
                <a:cs typeface="Arial"/>
              </a:rPr>
              <a:t>+</a:t>
            </a:r>
            <a:r>
              <a:rPr dirty="0" baseline="-18518" sz="4050" spc="-52" b="1">
                <a:solidFill>
                  <a:srgbClr val="FF0000"/>
                </a:solidFill>
                <a:latin typeface="Arial"/>
                <a:cs typeface="Arial"/>
              </a:rPr>
              <a:t>h</a:t>
            </a:r>
            <a:r>
              <a:rPr dirty="0" sz="4000" spc="-135" b="1">
                <a:solidFill>
                  <a:srgbClr val="FF0000"/>
                </a:solidFill>
                <a:latin typeface="Arial"/>
                <a:cs typeface="Arial"/>
              </a:rPr>
              <a:t>)  </a:t>
            </a:r>
            <a:r>
              <a:rPr dirty="0" sz="2700" spc="-5" b="1">
                <a:solidFill>
                  <a:srgbClr val="FF0000"/>
                </a:solidFill>
                <a:latin typeface="Arial"/>
                <a:cs typeface="Arial"/>
              </a:rPr>
              <a:t>1	2	1	2</a:t>
            </a:r>
            <a:endParaRPr sz="2700">
              <a:latin typeface="Arial"/>
              <a:cs typeface="Arial"/>
            </a:endParaRPr>
          </a:p>
          <a:p>
            <a:pPr marL="221615">
              <a:lnSpc>
                <a:spcPct val="100000"/>
              </a:lnSpc>
              <a:spcBef>
                <a:spcPts val="1675"/>
              </a:spcBef>
            </a:pPr>
            <a:r>
              <a:rPr dirty="0" sz="4000" spc="45">
                <a:latin typeface="Microsoft Sans Serif"/>
                <a:cs typeface="Microsoft Sans Serif"/>
              </a:rPr>
              <a:t>for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any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integer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h.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That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is,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joint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distribution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any</a:t>
            </a:r>
            <a:endParaRPr sz="4000">
              <a:latin typeface="Microsoft Sans Serif"/>
              <a:cs typeface="Microsoft Sans Serif"/>
            </a:endParaRPr>
          </a:p>
          <a:p>
            <a:pPr marL="221615" marR="798830">
              <a:lnSpc>
                <a:spcPct val="150000"/>
              </a:lnSpc>
            </a:pPr>
            <a:r>
              <a:rPr dirty="0" sz="4000" spc="10">
                <a:latin typeface="Microsoft Sans Serif"/>
                <a:cs typeface="Microsoft Sans Serif"/>
              </a:rPr>
              <a:t>pair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observations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points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which </a:t>
            </a:r>
            <a:r>
              <a:rPr dirty="0" sz="4000" spc="15">
                <a:latin typeface="Microsoft Sans Serif"/>
                <a:cs typeface="Microsoft Sans Serif"/>
              </a:rPr>
              <a:t>differ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by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constant </a:t>
            </a:r>
            <a:r>
              <a:rPr dirty="0" sz="4000" spc="40">
                <a:latin typeface="Microsoft Sans Serif"/>
                <a:cs typeface="Microsoft Sans Serif"/>
              </a:rPr>
              <a:t>quantity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same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for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such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pairs.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606043"/>
            <a:ext cx="12538710" cy="65557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Autocovariance</a:t>
            </a:r>
            <a:endParaRPr sz="3600">
              <a:latin typeface="Arial"/>
              <a:cs typeface="Arial"/>
            </a:endParaRPr>
          </a:p>
          <a:p>
            <a:pPr marL="221615">
              <a:lnSpc>
                <a:spcPct val="100000"/>
              </a:lnSpc>
              <a:spcBef>
                <a:spcPts val="3415"/>
              </a:spcBef>
            </a:pPr>
            <a:r>
              <a:rPr dirty="0" sz="4000" spc="-40">
                <a:latin typeface="Microsoft Sans Serif"/>
                <a:cs typeface="Microsoft Sans Serif"/>
              </a:rPr>
              <a:t>Thus</a:t>
            </a:r>
            <a:endParaRPr sz="4000">
              <a:latin typeface="Microsoft Sans Serif"/>
              <a:cs typeface="Microsoft Sans Serif"/>
            </a:endParaRPr>
          </a:p>
          <a:p>
            <a:pPr marL="5601335">
              <a:lnSpc>
                <a:spcPts val="3504"/>
              </a:lnSpc>
              <a:spcBef>
                <a:spcPts val="3385"/>
              </a:spcBef>
              <a:tabLst>
                <a:tab pos="6455410" algn="l"/>
                <a:tab pos="8181340" algn="l"/>
                <a:tab pos="8489315" algn="l"/>
                <a:tab pos="9746615" algn="l"/>
              </a:tabLst>
            </a:pPr>
            <a:r>
              <a:rPr dirty="0" sz="4000" b="1">
                <a:solidFill>
                  <a:srgbClr val="0000FF"/>
                </a:solidFill>
                <a:latin typeface="Arial"/>
                <a:cs typeface="Arial"/>
              </a:rPr>
              <a:t>, </a:t>
            </a:r>
            <a:r>
              <a:rPr dirty="0" sz="4000" spc="-55" b="1">
                <a:solidFill>
                  <a:srgbClr val="0000FF"/>
                </a:solidFill>
                <a:latin typeface="Arial"/>
                <a:cs typeface="Arial"/>
              </a:rPr>
              <a:t>y</a:t>
            </a:r>
            <a:r>
              <a:rPr dirty="0" baseline="-18518" sz="4050" spc="-82" b="1">
                <a:solidFill>
                  <a:srgbClr val="0000FF"/>
                </a:solidFill>
                <a:latin typeface="Arial"/>
                <a:cs typeface="Arial"/>
              </a:rPr>
              <a:t>t	</a:t>
            </a:r>
            <a:r>
              <a:rPr dirty="0" baseline="-18518" sz="4050" spc="-22" b="1">
                <a:solidFill>
                  <a:srgbClr val="0000FF"/>
                </a:solidFill>
                <a:latin typeface="Arial"/>
                <a:cs typeface="Arial"/>
              </a:rPr>
              <a:t>+h	</a:t>
            </a:r>
            <a:r>
              <a:rPr dirty="0" baseline="-18518" sz="4050" spc="75" b="1">
                <a:solidFill>
                  <a:srgbClr val="548235"/>
                </a:solidFill>
                <a:latin typeface="Arial"/>
                <a:cs typeface="Arial"/>
              </a:rPr>
              <a:t>t	</a:t>
            </a:r>
            <a:r>
              <a:rPr dirty="0" sz="4000" b="1">
                <a:solidFill>
                  <a:srgbClr val="548235"/>
                </a:solidFill>
                <a:latin typeface="Arial"/>
                <a:cs typeface="Arial"/>
              </a:rPr>
              <a:t>,</a:t>
            </a:r>
            <a:r>
              <a:rPr dirty="0" sz="4000" spc="5" b="1">
                <a:solidFill>
                  <a:srgbClr val="548235"/>
                </a:solidFill>
                <a:latin typeface="Arial"/>
                <a:cs typeface="Arial"/>
              </a:rPr>
              <a:t> </a:t>
            </a:r>
            <a:r>
              <a:rPr dirty="0" sz="4000" spc="-55" b="1">
                <a:solidFill>
                  <a:srgbClr val="548235"/>
                </a:solidFill>
                <a:latin typeface="Arial"/>
                <a:cs typeface="Arial"/>
              </a:rPr>
              <a:t>y</a:t>
            </a:r>
            <a:r>
              <a:rPr dirty="0" baseline="-18518" sz="4050" spc="-82" b="1">
                <a:solidFill>
                  <a:srgbClr val="548235"/>
                </a:solidFill>
                <a:latin typeface="Arial"/>
                <a:cs typeface="Arial"/>
              </a:rPr>
              <a:t>t	</a:t>
            </a:r>
            <a:r>
              <a:rPr dirty="0" sz="4000" spc="-150" b="1">
                <a:solidFill>
                  <a:srgbClr val="548235"/>
                </a:solidFill>
                <a:latin typeface="Arial"/>
                <a:cs typeface="Arial"/>
              </a:rPr>
              <a:t>)</a:t>
            </a:r>
            <a:endParaRPr sz="4000">
              <a:latin typeface="Arial"/>
              <a:cs typeface="Arial"/>
            </a:endParaRPr>
          </a:p>
          <a:p>
            <a:pPr marL="8300084">
              <a:lnSpc>
                <a:spcPts val="1945"/>
              </a:lnSpc>
              <a:tabLst>
                <a:tab pos="9154160" algn="l"/>
              </a:tabLst>
            </a:pPr>
            <a:r>
              <a:rPr dirty="0" baseline="-20576" sz="4050" spc="-7" b="1">
                <a:solidFill>
                  <a:srgbClr val="548235"/>
                </a:solidFill>
                <a:latin typeface="Arial"/>
                <a:cs typeface="Arial"/>
              </a:rPr>
              <a:t>2	</a:t>
            </a:r>
            <a:r>
              <a:rPr dirty="0" baseline="-20576" sz="4050" spc="-37" b="1">
                <a:solidFill>
                  <a:srgbClr val="548235"/>
                </a:solidFill>
                <a:latin typeface="Arial"/>
                <a:cs typeface="Arial"/>
              </a:rPr>
              <a:t>2</a:t>
            </a:r>
            <a:r>
              <a:rPr dirty="0" sz="2700" spc="-25" b="1">
                <a:solidFill>
                  <a:srgbClr val="548235"/>
                </a:solidFill>
                <a:latin typeface="Arial"/>
                <a:cs typeface="Arial"/>
              </a:rPr>
              <a:t>+h</a:t>
            </a:r>
            <a:endParaRPr sz="2700">
              <a:latin typeface="Arial"/>
              <a:cs typeface="Arial"/>
            </a:endParaRPr>
          </a:p>
          <a:p>
            <a:pPr marL="221615">
              <a:lnSpc>
                <a:spcPct val="100000"/>
              </a:lnSpc>
              <a:spcBef>
                <a:spcPts val="2660"/>
              </a:spcBef>
            </a:pPr>
            <a:r>
              <a:rPr dirty="0" sz="4000" spc="-40">
                <a:latin typeface="Microsoft Sans Serif"/>
                <a:cs typeface="Microsoft Sans Serif"/>
              </a:rPr>
              <a:t>have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same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distribution.</a:t>
            </a:r>
            <a:endParaRPr sz="4000">
              <a:latin typeface="Microsoft Sans Serif"/>
              <a:cs typeface="Microsoft Sans Serif"/>
            </a:endParaRPr>
          </a:p>
          <a:p>
            <a:pPr marL="221615" marR="43180">
              <a:lnSpc>
                <a:spcPct val="150000"/>
              </a:lnSpc>
              <a:spcBef>
                <a:spcPts val="985"/>
              </a:spcBef>
              <a:tabLst>
                <a:tab pos="9184640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form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f(y</a:t>
            </a:r>
            <a:r>
              <a:rPr dirty="0" baseline="-18518" sz="4050" spc="-44">
                <a:latin typeface="Microsoft Sans Serif"/>
                <a:cs typeface="Microsoft Sans Serif"/>
              </a:rPr>
              <a:t>t</a:t>
            </a:r>
            <a:r>
              <a:rPr dirty="0" sz="4000" spc="-30">
                <a:latin typeface="Microsoft Sans Serif"/>
                <a:cs typeface="Microsoft Sans Serif"/>
              </a:rPr>
              <a:t>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y</a:t>
            </a:r>
            <a:r>
              <a:rPr dirty="0" baseline="-18518" sz="4050" spc="-67">
                <a:latin typeface="Microsoft Sans Serif"/>
                <a:cs typeface="Microsoft Sans Serif"/>
              </a:rPr>
              <a:t>t+h</a:t>
            </a:r>
            <a:r>
              <a:rPr dirty="0" sz="4000" spc="-45">
                <a:latin typeface="Microsoft Sans Serif"/>
                <a:cs typeface="Microsoft Sans Serif"/>
              </a:rPr>
              <a:t>)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can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be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inferred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by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plotting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values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55">
                <a:latin typeface="Microsoft Sans Serif"/>
                <a:cs typeface="Microsoft Sans Serif"/>
              </a:rPr>
              <a:t>(y</a:t>
            </a:r>
            <a:r>
              <a:rPr dirty="0" baseline="-18518" sz="4050" spc="-82">
                <a:latin typeface="Microsoft Sans Serif"/>
                <a:cs typeface="Microsoft Sans Serif"/>
              </a:rPr>
              <a:t>t</a:t>
            </a:r>
            <a:r>
              <a:rPr dirty="0" sz="4000" spc="-55">
                <a:latin typeface="Microsoft Sans Serif"/>
                <a:cs typeface="Microsoft Sans Serif"/>
              </a:rPr>
              <a:t>,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y</a:t>
            </a:r>
            <a:r>
              <a:rPr dirty="0" baseline="-18518" sz="4050" spc="-52">
                <a:latin typeface="Microsoft Sans Serif"/>
                <a:cs typeface="Microsoft Sans Serif"/>
              </a:rPr>
              <a:t>t+h</a:t>
            </a:r>
            <a:r>
              <a:rPr dirty="0" sz="4000" spc="-35">
                <a:latin typeface="Microsoft Sans Serif"/>
                <a:cs typeface="Microsoft Sans Serif"/>
              </a:rPr>
              <a:t>);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45">
                <a:latin typeface="Microsoft Sans Serif"/>
                <a:cs typeface="Microsoft Sans Serif"/>
              </a:rPr>
              <a:t>t</a:t>
            </a:r>
            <a:r>
              <a:rPr dirty="0" sz="4000" spc="60">
                <a:latin typeface="Microsoft Sans Serif"/>
                <a:cs typeface="Microsoft Sans Serif"/>
              </a:rPr>
              <a:t> =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1,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2,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75">
                <a:latin typeface="Microsoft Sans Serif"/>
                <a:cs typeface="Microsoft Sans Serif"/>
              </a:rPr>
              <a:t>….,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-25">
                <a:latin typeface="Microsoft Sans Serif"/>
                <a:cs typeface="Microsoft Sans Serif"/>
              </a:rPr>
              <a:t>i.e.,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values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y</a:t>
            </a:r>
            <a:r>
              <a:rPr dirty="0" baseline="-18518" sz="4050" spc="75">
                <a:latin typeface="Microsoft Sans Serif"/>
                <a:cs typeface="Microsoft Sans Serif"/>
              </a:rPr>
              <a:t>t	</a:t>
            </a:r>
            <a:r>
              <a:rPr dirty="0" sz="4000" spc="15">
                <a:latin typeface="Microsoft Sans Serif"/>
                <a:cs typeface="Microsoft Sans Serif"/>
              </a:rPr>
              <a:t>separated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by </a:t>
            </a:r>
            <a:r>
              <a:rPr dirty="0" sz="4000" spc="7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lag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h.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368299"/>
            <a:ext cx="12778105" cy="7084695"/>
          </a:xfrm>
          <a:prstGeom prst="rect">
            <a:avLst/>
          </a:prstGeom>
        </p:spPr>
        <p:txBody>
          <a:bodyPr wrap="square" lIns="0" tIns="25019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97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Autocovariance</a:t>
            </a:r>
            <a:endParaRPr sz="3600">
              <a:latin typeface="Arial"/>
              <a:cs typeface="Arial"/>
            </a:endParaRPr>
          </a:p>
          <a:p>
            <a:pPr marL="421640" indent="-396240">
              <a:lnSpc>
                <a:spcPts val="1535"/>
              </a:lnSpc>
              <a:spcBef>
                <a:spcPts val="1875"/>
              </a:spcBef>
              <a:buFont typeface="Arial MT"/>
              <a:buChar char="•"/>
              <a:tabLst>
                <a:tab pos="421005" algn="l"/>
                <a:tab pos="421640" algn="l"/>
                <a:tab pos="7674609" algn="l"/>
              </a:tabLst>
            </a:pPr>
            <a:r>
              <a:rPr dirty="0" sz="3600" spc="-40">
                <a:latin typeface="Microsoft Sans Serif"/>
                <a:cs typeface="Microsoft Sans Serif"/>
              </a:rPr>
              <a:t>L</a:t>
            </a:r>
            <a:r>
              <a:rPr dirty="0" sz="3600" spc="-30">
                <a:latin typeface="Microsoft Sans Serif"/>
                <a:cs typeface="Microsoft Sans Serif"/>
              </a:rPr>
              <a:t>e</a:t>
            </a:r>
            <a:r>
              <a:rPr dirty="0" sz="3600" spc="130">
                <a:latin typeface="Microsoft Sans Serif"/>
                <a:cs typeface="Microsoft Sans Serif"/>
              </a:rPr>
              <a:t>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204" b="1">
                <a:solidFill>
                  <a:srgbClr val="0033CC"/>
                </a:solidFill>
                <a:latin typeface="Arial"/>
                <a:cs typeface="Arial"/>
              </a:rPr>
              <a:t>{</a:t>
            </a:r>
            <a:r>
              <a:rPr dirty="0" sz="3600" spc="-5" b="1">
                <a:solidFill>
                  <a:srgbClr val="0033CC"/>
                </a:solidFill>
                <a:latin typeface="Arial"/>
                <a:cs typeface="Arial"/>
              </a:rPr>
              <a:t>Y</a:t>
            </a:r>
            <a:r>
              <a:rPr dirty="0" baseline="-18518" sz="3600" spc="75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3600" spc="-204" b="1">
                <a:solidFill>
                  <a:srgbClr val="0033CC"/>
                </a:solidFill>
                <a:latin typeface="Arial"/>
                <a:cs typeface="Arial"/>
              </a:rPr>
              <a:t>}</a:t>
            </a:r>
            <a:r>
              <a:rPr dirty="0" sz="360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3600" spc="130">
                <a:latin typeface="Microsoft Sans Serif"/>
                <a:cs typeface="Microsoft Sans Serif"/>
              </a:rPr>
              <a:t>b</a:t>
            </a:r>
            <a:r>
              <a:rPr dirty="0" sz="3600" spc="-70">
                <a:latin typeface="Microsoft Sans Serif"/>
                <a:cs typeface="Microsoft Sans Serif"/>
              </a:rPr>
              <a:t>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40">
                <a:latin typeface="Microsoft Sans Serif"/>
                <a:cs typeface="Microsoft Sans Serif"/>
              </a:rPr>
              <a:t>T</a:t>
            </a:r>
            <a:r>
              <a:rPr dirty="0" sz="3600" spc="-25">
                <a:latin typeface="Microsoft Sans Serif"/>
                <a:cs typeface="Microsoft Sans Serif"/>
              </a:rPr>
              <a:t>i</a:t>
            </a:r>
            <a:r>
              <a:rPr dirty="0" sz="3600" spc="70">
                <a:latin typeface="Microsoft Sans Serif"/>
                <a:cs typeface="Microsoft Sans Serif"/>
              </a:rPr>
              <a:t>m</a:t>
            </a:r>
            <a:r>
              <a:rPr dirty="0" sz="3600" spc="-70">
                <a:latin typeface="Microsoft Sans Serif"/>
                <a:cs typeface="Microsoft Sans Serif"/>
              </a:rPr>
              <a:t>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S</a:t>
            </a:r>
            <a:r>
              <a:rPr dirty="0" sz="3600" spc="-70">
                <a:latin typeface="Microsoft Sans Serif"/>
                <a:cs typeface="Microsoft Sans Serif"/>
              </a:rPr>
              <a:t>e</a:t>
            </a:r>
            <a:r>
              <a:rPr dirty="0" sz="3600">
                <a:latin typeface="Microsoft Sans Serif"/>
                <a:cs typeface="Microsoft Sans Serif"/>
              </a:rPr>
              <a:t>r</a:t>
            </a:r>
            <a:r>
              <a:rPr dirty="0" sz="3600" spc="-25">
                <a:latin typeface="Microsoft Sans Serif"/>
                <a:cs typeface="Microsoft Sans Serif"/>
              </a:rPr>
              <a:t>i</a:t>
            </a:r>
            <a:r>
              <a:rPr dirty="0" sz="3600" spc="-70">
                <a:latin typeface="Microsoft Sans Serif"/>
                <a:cs typeface="Microsoft Sans Serif"/>
              </a:rPr>
              <a:t>e</a:t>
            </a:r>
            <a:r>
              <a:rPr dirty="0" sz="3600">
                <a:latin typeface="Microsoft Sans Serif"/>
                <a:cs typeface="Microsoft Sans Serif"/>
              </a:rPr>
              <a:t>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20">
                <a:latin typeface="Microsoft Sans Serif"/>
                <a:cs typeface="Microsoft Sans Serif"/>
              </a:rPr>
              <a:t>w</a:t>
            </a:r>
            <a:r>
              <a:rPr dirty="0" sz="3600" spc="-25">
                <a:latin typeface="Microsoft Sans Serif"/>
                <a:cs typeface="Microsoft Sans Serif"/>
              </a:rPr>
              <a:t>i</a:t>
            </a:r>
            <a:r>
              <a:rPr dirty="0" sz="3600" spc="130">
                <a:latin typeface="Microsoft Sans Serif"/>
                <a:cs typeface="Microsoft Sans Serif"/>
              </a:rPr>
              <a:t>t</a:t>
            </a:r>
            <a:r>
              <a:rPr dirty="0" sz="3600" spc="-5">
                <a:latin typeface="Microsoft Sans Serif"/>
                <a:cs typeface="Microsoft Sans Serif"/>
              </a:rPr>
              <a:t>h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204">
                <a:latin typeface="Microsoft Sans Serif"/>
                <a:cs typeface="Microsoft Sans Serif"/>
              </a:rPr>
              <a:t>E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5">
                <a:latin typeface="Microsoft Sans Serif"/>
                <a:cs typeface="Microsoft Sans Serif"/>
              </a:rPr>
              <a:t>{</a:t>
            </a:r>
            <a:r>
              <a:rPr dirty="0" sz="3600" spc="-70">
                <a:latin typeface="Microsoft Sans Serif"/>
                <a:cs typeface="Microsoft Sans Serif"/>
              </a:rPr>
              <a:t>Y</a:t>
            </a:r>
            <a:r>
              <a:rPr dirty="0" baseline="-18518" sz="3600" spc="127">
                <a:latin typeface="Microsoft Sans Serif"/>
                <a:cs typeface="Microsoft Sans Serif"/>
              </a:rPr>
              <a:t>t</a:t>
            </a:r>
            <a:r>
              <a:rPr dirty="0" baseline="-18518" sz="3600">
                <a:latin typeface="Microsoft Sans Serif"/>
                <a:cs typeface="Microsoft Sans Serif"/>
              </a:rPr>
              <a:t>	</a:t>
            </a:r>
            <a:r>
              <a:rPr dirty="0" sz="3600" spc="-5">
                <a:latin typeface="Microsoft Sans Serif"/>
                <a:cs typeface="Microsoft Sans Serif"/>
              </a:rPr>
              <a:t>}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55">
                <a:latin typeface="Microsoft Sans Serif"/>
                <a:cs typeface="Microsoft Sans Serif"/>
              </a:rPr>
              <a:t>&lt;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930">
                <a:latin typeface="SimSun-ExtB"/>
                <a:cs typeface="SimSun-ExtB"/>
              </a:rPr>
              <a:t>∞</a:t>
            </a:r>
            <a:r>
              <a:rPr dirty="0" sz="3600">
                <a:latin typeface="Microsoft Sans Serif"/>
                <a:cs typeface="Microsoft Sans Serif"/>
              </a:rPr>
              <a:t>.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140">
                <a:latin typeface="Microsoft Sans Serif"/>
                <a:cs typeface="Microsoft Sans Serif"/>
              </a:rPr>
              <a:t>T</a:t>
            </a:r>
            <a:r>
              <a:rPr dirty="0" sz="3600" spc="-10">
                <a:latin typeface="Microsoft Sans Serif"/>
                <a:cs typeface="Microsoft Sans Serif"/>
              </a:rPr>
              <a:t>h</a:t>
            </a:r>
            <a:r>
              <a:rPr dirty="0" sz="3600" spc="-70">
                <a:latin typeface="Microsoft Sans Serif"/>
                <a:cs typeface="Microsoft Sans Serif"/>
              </a:rPr>
              <a:t>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70">
                <a:latin typeface="Microsoft Sans Serif"/>
                <a:cs typeface="Microsoft Sans Serif"/>
              </a:rPr>
              <a:t>m</a:t>
            </a:r>
            <a:r>
              <a:rPr dirty="0" sz="3600" spc="-70">
                <a:latin typeface="Microsoft Sans Serif"/>
                <a:cs typeface="Microsoft Sans Serif"/>
              </a:rPr>
              <a:t>ea</a:t>
            </a:r>
            <a:r>
              <a:rPr dirty="0" sz="3600" spc="-5">
                <a:latin typeface="Microsoft Sans Serif"/>
                <a:cs typeface="Microsoft Sans Serif"/>
              </a:rPr>
              <a:t>n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f</a:t>
            </a:r>
            <a:r>
              <a:rPr dirty="0" sz="3600" spc="-10">
                <a:latin typeface="Microsoft Sans Serif"/>
                <a:cs typeface="Microsoft Sans Serif"/>
              </a:rPr>
              <a:t>un</a:t>
            </a:r>
            <a:r>
              <a:rPr dirty="0" sz="3600" spc="130">
                <a:latin typeface="Microsoft Sans Serif"/>
                <a:cs typeface="Microsoft Sans Serif"/>
              </a:rPr>
              <a:t>c</a:t>
            </a:r>
            <a:r>
              <a:rPr dirty="0" sz="3600" spc="130">
                <a:latin typeface="Microsoft Sans Serif"/>
                <a:cs typeface="Microsoft Sans Serif"/>
              </a:rPr>
              <a:t>t</a:t>
            </a:r>
            <a:r>
              <a:rPr dirty="0" sz="3600" spc="10">
                <a:latin typeface="Microsoft Sans Serif"/>
                <a:cs typeface="Microsoft Sans Serif"/>
              </a:rPr>
              <a:t>i</a:t>
            </a:r>
            <a:r>
              <a:rPr dirty="0" sz="3600" spc="25">
                <a:latin typeface="Microsoft Sans Serif"/>
                <a:cs typeface="Microsoft Sans Serif"/>
              </a:rPr>
              <a:t>o</a:t>
            </a:r>
            <a:r>
              <a:rPr dirty="0" sz="3600" spc="-5">
                <a:latin typeface="Microsoft Sans Serif"/>
                <a:cs typeface="Microsoft Sans Serif"/>
              </a:rPr>
              <a:t>n</a:t>
            </a:r>
            <a:endParaRPr sz="3600">
              <a:latin typeface="Microsoft Sans Serif"/>
              <a:cs typeface="Microsoft Sans Serif"/>
            </a:endParaRPr>
          </a:p>
          <a:p>
            <a:pPr algn="ctr" marL="2401570">
              <a:lnSpc>
                <a:spcPts val="1440"/>
              </a:lnSpc>
            </a:pPr>
            <a:r>
              <a:rPr dirty="0" sz="2400" spc="-5">
                <a:latin typeface="Microsoft Sans Serif"/>
                <a:cs typeface="Microsoft Sans Serif"/>
              </a:rPr>
              <a:t>2</a:t>
            </a:r>
            <a:endParaRPr sz="2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000">
              <a:latin typeface="Microsoft Sans Serif"/>
              <a:cs typeface="Microsoft Sans Serif"/>
            </a:endParaRPr>
          </a:p>
          <a:p>
            <a:pPr marL="421005">
              <a:lnSpc>
                <a:spcPct val="100000"/>
              </a:lnSpc>
            </a:pP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25">
                <a:latin typeface="Microsoft Sans Serif"/>
                <a:cs typeface="Microsoft Sans Serif"/>
              </a:rPr>
              <a:t> </a:t>
            </a:r>
            <a:r>
              <a:rPr dirty="0" sz="3600" spc="-90" b="1">
                <a:solidFill>
                  <a:srgbClr val="0033CC"/>
                </a:solidFill>
                <a:latin typeface="Arial"/>
                <a:cs typeface="Arial"/>
              </a:rPr>
              <a:t>{Y</a:t>
            </a:r>
            <a:r>
              <a:rPr dirty="0" baseline="-18518" sz="3600" spc="-135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3600" spc="-90" b="1">
                <a:solidFill>
                  <a:srgbClr val="0033CC"/>
                </a:solidFill>
                <a:latin typeface="Arial"/>
                <a:cs typeface="Arial"/>
              </a:rPr>
              <a:t>}</a:t>
            </a:r>
            <a:r>
              <a:rPr dirty="0" sz="3600" spc="-1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is</a:t>
            </a:r>
            <a:r>
              <a:rPr dirty="0" sz="3600" spc="30">
                <a:latin typeface="Microsoft Sans Serif"/>
                <a:cs typeface="Microsoft Sans Serif"/>
              </a:rPr>
              <a:t> </a:t>
            </a:r>
            <a:r>
              <a:rPr dirty="0" sz="3600" spc="-80">
                <a:latin typeface="Microsoft Sans Serif"/>
                <a:cs typeface="Microsoft Sans Serif"/>
              </a:rPr>
              <a:t>µ</a:t>
            </a:r>
            <a:r>
              <a:rPr dirty="0" baseline="-18518" sz="3600" spc="-120">
                <a:latin typeface="Microsoft Sans Serif"/>
                <a:cs typeface="Microsoft Sans Serif"/>
              </a:rPr>
              <a:t>y</a:t>
            </a:r>
            <a:r>
              <a:rPr dirty="0" sz="3600" spc="-80">
                <a:latin typeface="Microsoft Sans Serif"/>
                <a:cs typeface="Microsoft Sans Serif"/>
              </a:rPr>
              <a:t>(t)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55">
                <a:latin typeface="Microsoft Sans Serif"/>
                <a:cs typeface="Microsoft Sans Serif"/>
              </a:rPr>
              <a:t>=</a:t>
            </a:r>
            <a:r>
              <a:rPr dirty="0" sz="3600" spc="30">
                <a:latin typeface="Microsoft Sans Serif"/>
                <a:cs typeface="Microsoft Sans Serif"/>
              </a:rPr>
              <a:t> </a:t>
            </a:r>
            <a:r>
              <a:rPr dirty="0" sz="3600" spc="-120">
                <a:latin typeface="Microsoft Sans Serif"/>
                <a:cs typeface="Microsoft Sans Serif"/>
              </a:rPr>
              <a:t>E(Y</a:t>
            </a:r>
            <a:r>
              <a:rPr dirty="0" baseline="-18518" sz="3600" spc="-179">
                <a:latin typeface="Microsoft Sans Serif"/>
                <a:cs typeface="Microsoft Sans Serif"/>
              </a:rPr>
              <a:t>t</a:t>
            </a:r>
            <a:r>
              <a:rPr dirty="0" sz="3600" spc="-120">
                <a:latin typeface="Microsoft Sans Serif"/>
                <a:cs typeface="Microsoft Sans Serif"/>
              </a:rPr>
              <a:t>).</a:t>
            </a:r>
            <a:endParaRPr sz="3600">
              <a:latin typeface="Microsoft Sans Serif"/>
              <a:cs typeface="Microsoft Sans Serif"/>
            </a:endParaRPr>
          </a:p>
          <a:p>
            <a:pPr marL="421640" indent="-396240">
              <a:lnSpc>
                <a:spcPct val="100000"/>
              </a:lnSpc>
              <a:spcBef>
                <a:spcPts val="3095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3600" spc="-75">
                <a:latin typeface="Microsoft Sans Serif"/>
                <a:cs typeface="Microsoft Sans Serif"/>
              </a:rPr>
              <a:t>The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5">
                <a:latin typeface="Microsoft Sans Serif"/>
                <a:cs typeface="Microsoft Sans Serif"/>
              </a:rPr>
              <a:t>covariance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40">
                <a:latin typeface="Microsoft Sans Serif"/>
                <a:cs typeface="Microsoft Sans Serif"/>
              </a:rPr>
              <a:t>function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40" b="1">
                <a:solidFill>
                  <a:srgbClr val="0033CC"/>
                </a:solidFill>
                <a:latin typeface="Arial"/>
                <a:cs typeface="Arial"/>
              </a:rPr>
              <a:t>{Y</a:t>
            </a:r>
            <a:r>
              <a:rPr dirty="0" baseline="-18518" sz="3600" spc="-60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3600" spc="-40" b="1">
                <a:solidFill>
                  <a:srgbClr val="0033CC"/>
                </a:solidFill>
                <a:latin typeface="Arial"/>
                <a:cs typeface="Arial"/>
              </a:rPr>
              <a:t>,</a:t>
            </a:r>
            <a:r>
              <a:rPr dirty="0" sz="3600" spc="-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3600" spc="-35" b="1">
                <a:solidFill>
                  <a:srgbClr val="0033CC"/>
                </a:solidFill>
                <a:latin typeface="Arial"/>
                <a:cs typeface="Arial"/>
              </a:rPr>
              <a:t>Y</a:t>
            </a:r>
            <a:r>
              <a:rPr dirty="0" baseline="-18518" sz="3600" spc="-52" b="1">
                <a:solidFill>
                  <a:srgbClr val="0033CC"/>
                </a:solidFill>
                <a:latin typeface="Arial"/>
                <a:cs typeface="Arial"/>
              </a:rPr>
              <a:t>t+h</a:t>
            </a:r>
            <a:r>
              <a:rPr dirty="0" sz="3600" spc="-35" b="1">
                <a:solidFill>
                  <a:srgbClr val="0033CC"/>
                </a:solidFill>
                <a:latin typeface="Arial"/>
                <a:cs typeface="Arial"/>
              </a:rPr>
              <a:t>}</a:t>
            </a:r>
            <a:r>
              <a:rPr dirty="0" sz="3600" spc="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is</a:t>
            </a:r>
            <a:endParaRPr sz="3600">
              <a:latin typeface="Microsoft Sans Serif"/>
              <a:cs typeface="Microsoft Sans Serif"/>
            </a:endParaRPr>
          </a:p>
          <a:p>
            <a:pPr marL="421640" indent="-396240">
              <a:lnSpc>
                <a:spcPct val="100000"/>
              </a:lnSpc>
              <a:spcBef>
                <a:spcPts val="2975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3600" spc="-5">
                <a:latin typeface="Times New Roman"/>
                <a:cs typeface="Times New Roman"/>
              </a:rPr>
              <a:t>γ</a:t>
            </a:r>
            <a:r>
              <a:rPr dirty="0" baseline="-18518" sz="3600" spc="-7">
                <a:latin typeface="Times New Roman"/>
                <a:cs typeface="Times New Roman"/>
              </a:rPr>
              <a:t>h</a:t>
            </a:r>
            <a:r>
              <a:rPr dirty="0" sz="3600" spc="-5">
                <a:latin typeface="Times New Roman"/>
                <a:cs typeface="Times New Roman"/>
              </a:rPr>
              <a:t>=</a:t>
            </a:r>
            <a:r>
              <a:rPr dirty="0" sz="3600" spc="-10">
                <a:latin typeface="Times New Roman"/>
                <a:cs typeface="Times New Roman"/>
              </a:rPr>
              <a:t> </a:t>
            </a:r>
            <a:r>
              <a:rPr dirty="0" sz="3600" spc="-5">
                <a:latin typeface="Times New Roman"/>
                <a:cs typeface="Times New Roman"/>
              </a:rPr>
              <a:t>Cov (Y</a:t>
            </a:r>
            <a:r>
              <a:rPr dirty="0" baseline="-18518" sz="3600" spc="-7">
                <a:latin typeface="Times New Roman"/>
                <a:cs typeface="Times New Roman"/>
              </a:rPr>
              <a:t>t</a:t>
            </a:r>
            <a:r>
              <a:rPr dirty="0" sz="3600" spc="-5">
                <a:latin typeface="Times New Roman"/>
                <a:cs typeface="Times New Roman"/>
              </a:rPr>
              <a:t>,</a:t>
            </a:r>
            <a:r>
              <a:rPr dirty="0" sz="3600" spc="-135">
                <a:latin typeface="Times New Roman"/>
                <a:cs typeface="Times New Roman"/>
              </a:rPr>
              <a:t> </a:t>
            </a:r>
            <a:r>
              <a:rPr dirty="0" sz="3600" spc="-5">
                <a:latin typeface="Times New Roman"/>
                <a:cs typeface="Times New Roman"/>
              </a:rPr>
              <a:t>Y</a:t>
            </a:r>
            <a:r>
              <a:rPr dirty="0" baseline="-18518" sz="3600" spc="-7">
                <a:latin typeface="Times New Roman"/>
                <a:cs typeface="Times New Roman"/>
              </a:rPr>
              <a:t>t+h</a:t>
            </a:r>
            <a:r>
              <a:rPr dirty="0" sz="3600" spc="-5">
                <a:latin typeface="Times New Roman"/>
                <a:cs typeface="Times New Roman"/>
              </a:rPr>
              <a:t>)</a:t>
            </a:r>
            <a:r>
              <a:rPr dirty="0" sz="3600" spc="5">
                <a:latin typeface="Times New Roman"/>
                <a:cs typeface="Times New Roman"/>
              </a:rPr>
              <a:t> </a:t>
            </a:r>
            <a:r>
              <a:rPr dirty="0" sz="3600">
                <a:latin typeface="Times New Roman"/>
                <a:cs typeface="Times New Roman"/>
              </a:rPr>
              <a:t>=</a:t>
            </a:r>
            <a:r>
              <a:rPr dirty="0" sz="3600" spc="-10">
                <a:latin typeface="Times New Roman"/>
                <a:cs typeface="Times New Roman"/>
              </a:rPr>
              <a:t> </a:t>
            </a:r>
            <a:r>
              <a:rPr dirty="0" sz="3600" spc="-5">
                <a:latin typeface="Times New Roman"/>
                <a:cs typeface="Times New Roman"/>
              </a:rPr>
              <a:t>E[(Y</a:t>
            </a:r>
            <a:r>
              <a:rPr dirty="0" baseline="-18518" sz="3600" spc="-7">
                <a:latin typeface="Times New Roman"/>
                <a:cs typeface="Times New Roman"/>
              </a:rPr>
              <a:t>t</a:t>
            </a:r>
            <a:r>
              <a:rPr dirty="0" sz="3600" spc="-5">
                <a:latin typeface="Times New Roman"/>
                <a:cs typeface="Times New Roman"/>
              </a:rPr>
              <a:t>-µ)(Y</a:t>
            </a:r>
            <a:r>
              <a:rPr dirty="0" baseline="-18518" sz="3600" spc="-7">
                <a:latin typeface="Times New Roman"/>
                <a:cs typeface="Times New Roman"/>
              </a:rPr>
              <a:t>t+h</a:t>
            </a:r>
            <a:r>
              <a:rPr dirty="0" sz="3600" spc="-5">
                <a:latin typeface="Times New Roman"/>
                <a:cs typeface="Times New Roman"/>
              </a:rPr>
              <a:t>-µ)]</a:t>
            </a:r>
            <a:endParaRPr sz="3600">
              <a:latin typeface="Times New Roman"/>
              <a:cs typeface="Times New Roman"/>
            </a:endParaRPr>
          </a:p>
          <a:p>
            <a:pPr marL="421640" indent="-396240">
              <a:lnSpc>
                <a:spcPct val="100000"/>
              </a:lnSpc>
              <a:spcBef>
                <a:spcPts val="3075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3600" spc="-35">
                <a:latin typeface="Microsoft Sans Serif"/>
                <a:cs typeface="Microsoft Sans Serif"/>
              </a:rPr>
              <a:t>In</a:t>
            </a:r>
            <a:r>
              <a:rPr dirty="0" sz="3600">
                <a:latin typeface="Microsoft Sans Serif"/>
                <a:cs typeface="Microsoft Sans Serif"/>
              </a:rPr>
              <a:t> </a:t>
            </a:r>
            <a:r>
              <a:rPr dirty="0" sz="3600" spc="-25">
                <a:latin typeface="Microsoft Sans Serif"/>
                <a:cs typeface="Microsoft Sans Serif"/>
              </a:rPr>
              <a:t>general</a:t>
            </a:r>
            <a:endParaRPr sz="3600">
              <a:latin typeface="Microsoft Sans Serif"/>
              <a:cs typeface="Microsoft Sans Serif"/>
            </a:endParaRPr>
          </a:p>
          <a:p>
            <a:pPr marL="25400" marR="3773170" indent="127000">
              <a:lnSpc>
                <a:spcPts val="7420"/>
              </a:lnSpc>
              <a:spcBef>
                <a:spcPts val="440"/>
              </a:spcBef>
            </a:pPr>
            <a:r>
              <a:rPr dirty="0" sz="3600" spc="-30">
                <a:latin typeface="Times New Roman"/>
                <a:cs typeface="Times New Roman"/>
              </a:rPr>
              <a:t>γ</a:t>
            </a:r>
            <a:r>
              <a:rPr dirty="0" baseline="-18518" sz="3600" spc="-44">
                <a:latin typeface="Times New Roman"/>
                <a:cs typeface="Times New Roman"/>
              </a:rPr>
              <a:t>y</a:t>
            </a:r>
            <a:r>
              <a:rPr dirty="0" sz="3600" spc="-30">
                <a:latin typeface="Times New Roman"/>
                <a:cs typeface="Times New Roman"/>
              </a:rPr>
              <a:t>(r,</a:t>
            </a:r>
            <a:r>
              <a:rPr dirty="0" sz="3600" spc="-10">
                <a:latin typeface="Times New Roman"/>
                <a:cs typeface="Times New Roman"/>
              </a:rPr>
              <a:t> </a:t>
            </a:r>
            <a:r>
              <a:rPr dirty="0" sz="3600" spc="-5">
                <a:latin typeface="Times New Roman"/>
                <a:cs typeface="Times New Roman"/>
              </a:rPr>
              <a:t>s) </a:t>
            </a:r>
            <a:r>
              <a:rPr dirty="0" sz="3600">
                <a:latin typeface="Times New Roman"/>
                <a:cs typeface="Times New Roman"/>
              </a:rPr>
              <a:t>=</a:t>
            </a:r>
            <a:r>
              <a:rPr dirty="0" sz="3600" spc="-10">
                <a:latin typeface="Times New Roman"/>
                <a:cs typeface="Times New Roman"/>
              </a:rPr>
              <a:t> </a:t>
            </a:r>
            <a:r>
              <a:rPr dirty="0" sz="3600" spc="-5">
                <a:latin typeface="Times New Roman"/>
                <a:cs typeface="Times New Roman"/>
              </a:rPr>
              <a:t>Cov</a:t>
            </a:r>
            <a:r>
              <a:rPr dirty="0" sz="3600" spc="-15">
                <a:latin typeface="Times New Roman"/>
                <a:cs typeface="Times New Roman"/>
              </a:rPr>
              <a:t> </a:t>
            </a:r>
            <a:r>
              <a:rPr dirty="0" sz="3600" spc="-25">
                <a:latin typeface="Times New Roman"/>
                <a:cs typeface="Times New Roman"/>
              </a:rPr>
              <a:t>(Y</a:t>
            </a:r>
            <a:r>
              <a:rPr dirty="0" baseline="-18518" sz="3600" spc="-37">
                <a:latin typeface="Times New Roman"/>
                <a:cs typeface="Times New Roman"/>
              </a:rPr>
              <a:t>r</a:t>
            </a:r>
            <a:r>
              <a:rPr dirty="0" sz="3600" spc="-25">
                <a:latin typeface="Times New Roman"/>
                <a:cs typeface="Times New Roman"/>
              </a:rPr>
              <a:t>,</a:t>
            </a:r>
            <a:r>
              <a:rPr dirty="0" sz="3600" spc="-140">
                <a:latin typeface="Times New Roman"/>
                <a:cs typeface="Times New Roman"/>
              </a:rPr>
              <a:t> </a:t>
            </a:r>
            <a:r>
              <a:rPr dirty="0" sz="3600">
                <a:latin typeface="Times New Roman"/>
                <a:cs typeface="Times New Roman"/>
              </a:rPr>
              <a:t>Y</a:t>
            </a:r>
            <a:r>
              <a:rPr dirty="0" baseline="-18518" sz="3600">
                <a:latin typeface="Times New Roman"/>
                <a:cs typeface="Times New Roman"/>
              </a:rPr>
              <a:t>s</a:t>
            </a:r>
            <a:r>
              <a:rPr dirty="0" sz="3600">
                <a:latin typeface="Times New Roman"/>
                <a:cs typeface="Times New Roman"/>
              </a:rPr>
              <a:t>)</a:t>
            </a:r>
            <a:r>
              <a:rPr dirty="0" sz="3600" spc="-5">
                <a:latin typeface="Times New Roman"/>
                <a:cs typeface="Times New Roman"/>
              </a:rPr>
              <a:t> </a:t>
            </a:r>
            <a:r>
              <a:rPr dirty="0" sz="3600">
                <a:latin typeface="Times New Roman"/>
                <a:cs typeface="Times New Roman"/>
              </a:rPr>
              <a:t>=</a:t>
            </a:r>
            <a:r>
              <a:rPr dirty="0" sz="3600" spc="-15">
                <a:latin typeface="Times New Roman"/>
                <a:cs typeface="Times New Roman"/>
              </a:rPr>
              <a:t> </a:t>
            </a:r>
            <a:r>
              <a:rPr dirty="0" sz="3600" spc="-5">
                <a:latin typeface="Times New Roman"/>
                <a:cs typeface="Times New Roman"/>
              </a:rPr>
              <a:t>E[{Y</a:t>
            </a:r>
            <a:r>
              <a:rPr dirty="0" baseline="-18518" sz="3600" spc="-7">
                <a:latin typeface="Times New Roman"/>
                <a:cs typeface="Times New Roman"/>
              </a:rPr>
              <a:t>r</a:t>
            </a:r>
            <a:r>
              <a:rPr dirty="0" sz="3600" spc="-5">
                <a:latin typeface="Times New Roman"/>
                <a:cs typeface="Times New Roman"/>
              </a:rPr>
              <a:t>-µ</a:t>
            </a:r>
            <a:r>
              <a:rPr dirty="0" baseline="-18518" sz="3600" spc="-7">
                <a:latin typeface="Times New Roman"/>
                <a:cs typeface="Times New Roman"/>
              </a:rPr>
              <a:t>y</a:t>
            </a:r>
            <a:r>
              <a:rPr dirty="0" sz="3600" spc="-5">
                <a:latin typeface="Times New Roman"/>
                <a:cs typeface="Times New Roman"/>
              </a:rPr>
              <a:t>(r)}{Y</a:t>
            </a:r>
            <a:r>
              <a:rPr dirty="0" baseline="-18518" sz="3600" spc="-7">
                <a:latin typeface="Times New Roman"/>
                <a:cs typeface="Times New Roman"/>
              </a:rPr>
              <a:t>s</a:t>
            </a:r>
            <a:r>
              <a:rPr dirty="0" sz="3600" spc="-5">
                <a:latin typeface="Times New Roman"/>
                <a:cs typeface="Times New Roman"/>
              </a:rPr>
              <a:t>-µ</a:t>
            </a:r>
            <a:r>
              <a:rPr dirty="0" baseline="-18518" sz="3600" spc="-7">
                <a:latin typeface="Times New Roman"/>
                <a:cs typeface="Times New Roman"/>
              </a:rPr>
              <a:t>y</a:t>
            </a:r>
            <a:r>
              <a:rPr dirty="0" sz="3600" spc="-5">
                <a:latin typeface="Times New Roman"/>
                <a:cs typeface="Times New Roman"/>
              </a:rPr>
              <a:t>(s)}] </a:t>
            </a:r>
            <a:r>
              <a:rPr dirty="0" sz="3600" spc="-885">
                <a:latin typeface="Times New Roman"/>
                <a:cs typeface="Times New Roman"/>
              </a:rPr>
              <a:t> </a:t>
            </a:r>
            <a:r>
              <a:rPr dirty="0" sz="3600">
                <a:latin typeface="Times New Roman"/>
                <a:cs typeface="Times New Roman"/>
              </a:rPr>
              <a:t>for</a:t>
            </a:r>
            <a:r>
              <a:rPr dirty="0" sz="3600" spc="-5">
                <a:latin typeface="Times New Roman"/>
                <a:cs typeface="Times New Roman"/>
              </a:rPr>
              <a:t> all integers </a:t>
            </a:r>
            <a:r>
              <a:rPr dirty="0" sz="3600">
                <a:latin typeface="Times New Roman"/>
                <a:cs typeface="Times New Roman"/>
              </a:rPr>
              <a:t>r and</a:t>
            </a:r>
            <a:r>
              <a:rPr dirty="0" sz="3600" spc="-5">
                <a:latin typeface="Times New Roman"/>
                <a:cs typeface="Times New Roman"/>
              </a:rPr>
              <a:t> </a:t>
            </a:r>
            <a:r>
              <a:rPr dirty="0" sz="3600">
                <a:latin typeface="Times New Roman"/>
                <a:cs typeface="Times New Roman"/>
              </a:rPr>
              <a:t>s</a:t>
            </a:r>
            <a:endParaRPr sz="36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80753" y="5008683"/>
            <a:ext cx="38735" cy="461645"/>
          </a:xfrm>
          <a:custGeom>
            <a:avLst/>
            <a:gdLst/>
            <a:ahLst/>
            <a:cxnLst/>
            <a:rect l="l" t="t" r="r" b="b"/>
            <a:pathLst>
              <a:path w="38734" h="461645">
                <a:moveTo>
                  <a:pt x="38199" y="0"/>
                </a:moveTo>
                <a:lnTo>
                  <a:pt x="0" y="0"/>
                </a:lnTo>
                <a:lnTo>
                  <a:pt x="0" y="461614"/>
                </a:lnTo>
                <a:lnTo>
                  <a:pt x="38199" y="461614"/>
                </a:lnTo>
                <a:lnTo>
                  <a:pt x="3819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3699428" y="5008683"/>
            <a:ext cx="38735" cy="461645"/>
          </a:xfrm>
          <a:custGeom>
            <a:avLst/>
            <a:gdLst/>
            <a:ahLst/>
            <a:cxnLst/>
            <a:rect l="l" t="t" r="r" b="b"/>
            <a:pathLst>
              <a:path w="38735" h="461645">
                <a:moveTo>
                  <a:pt x="38199" y="0"/>
                </a:moveTo>
                <a:lnTo>
                  <a:pt x="0" y="0"/>
                </a:lnTo>
                <a:lnTo>
                  <a:pt x="0" y="461614"/>
                </a:lnTo>
                <a:lnTo>
                  <a:pt x="38199" y="461614"/>
                </a:lnTo>
                <a:lnTo>
                  <a:pt x="3819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7452080" y="4901996"/>
            <a:ext cx="3220720" cy="631190"/>
          </a:xfrm>
          <a:custGeom>
            <a:avLst/>
            <a:gdLst/>
            <a:ahLst/>
            <a:cxnLst/>
            <a:rect l="l" t="t" r="r" b="b"/>
            <a:pathLst>
              <a:path w="3220720" h="631189">
                <a:moveTo>
                  <a:pt x="903605" y="121361"/>
                </a:moveTo>
                <a:lnTo>
                  <a:pt x="896912" y="102260"/>
                </a:lnTo>
                <a:lnTo>
                  <a:pt x="862799" y="114579"/>
                </a:lnTo>
                <a:lnTo>
                  <a:pt x="832878" y="132435"/>
                </a:lnTo>
                <a:lnTo>
                  <a:pt x="785660" y="184746"/>
                </a:lnTo>
                <a:lnTo>
                  <a:pt x="756551" y="254660"/>
                </a:lnTo>
                <a:lnTo>
                  <a:pt x="749274" y="294525"/>
                </a:lnTo>
                <a:lnTo>
                  <a:pt x="746848" y="337667"/>
                </a:lnTo>
                <a:lnTo>
                  <a:pt x="749261" y="380898"/>
                </a:lnTo>
                <a:lnTo>
                  <a:pt x="756513" y="420789"/>
                </a:lnTo>
                <a:lnTo>
                  <a:pt x="768604" y="457352"/>
                </a:lnTo>
                <a:lnTo>
                  <a:pt x="807008" y="519391"/>
                </a:lnTo>
                <a:lnTo>
                  <a:pt x="862698" y="560514"/>
                </a:lnTo>
                <a:lnTo>
                  <a:pt x="896912" y="572808"/>
                </a:lnTo>
                <a:lnTo>
                  <a:pt x="902868" y="553707"/>
                </a:lnTo>
                <a:lnTo>
                  <a:pt x="876046" y="541832"/>
                </a:lnTo>
                <a:lnTo>
                  <a:pt x="852919" y="525310"/>
                </a:lnTo>
                <a:lnTo>
                  <a:pt x="817664" y="478307"/>
                </a:lnTo>
                <a:lnTo>
                  <a:pt x="796734" y="414375"/>
                </a:lnTo>
                <a:lnTo>
                  <a:pt x="789749" y="335178"/>
                </a:lnTo>
                <a:lnTo>
                  <a:pt x="791502" y="295033"/>
                </a:lnTo>
                <a:lnTo>
                  <a:pt x="805446" y="225399"/>
                </a:lnTo>
                <a:lnTo>
                  <a:pt x="833501" y="170459"/>
                </a:lnTo>
                <a:lnTo>
                  <a:pt x="876465" y="133184"/>
                </a:lnTo>
                <a:lnTo>
                  <a:pt x="903605" y="121361"/>
                </a:lnTo>
                <a:close/>
              </a:path>
              <a:path w="3220720" h="631189">
                <a:moveTo>
                  <a:pt x="2006307" y="337667"/>
                </a:moveTo>
                <a:lnTo>
                  <a:pt x="2003882" y="294525"/>
                </a:lnTo>
                <a:lnTo>
                  <a:pt x="1996605" y="254660"/>
                </a:lnTo>
                <a:lnTo>
                  <a:pt x="1984463" y="218071"/>
                </a:lnTo>
                <a:lnTo>
                  <a:pt x="1945970" y="155816"/>
                </a:lnTo>
                <a:lnTo>
                  <a:pt x="1890356" y="114579"/>
                </a:lnTo>
                <a:lnTo>
                  <a:pt x="1856232" y="102260"/>
                </a:lnTo>
                <a:lnTo>
                  <a:pt x="1849539" y="121361"/>
                </a:lnTo>
                <a:lnTo>
                  <a:pt x="1876780" y="133184"/>
                </a:lnTo>
                <a:lnTo>
                  <a:pt x="1900199" y="149555"/>
                </a:lnTo>
                <a:lnTo>
                  <a:pt x="1935607" y="195910"/>
                </a:lnTo>
                <a:lnTo>
                  <a:pt x="1956447" y="258445"/>
                </a:lnTo>
                <a:lnTo>
                  <a:pt x="1963394" y="335178"/>
                </a:lnTo>
                <a:lnTo>
                  <a:pt x="1961654" y="376682"/>
                </a:lnTo>
                <a:lnTo>
                  <a:pt x="1947697" y="448246"/>
                </a:lnTo>
                <a:lnTo>
                  <a:pt x="1919693" y="504139"/>
                </a:lnTo>
                <a:lnTo>
                  <a:pt x="1877098" y="541832"/>
                </a:lnTo>
                <a:lnTo>
                  <a:pt x="1850288" y="553707"/>
                </a:lnTo>
                <a:lnTo>
                  <a:pt x="1856232" y="572808"/>
                </a:lnTo>
                <a:lnTo>
                  <a:pt x="1920417" y="542709"/>
                </a:lnTo>
                <a:lnTo>
                  <a:pt x="1967611" y="490588"/>
                </a:lnTo>
                <a:lnTo>
                  <a:pt x="1996630" y="420789"/>
                </a:lnTo>
                <a:lnTo>
                  <a:pt x="2003882" y="380898"/>
                </a:lnTo>
                <a:lnTo>
                  <a:pt x="2006307" y="337667"/>
                </a:lnTo>
                <a:close/>
              </a:path>
              <a:path w="3220720" h="631189">
                <a:moveTo>
                  <a:pt x="3220288" y="0"/>
                </a:moveTo>
                <a:lnTo>
                  <a:pt x="362788" y="63"/>
                </a:lnTo>
                <a:lnTo>
                  <a:pt x="317741" y="63"/>
                </a:lnTo>
                <a:lnTo>
                  <a:pt x="167182" y="564375"/>
                </a:lnTo>
                <a:lnTo>
                  <a:pt x="81356" y="372872"/>
                </a:lnTo>
                <a:lnTo>
                  <a:pt x="0" y="410083"/>
                </a:lnTo>
                <a:lnTo>
                  <a:pt x="7683" y="428688"/>
                </a:lnTo>
                <a:lnTo>
                  <a:pt x="49606" y="410083"/>
                </a:lnTo>
                <a:lnTo>
                  <a:pt x="152298" y="630847"/>
                </a:lnTo>
                <a:lnTo>
                  <a:pt x="176352" y="630847"/>
                </a:lnTo>
                <a:lnTo>
                  <a:pt x="337591" y="33058"/>
                </a:lnTo>
                <a:lnTo>
                  <a:pt x="362788" y="33058"/>
                </a:lnTo>
                <a:lnTo>
                  <a:pt x="362788" y="38100"/>
                </a:lnTo>
                <a:lnTo>
                  <a:pt x="3220288" y="38100"/>
                </a:lnTo>
                <a:lnTo>
                  <a:pt x="322028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4522784" y="3768180"/>
            <a:ext cx="46355" cy="554355"/>
          </a:xfrm>
          <a:custGeom>
            <a:avLst/>
            <a:gdLst/>
            <a:ahLst/>
            <a:cxnLst/>
            <a:rect l="l" t="t" r="r" b="b"/>
            <a:pathLst>
              <a:path w="46354" h="554354">
                <a:moveTo>
                  <a:pt x="45838" y="0"/>
                </a:moveTo>
                <a:lnTo>
                  <a:pt x="0" y="0"/>
                </a:lnTo>
                <a:lnTo>
                  <a:pt x="0" y="553938"/>
                </a:lnTo>
                <a:lnTo>
                  <a:pt x="45838" y="553938"/>
                </a:lnTo>
                <a:lnTo>
                  <a:pt x="458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3716652" y="3768180"/>
            <a:ext cx="46355" cy="554355"/>
          </a:xfrm>
          <a:custGeom>
            <a:avLst/>
            <a:gdLst/>
            <a:ahLst/>
            <a:cxnLst/>
            <a:rect l="l" t="t" r="r" b="b"/>
            <a:pathLst>
              <a:path w="46354" h="554354">
                <a:moveTo>
                  <a:pt x="45839" y="0"/>
                </a:moveTo>
                <a:lnTo>
                  <a:pt x="0" y="0"/>
                </a:lnTo>
                <a:lnTo>
                  <a:pt x="0" y="553938"/>
                </a:lnTo>
                <a:lnTo>
                  <a:pt x="45839" y="553938"/>
                </a:lnTo>
                <a:lnTo>
                  <a:pt x="4583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410774" y="606043"/>
            <a:ext cx="12734290" cy="48945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Autocovariance</a:t>
            </a:r>
            <a:endParaRPr sz="3600">
              <a:latin typeface="Arial"/>
              <a:cs typeface="Arial"/>
            </a:endParaRPr>
          </a:p>
          <a:p>
            <a:pPr marL="421005" marR="17780" indent="-421005">
              <a:lnSpc>
                <a:spcPts val="8180"/>
              </a:lnSpc>
              <a:spcBef>
                <a:spcPts val="869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4000" spc="-65">
                <a:latin typeface="Microsoft Sans Serif"/>
                <a:cs typeface="Microsoft Sans Serif"/>
              </a:rPr>
              <a:t>Clearly,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with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h=0,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Times New Roman"/>
                <a:cs typeface="Times New Roman"/>
              </a:rPr>
              <a:t>γ</a:t>
            </a:r>
            <a:r>
              <a:rPr dirty="0" baseline="-18518" sz="4050" spc="-15">
                <a:latin typeface="Times New Roman"/>
                <a:cs typeface="Times New Roman"/>
              </a:rPr>
              <a:t>h</a:t>
            </a:r>
            <a:r>
              <a:rPr dirty="0" sz="4000" spc="-10">
                <a:latin typeface="Times New Roman"/>
                <a:cs typeface="Times New Roman"/>
              </a:rPr>
              <a:t>=</a:t>
            </a:r>
            <a:r>
              <a:rPr dirty="0" sz="4000" spc="-15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Cov (Y</a:t>
            </a:r>
            <a:r>
              <a:rPr dirty="0" baseline="-18518" sz="4050" spc="-7">
                <a:latin typeface="Times New Roman"/>
                <a:cs typeface="Times New Roman"/>
              </a:rPr>
              <a:t>t</a:t>
            </a:r>
            <a:r>
              <a:rPr dirty="0" sz="4000" spc="-5">
                <a:latin typeface="Times New Roman"/>
                <a:cs typeface="Times New Roman"/>
              </a:rPr>
              <a:t>,</a:t>
            </a:r>
            <a:r>
              <a:rPr dirty="0" sz="4000" spc="-155">
                <a:latin typeface="Times New Roman"/>
                <a:cs typeface="Times New Roman"/>
              </a:rPr>
              <a:t> </a:t>
            </a:r>
            <a:r>
              <a:rPr dirty="0" sz="4000" spc="-15">
                <a:latin typeface="Times New Roman"/>
                <a:cs typeface="Times New Roman"/>
              </a:rPr>
              <a:t>Y</a:t>
            </a:r>
            <a:r>
              <a:rPr dirty="0" baseline="-18518" sz="4050" spc="-22">
                <a:latin typeface="Times New Roman"/>
                <a:cs typeface="Times New Roman"/>
              </a:rPr>
              <a:t>t+h</a:t>
            </a:r>
            <a:r>
              <a:rPr dirty="0" sz="4000" spc="-15">
                <a:latin typeface="Times New Roman"/>
                <a:cs typeface="Times New Roman"/>
              </a:rPr>
              <a:t>)</a:t>
            </a:r>
            <a:r>
              <a:rPr dirty="0" sz="4000">
                <a:latin typeface="Times New Roman"/>
                <a:cs typeface="Times New Roman"/>
              </a:rPr>
              <a:t> =</a:t>
            </a:r>
            <a:r>
              <a:rPr dirty="0" sz="4000" spc="-10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E[(Y</a:t>
            </a:r>
            <a:r>
              <a:rPr dirty="0" baseline="-18518" sz="4050" spc="-7">
                <a:latin typeface="Times New Roman"/>
                <a:cs typeface="Times New Roman"/>
              </a:rPr>
              <a:t>t</a:t>
            </a:r>
            <a:r>
              <a:rPr dirty="0" sz="4000" spc="-5">
                <a:latin typeface="Times New Roman"/>
                <a:cs typeface="Times New Roman"/>
              </a:rPr>
              <a:t>-µ)(Y</a:t>
            </a:r>
            <a:r>
              <a:rPr dirty="0" baseline="-18518" sz="4050" spc="-7">
                <a:latin typeface="Times New Roman"/>
                <a:cs typeface="Times New Roman"/>
              </a:rPr>
              <a:t>t+h</a:t>
            </a:r>
            <a:r>
              <a:rPr dirty="0" sz="4000" spc="-5">
                <a:latin typeface="Times New Roman"/>
                <a:cs typeface="Times New Roman"/>
              </a:rPr>
              <a:t>-µ)] </a:t>
            </a:r>
            <a:r>
              <a:rPr dirty="0" sz="4000" spc="-985">
                <a:latin typeface="Times New Roman"/>
                <a:cs typeface="Times New Roman"/>
              </a:rPr>
              <a:t> </a:t>
            </a:r>
            <a:r>
              <a:rPr dirty="0" sz="4000" spc="-10">
                <a:latin typeface="Times New Roman"/>
                <a:cs typeface="Times New Roman"/>
              </a:rPr>
              <a:t>γ</a:t>
            </a:r>
            <a:r>
              <a:rPr dirty="0" baseline="-18518" sz="4050" spc="-15">
                <a:latin typeface="Times New Roman"/>
                <a:cs typeface="Times New Roman"/>
              </a:rPr>
              <a:t>0</a:t>
            </a:r>
            <a:r>
              <a:rPr dirty="0" sz="4000" spc="-10">
                <a:latin typeface="Times New Roman"/>
                <a:cs typeface="Times New Roman"/>
              </a:rPr>
              <a:t>=</a:t>
            </a:r>
            <a:r>
              <a:rPr dirty="0" sz="4000" spc="-15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Cov</a:t>
            </a:r>
            <a:r>
              <a:rPr dirty="0" sz="4000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(Y</a:t>
            </a:r>
            <a:r>
              <a:rPr dirty="0" baseline="-18518" sz="4050" spc="-7">
                <a:latin typeface="Times New Roman"/>
                <a:cs typeface="Times New Roman"/>
              </a:rPr>
              <a:t>t</a:t>
            </a:r>
            <a:r>
              <a:rPr dirty="0" sz="4000" spc="-5">
                <a:latin typeface="Times New Roman"/>
                <a:cs typeface="Times New Roman"/>
              </a:rPr>
              <a:t>,</a:t>
            </a:r>
            <a:r>
              <a:rPr dirty="0" sz="4000" spc="-155">
                <a:latin typeface="Times New Roman"/>
                <a:cs typeface="Times New Roman"/>
              </a:rPr>
              <a:t> </a:t>
            </a:r>
            <a:r>
              <a:rPr dirty="0" sz="4000" spc="-15">
                <a:latin typeface="Times New Roman"/>
                <a:cs typeface="Times New Roman"/>
              </a:rPr>
              <a:t>Y</a:t>
            </a:r>
            <a:r>
              <a:rPr dirty="0" baseline="-18518" sz="4050" spc="-22">
                <a:latin typeface="Times New Roman"/>
                <a:cs typeface="Times New Roman"/>
              </a:rPr>
              <a:t>t+0</a:t>
            </a:r>
            <a:r>
              <a:rPr dirty="0" sz="4000" spc="-15">
                <a:latin typeface="Times New Roman"/>
                <a:cs typeface="Times New Roman"/>
              </a:rPr>
              <a:t>)</a:t>
            </a:r>
            <a:r>
              <a:rPr dirty="0" sz="4000" spc="5">
                <a:latin typeface="Times New Roman"/>
                <a:cs typeface="Times New Roman"/>
              </a:rPr>
              <a:t> </a:t>
            </a:r>
            <a:r>
              <a:rPr dirty="0" sz="4000">
                <a:latin typeface="Times New Roman"/>
                <a:cs typeface="Times New Roman"/>
              </a:rPr>
              <a:t>=</a:t>
            </a:r>
            <a:r>
              <a:rPr dirty="0" sz="4000" spc="-10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E[(Y</a:t>
            </a:r>
            <a:r>
              <a:rPr dirty="0" baseline="-18518" sz="4050" spc="-7">
                <a:latin typeface="Times New Roman"/>
                <a:cs typeface="Times New Roman"/>
              </a:rPr>
              <a:t>t</a:t>
            </a:r>
            <a:r>
              <a:rPr dirty="0" sz="4000" spc="-5">
                <a:latin typeface="Times New Roman"/>
                <a:cs typeface="Times New Roman"/>
              </a:rPr>
              <a:t>-µ)(Y</a:t>
            </a:r>
            <a:r>
              <a:rPr dirty="0" baseline="-18518" sz="4050" spc="-7">
                <a:latin typeface="Times New Roman"/>
                <a:cs typeface="Times New Roman"/>
              </a:rPr>
              <a:t>t+0</a:t>
            </a:r>
            <a:r>
              <a:rPr dirty="0" sz="4000" spc="-5">
                <a:latin typeface="Times New Roman"/>
                <a:cs typeface="Times New Roman"/>
              </a:rPr>
              <a:t>-µ)]</a:t>
            </a:r>
            <a:r>
              <a:rPr dirty="0" sz="4000">
                <a:latin typeface="Times New Roman"/>
                <a:cs typeface="Times New Roman"/>
              </a:rPr>
              <a:t> =</a:t>
            </a:r>
            <a:r>
              <a:rPr dirty="0" sz="4000" spc="-10">
                <a:latin typeface="Times New Roman"/>
                <a:cs typeface="Times New Roman"/>
              </a:rPr>
              <a:t> </a:t>
            </a:r>
            <a:r>
              <a:rPr dirty="0" sz="4000">
                <a:latin typeface="Symbol"/>
                <a:cs typeface="Symbol"/>
              </a:rPr>
              <a:t></a:t>
            </a:r>
            <a:r>
              <a:rPr dirty="0" baseline="24691" sz="4050">
                <a:latin typeface="Times New Roman"/>
                <a:cs typeface="Times New Roman"/>
              </a:rPr>
              <a:t>2</a:t>
            </a:r>
            <a:endParaRPr baseline="24691" sz="4050">
              <a:latin typeface="Times New Roman"/>
              <a:cs typeface="Times New Roman"/>
            </a:endParaRPr>
          </a:p>
          <a:p>
            <a:pPr algn="r" marR="2788285">
              <a:lnSpc>
                <a:spcPts val="180"/>
              </a:lnSpc>
            </a:pPr>
            <a:r>
              <a:rPr dirty="0" sz="2700">
                <a:latin typeface="Times New Roman"/>
                <a:cs typeface="Times New Roman"/>
              </a:rPr>
              <a:t>y</a:t>
            </a:r>
            <a:endParaRPr sz="2700">
              <a:latin typeface="Times New Roman"/>
              <a:cs typeface="Times New Roman"/>
            </a:endParaRPr>
          </a:p>
          <a:p>
            <a:pPr algn="ctr" marR="214629">
              <a:lnSpc>
                <a:spcPct val="100000"/>
              </a:lnSpc>
              <a:spcBef>
                <a:spcPts val="1815"/>
              </a:spcBef>
              <a:tabLst>
                <a:tab pos="975360" algn="l"/>
              </a:tabLst>
            </a:pPr>
            <a:r>
              <a:rPr dirty="0" sz="4800" spc="590">
                <a:latin typeface="Cambria Math"/>
                <a:cs typeface="Cambria Math"/>
              </a:rPr>
              <a:t>𝛾</a:t>
            </a:r>
            <a:r>
              <a:rPr dirty="0" baseline="-15873" sz="5250" spc="885">
                <a:latin typeface="Cambria Math"/>
                <a:cs typeface="Cambria Math"/>
              </a:rPr>
              <a:t>'	</a:t>
            </a:r>
            <a:r>
              <a:rPr dirty="0" sz="4800">
                <a:latin typeface="Cambria Math"/>
                <a:cs typeface="Cambria Math"/>
              </a:rPr>
              <a:t>≤</a:t>
            </a:r>
            <a:r>
              <a:rPr dirty="0" sz="4800" spc="265">
                <a:latin typeface="Cambria Math"/>
                <a:cs typeface="Cambria Math"/>
              </a:rPr>
              <a:t> </a:t>
            </a:r>
            <a:r>
              <a:rPr dirty="0" sz="4800" spc="200">
                <a:latin typeface="Cambria Math"/>
                <a:cs typeface="Cambria Math"/>
              </a:rPr>
              <a:t>𝛾</a:t>
            </a:r>
            <a:r>
              <a:rPr dirty="0" baseline="-15873" sz="5250" spc="300">
                <a:latin typeface="Cambria Math"/>
                <a:cs typeface="Cambria Math"/>
              </a:rPr>
              <a:t>(</a:t>
            </a:r>
            <a:r>
              <a:rPr dirty="0" sz="4800" spc="200">
                <a:latin typeface="Cambria Math"/>
                <a:cs typeface="Cambria Math"/>
              </a:rPr>
              <a:t>,</a:t>
            </a:r>
            <a:r>
              <a:rPr dirty="0" sz="4800" spc="-265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∀</a:t>
            </a:r>
            <a:r>
              <a:rPr dirty="0" sz="4800" spc="-10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ℎ</a:t>
            </a:r>
            <a:r>
              <a:rPr dirty="0" sz="4800" spc="340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=</a:t>
            </a:r>
            <a:r>
              <a:rPr dirty="0" sz="4800" spc="260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1,</a:t>
            </a:r>
            <a:r>
              <a:rPr dirty="0" sz="4800" spc="-260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2,</a:t>
            </a:r>
            <a:r>
              <a:rPr dirty="0" sz="4800" spc="-265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…</a:t>
            </a:r>
            <a:endParaRPr sz="4800">
              <a:latin typeface="Cambria Math"/>
              <a:cs typeface="Cambria Math"/>
            </a:endParaRPr>
          </a:p>
          <a:p>
            <a:pPr marL="1014094">
              <a:lnSpc>
                <a:spcPct val="100000"/>
              </a:lnSpc>
              <a:spcBef>
                <a:spcPts val="4230"/>
              </a:spcBef>
              <a:tabLst>
                <a:tab pos="3387725" algn="l"/>
                <a:tab pos="6510020" algn="l"/>
                <a:tab pos="7409815" algn="l"/>
                <a:tab pos="7954009" algn="l"/>
                <a:tab pos="9091930" algn="l"/>
              </a:tabLst>
            </a:pPr>
            <a:r>
              <a:rPr dirty="0" sz="4000" spc="5">
                <a:latin typeface="Microsoft Sans Serif"/>
                <a:cs typeface="Microsoft Sans Serif"/>
              </a:rPr>
              <a:t>because,	</a:t>
            </a:r>
            <a:r>
              <a:rPr dirty="0" sz="4000" spc="215">
                <a:latin typeface="Cambria Math"/>
                <a:cs typeface="Cambria Math"/>
              </a:rPr>
              <a:t>𝐶𝑜𝑣(𝑌</a:t>
            </a:r>
            <a:r>
              <a:rPr dirty="0" baseline="-15325" sz="4350" spc="322">
                <a:latin typeface="Cambria Math"/>
                <a:cs typeface="Cambria Math"/>
              </a:rPr>
              <a:t>𝑡'(</a:t>
            </a:r>
            <a:r>
              <a:rPr dirty="0" sz="4000" spc="215">
                <a:latin typeface="Cambria Math"/>
                <a:cs typeface="Cambria Math"/>
              </a:rPr>
              <a:t>,</a:t>
            </a:r>
            <a:r>
              <a:rPr dirty="0" sz="4000" spc="-204">
                <a:latin typeface="Cambria Math"/>
                <a:cs typeface="Cambria Math"/>
              </a:rPr>
              <a:t> </a:t>
            </a:r>
            <a:r>
              <a:rPr dirty="0" sz="4000" spc="-95">
                <a:latin typeface="Cambria Math"/>
                <a:cs typeface="Cambria Math"/>
              </a:rPr>
              <a:t>𝑌</a:t>
            </a:r>
            <a:r>
              <a:rPr dirty="0" baseline="-15325" sz="4350" spc="-142">
                <a:latin typeface="Cambria Math"/>
                <a:cs typeface="Cambria Math"/>
              </a:rPr>
              <a:t>𝑡</a:t>
            </a:r>
            <a:r>
              <a:rPr dirty="0" sz="4000" spc="-95">
                <a:latin typeface="Cambria Math"/>
                <a:cs typeface="Cambria Math"/>
              </a:rPr>
              <a:t>)	</a:t>
            </a:r>
            <a:r>
              <a:rPr dirty="0" sz="4000">
                <a:latin typeface="Cambria Math"/>
                <a:cs typeface="Cambria Math"/>
              </a:rPr>
              <a:t>≤	𝑉	</a:t>
            </a:r>
            <a:r>
              <a:rPr dirty="0" sz="4000" spc="400">
                <a:latin typeface="Cambria Math"/>
                <a:cs typeface="Cambria Math"/>
              </a:rPr>
              <a:t>𝑌</a:t>
            </a:r>
            <a:r>
              <a:rPr dirty="0" baseline="-15325" sz="4350" spc="600">
                <a:latin typeface="Cambria Math"/>
                <a:cs typeface="Cambria Math"/>
              </a:rPr>
              <a:t>𝑡'(	</a:t>
            </a:r>
            <a:r>
              <a:rPr dirty="0" sz="4000" spc="-30">
                <a:latin typeface="Cambria Math"/>
                <a:cs typeface="Cambria Math"/>
              </a:rPr>
              <a:t>𝑉(𝑌</a:t>
            </a:r>
            <a:r>
              <a:rPr dirty="0" baseline="-15325" sz="4350" spc="-44">
                <a:latin typeface="Cambria Math"/>
                <a:cs typeface="Cambria Math"/>
              </a:rPr>
              <a:t>𝑡</a:t>
            </a:r>
            <a:r>
              <a:rPr dirty="0" sz="4000" spc="-30">
                <a:latin typeface="Cambria Math"/>
                <a:cs typeface="Cambria Math"/>
              </a:rPr>
              <a:t>)</a:t>
            </a:r>
            <a:endParaRPr sz="4000">
              <a:latin typeface="Cambria Math"/>
              <a:cs typeface="Cambria Math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720026"/>
            <a:ext cx="14081760" cy="2205355"/>
            <a:chOff x="0" y="5720026"/>
            <a:chExt cx="14081760" cy="2205355"/>
          </a:xfrm>
        </p:grpSpPr>
        <p:sp>
          <p:nvSpPr>
            <p:cNvPr id="3" name="object 3"/>
            <p:cNvSpPr/>
            <p:nvPr/>
          </p:nvSpPr>
          <p:spPr>
            <a:xfrm>
              <a:off x="2598361" y="5720026"/>
              <a:ext cx="11481435" cy="563245"/>
            </a:xfrm>
            <a:custGeom>
              <a:avLst/>
              <a:gdLst/>
              <a:ahLst/>
              <a:cxnLst/>
              <a:rect l="l" t="t" r="r" b="b"/>
              <a:pathLst>
                <a:path w="11481435" h="563245">
                  <a:moveTo>
                    <a:pt x="11481175" y="0"/>
                  </a:moveTo>
                  <a:lnTo>
                    <a:pt x="0" y="334328"/>
                  </a:lnTo>
                  <a:lnTo>
                    <a:pt x="11481175" y="562837"/>
                  </a:lnTo>
                  <a:lnTo>
                    <a:pt x="11481175" y="0"/>
                  </a:lnTo>
                  <a:close/>
                </a:path>
              </a:pathLst>
            </a:custGeom>
            <a:solidFill>
              <a:srgbClr val="A9C5E9">
                <a:alpha val="3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73083" y="6048196"/>
              <a:ext cx="13906500" cy="911225"/>
            </a:xfrm>
            <a:custGeom>
              <a:avLst/>
              <a:gdLst/>
              <a:ahLst/>
              <a:cxnLst/>
              <a:rect l="l" t="t" r="r" b="b"/>
              <a:pathLst>
                <a:path w="13906500" h="911225">
                  <a:moveTo>
                    <a:pt x="13906453" y="0"/>
                  </a:moveTo>
                  <a:lnTo>
                    <a:pt x="0" y="0"/>
                  </a:lnTo>
                  <a:lnTo>
                    <a:pt x="13906453" y="911169"/>
                  </a:lnTo>
                  <a:lnTo>
                    <a:pt x="1390645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772911"/>
              <a:ext cx="14081760" cy="2151888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765867"/>
              <a:ext cx="14079931" cy="924084"/>
            </a:xfrm>
            <a:prstGeom prst="rect">
              <a:avLst/>
            </a:prstGeom>
          </p:spPr>
        </p:pic>
      </p:grpSp>
      <p:grpSp>
        <p:nvGrpSpPr>
          <p:cNvPr id="7" name="object 7"/>
          <p:cNvGrpSpPr/>
          <p:nvPr/>
        </p:nvGrpSpPr>
        <p:grpSpPr>
          <a:xfrm>
            <a:off x="391318" y="435768"/>
            <a:ext cx="12725400" cy="2061845"/>
            <a:chOff x="391318" y="435768"/>
            <a:chExt cx="12725400" cy="2061845"/>
          </a:xfrm>
        </p:grpSpPr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9917" y="631031"/>
              <a:ext cx="12352020" cy="1689100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2926225" y="435768"/>
              <a:ext cx="45720" cy="2043430"/>
            </a:xfrm>
            <a:custGeom>
              <a:avLst/>
              <a:gdLst/>
              <a:ahLst/>
              <a:cxnLst/>
              <a:rect l="l" t="t" r="r" b="b"/>
              <a:pathLst>
                <a:path w="45720" h="2043430">
                  <a:moveTo>
                    <a:pt x="22847" y="0"/>
                  </a:moveTo>
                  <a:lnTo>
                    <a:pt x="13951" y="1796"/>
                  </a:lnTo>
                  <a:lnTo>
                    <a:pt x="6689" y="6695"/>
                  </a:lnTo>
                  <a:lnTo>
                    <a:pt x="1794" y="13961"/>
                  </a:lnTo>
                  <a:lnTo>
                    <a:pt x="0" y="22858"/>
                  </a:lnTo>
                  <a:lnTo>
                    <a:pt x="0" y="2020378"/>
                  </a:lnTo>
                  <a:lnTo>
                    <a:pt x="1794" y="2029276"/>
                  </a:lnTo>
                  <a:lnTo>
                    <a:pt x="6689" y="2036541"/>
                  </a:lnTo>
                  <a:lnTo>
                    <a:pt x="13951" y="2041440"/>
                  </a:lnTo>
                  <a:lnTo>
                    <a:pt x="22847" y="2043236"/>
                  </a:lnTo>
                  <a:lnTo>
                    <a:pt x="31750" y="2041440"/>
                  </a:lnTo>
                  <a:lnTo>
                    <a:pt x="39015" y="2036541"/>
                  </a:lnTo>
                  <a:lnTo>
                    <a:pt x="43912" y="2029276"/>
                  </a:lnTo>
                  <a:lnTo>
                    <a:pt x="45707" y="2020378"/>
                  </a:lnTo>
                  <a:lnTo>
                    <a:pt x="45707" y="22858"/>
                  </a:lnTo>
                  <a:lnTo>
                    <a:pt x="43912" y="13961"/>
                  </a:lnTo>
                  <a:lnTo>
                    <a:pt x="39015" y="6695"/>
                  </a:lnTo>
                  <a:lnTo>
                    <a:pt x="31750" y="1796"/>
                  </a:lnTo>
                  <a:lnTo>
                    <a:pt x="22847" y="0"/>
                  </a:lnTo>
                  <a:close/>
                </a:path>
              </a:pathLst>
            </a:custGeom>
            <a:solidFill>
              <a:srgbClr val="CC00C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391318" y="618648"/>
              <a:ext cx="12725400" cy="45720"/>
            </a:xfrm>
            <a:custGeom>
              <a:avLst/>
              <a:gdLst/>
              <a:ahLst/>
              <a:cxnLst/>
              <a:rect l="l" t="t" r="r" b="b"/>
              <a:pathLst>
                <a:path w="12725400" h="45720">
                  <a:moveTo>
                    <a:pt x="12702533" y="0"/>
                  </a:moveTo>
                  <a:lnTo>
                    <a:pt x="22860" y="1"/>
                  </a:lnTo>
                  <a:lnTo>
                    <a:pt x="0" y="22860"/>
                  </a:lnTo>
                  <a:lnTo>
                    <a:pt x="1796" y="31758"/>
                  </a:lnTo>
                  <a:lnTo>
                    <a:pt x="6695" y="39024"/>
                  </a:lnTo>
                  <a:lnTo>
                    <a:pt x="13961" y="43923"/>
                  </a:lnTo>
                  <a:lnTo>
                    <a:pt x="22860" y="45720"/>
                  </a:lnTo>
                  <a:lnTo>
                    <a:pt x="12702546" y="45720"/>
                  </a:lnTo>
                  <a:lnTo>
                    <a:pt x="12711443" y="43923"/>
                  </a:lnTo>
                  <a:lnTo>
                    <a:pt x="12718710" y="39024"/>
                  </a:lnTo>
                  <a:lnTo>
                    <a:pt x="12723609" y="31758"/>
                  </a:lnTo>
                  <a:lnTo>
                    <a:pt x="12725406" y="22860"/>
                  </a:lnTo>
                  <a:lnTo>
                    <a:pt x="12723598" y="13961"/>
                  </a:lnTo>
                  <a:lnTo>
                    <a:pt x="12718702" y="6695"/>
                  </a:lnTo>
                  <a:lnTo>
                    <a:pt x="12711436" y="1796"/>
                  </a:lnTo>
                  <a:lnTo>
                    <a:pt x="12702533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391312" y="453961"/>
              <a:ext cx="12726035" cy="2043430"/>
            </a:xfrm>
            <a:custGeom>
              <a:avLst/>
              <a:gdLst/>
              <a:ahLst/>
              <a:cxnLst/>
              <a:rect l="l" t="t" r="r" b="b"/>
              <a:pathLst>
                <a:path w="12726035" h="2043430">
                  <a:moveTo>
                    <a:pt x="12725413" y="1833473"/>
                  </a:moveTo>
                  <a:lnTo>
                    <a:pt x="12723597" y="1824570"/>
                  </a:lnTo>
                  <a:lnTo>
                    <a:pt x="12718707" y="1817306"/>
                  </a:lnTo>
                  <a:lnTo>
                    <a:pt x="12711443" y="1812404"/>
                  </a:lnTo>
                  <a:lnTo>
                    <a:pt x="12702540" y="1810613"/>
                  </a:lnTo>
                  <a:lnTo>
                    <a:pt x="246329" y="1810613"/>
                  </a:lnTo>
                  <a:lnTo>
                    <a:pt x="246329" y="22860"/>
                  </a:lnTo>
                  <a:lnTo>
                    <a:pt x="244525" y="13970"/>
                  </a:lnTo>
                  <a:lnTo>
                    <a:pt x="239636" y="6705"/>
                  </a:lnTo>
                  <a:lnTo>
                    <a:pt x="232359" y="1803"/>
                  </a:lnTo>
                  <a:lnTo>
                    <a:pt x="223469" y="0"/>
                  </a:lnTo>
                  <a:lnTo>
                    <a:pt x="214566" y="1803"/>
                  </a:lnTo>
                  <a:lnTo>
                    <a:pt x="207302" y="6705"/>
                  </a:lnTo>
                  <a:lnTo>
                    <a:pt x="202399" y="13970"/>
                  </a:lnTo>
                  <a:lnTo>
                    <a:pt x="200609" y="22860"/>
                  </a:lnTo>
                  <a:lnTo>
                    <a:pt x="200609" y="1810613"/>
                  </a:lnTo>
                  <a:lnTo>
                    <a:pt x="22860" y="1810613"/>
                  </a:lnTo>
                  <a:lnTo>
                    <a:pt x="13957" y="1812404"/>
                  </a:lnTo>
                  <a:lnTo>
                    <a:pt x="6692" y="1817306"/>
                  </a:lnTo>
                  <a:lnTo>
                    <a:pt x="1790" y="1824570"/>
                  </a:lnTo>
                  <a:lnTo>
                    <a:pt x="0" y="1833473"/>
                  </a:lnTo>
                  <a:lnTo>
                    <a:pt x="1790" y="1842376"/>
                  </a:lnTo>
                  <a:lnTo>
                    <a:pt x="6692" y="1849640"/>
                  </a:lnTo>
                  <a:lnTo>
                    <a:pt x="13957" y="1854530"/>
                  </a:lnTo>
                  <a:lnTo>
                    <a:pt x="22860" y="1856333"/>
                  </a:lnTo>
                  <a:lnTo>
                    <a:pt x="200609" y="1856333"/>
                  </a:lnTo>
                  <a:lnTo>
                    <a:pt x="200609" y="2020379"/>
                  </a:lnTo>
                  <a:lnTo>
                    <a:pt x="202399" y="2029282"/>
                  </a:lnTo>
                  <a:lnTo>
                    <a:pt x="207302" y="2036546"/>
                  </a:lnTo>
                  <a:lnTo>
                    <a:pt x="214566" y="2041448"/>
                  </a:lnTo>
                  <a:lnTo>
                    <a:pt x="223469" y="2043239"/>
                  </a:lnTo>
                  <a:lnTo>
                    <a:pt x="232359" y="2041448"/>
                  </a:lnTo>
                  <a:lnTo>
                    <a:pt x="239636" y="2036546"/>
                  </a:lnTo>
                  <a:lnTo>
                    <a:pt x="244525" y="2029282"/>
                  </a:lnTo>
                  <a:lnTo>
                    <a:pt x="246329" y="2020379"/>
                  </a:lnTo>
                  <a:lnTo>
                    <a:pt x="246329" y="1856333"/>
                  </a:lnTo>
                  <a:lnTo>
                    <a:pt x="12702540" y="1856333"/>
                  </a:lnTo>
                  <a:lnTo>
                    <a:pt x="12711443" y="1854530"/>
                  </a:lnTo>
                  <a:lnTo>
                    <a:pt x="12718707" y="1849640"/>
                  </a:lnTo>
                  <a:lnTo>
                    <a:pt x="12723609" y="1842376"/>
                  </a:lnTo>
                  <a:lnTo>
                    <a:pt x="12725413" y="1833473"/>
                  </a:lnTo>
                  <a:close/>
                </a:path>
              </a:pathLst>
            </a:custGeom>
            <a:solidFill>
              <a:srgbClr val="CC00CC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37645" y="882396"/>
            <a:ext cx="12289155" cy="1244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 marL="16510">
              <a:lnSpc>
                <a:spcPct val="100000"/>
              </a:lnSpc>
              <a:spcBef>
                <a:spcPts val="100"/>
              </a:spcBef>
            </a:pPr>
            <a:r>
              <a:rPr dirty="0" sz="8000" spc="25">
                <a:solidFill>
                  <a:srgbClr val="FFFFFF"/>
                </a:solidFill>
              </a:rPr>
              <a:t>Time</a:t>
            </a:r>
            <a:r>
              <a:rPr dirty="0" sz="8000" spc="-45">
                <a:solidFill>
                  <a:srgbClr val="FFFFFF"/>
                </a:solidFill>
              </a:rPr>
              <a:t> </a:t>
            </a:r>
            <a:r>
              <a:rPr dirty="0" sz="8000" spc="-40">
                <a:solidFill>
                  <a:srgbClr val="FFFFFF"/>
                </a:solidFill>
              </a:rPr>
              <a:t>Series</a:t>
            </a:r>
            <a:endParaRPr sz="8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380186"/>
            <a:ext cx="12647930" cy="4772660"/>
          </a:xfrm>
          <a:prstGeom prst="rect">
            <a:avLst/>
          </a:prstGeom>
        </p:spPr>
        <p:txBody>
          <a:bodyPr wrap="square" lIns="0" tIns="238125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875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Autocovariance</a:t>
            </a:r>
            <a:r>
              <a:rPr dirty="0" sz="3600" spc="-3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function</a:t>
            </a:r>
            <a:endParaRPr sz="3600">
              <a:latin typeface="Arial"/>
              <a:cs typeface="Arial"/>
            </a:endParaRPr>
          </a:p>
          <a:p>
            <a:pPr marL="421640" indent="-396240">
              <a:lnSpc>
                <a:spcPct val="100000"/>
              </a:lnSpc>
              <a:spcBef>
                <a:spcPts val="1980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4000" spc="20">
                <a:latin typeface="Microsoft Sans Serif"/>
                <a:cs typeface="Microsoft Sans Serif"/>
              </a:rPr>
              <a:t>Let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05" b="1">
                <a:solidFill>
                  <a:srgbClr val="0033CC"/>
                </a:solidFill>
                <a:latin typeface="Arial"/>
                <a:cs typeface="Arial"/>
              </a:rPr>
              <a:t>{Y</a:t>
            </a:r>
            <a:r>
              <a:rPr dirty="0" baseline="-18518" sz="4050" spc="-157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4000" spc="-105" b="1">
                <a:solidFill>
                  <a:srgbClr val="0033CC"/>
                </a:solidFill>
                <a:latin typeface="Arial"/>
                <a:cs typeface="Arial"/>
              </a:rPr>
              <a:t>}</a:t>
            </a:r>
            <a:r>
              <a:rPr dirty="0" sz="4000" spc="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be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stationery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Time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Series.</a:t>
            </a:r>
            <a:endParaRPr sz="4000">
              <a:latin typeface="Microsoft Sans Serif"/>
              <a:cs typeface="Microsoft Sans Serif"/>
            </a:endParaRPr>
          </a:p>
          <a:p>
            <a:pPr marL="421640" indent="-396240">
              <a:lnSpc>
                <a:spcPct val="100000"/>
              </a:lnSpc>
              <a:spcBef>
                <a:spcPts val="3379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Autocovariance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Function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75">
                <a:latin typeface="Microsoft Sans Serif"/>
                <a:cs typeface="Microsoft Sans Serif"/>
              </a:rPr>
              <a:t>(ACVF)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05" b="1">
                <a:solidFill>
                  <a:srgbClr val="0033CC"/>
                </a:solidFill>
                <a:latin typeface="Arial"/>
                <a:cs typeface="Arial"/>
              </a:rPr>
              <a:t>{Y</a:t>
            </a:r>
            <a:r>
              <a:rPr dirty="0" baseline="-18518" sz="4050" spc="-157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4000" spc="-105" b="1">
                <a:solidFill>
                  <a:srgbClr val="0033CC"/>
                </a:solidFill>
                <a:latin typeface="Arial"/>
                <a:cs typeface="Arial"/>
              </a:rPr>
              <a:t>}</a:t>
            </a:r>
            <a:r>
              <a:rPr dirty="0" sz="4000" spc="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lag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h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endParaRPr sz="4000">
              <a:latin typeface="Microsoft Sans Serif"/>
              <a:cs typeface="Microsoft Sans Serif"/>
            </a:endParaRPr>
          </a:p>
          <a:p>
            <a:pPr marL="913765">
              <a:lnSpc>
                <a:spcPct val="100000"/>
              </a:lnSpc>
              <a:spcBef>
                <a:spcPts val="3315"/>
              </a:spcBef>
            </a:pPr>
            <a:r>
              <a:rPr dirty="0" sz="4000" spc="-5">
                <a:latin typeface="Times New Roman"/>
                <a:cs typeface="Times New Roman"/>
              </a:rPr>
              <a:t>γ</a:t>
            </a:r>
            <a:r>
              <a:rPr dirty="0" baseline="-18518" sz="4050" spc="-7">
                <a:latin typeface="Times New Roman"/>
                <a:cs typeface="Times New Roman"/>
              </a:rPr>
              <a:t>y</a:t>
            </a:r>
            <a:r>
              <a:rPr dirty="0" sz="4000" spc="-5">
                <a:latin typeface="Times New Roman"/>
                <a:cs typeface="Times New Roman"/>
              </a:rPr>
              <a:t>(t+h,</a:t>
            </a:r>
            <a:r>
              <a:rPr dirty="0" sz="4000" spc="-15">
                <a:latin typeface="Times New Roman"/>
                <a:cs typeface="Times New Roman"/>
              </a:rPr>
              <a:t> </a:t>
            </a:r>
            <a:r>
              <a:rPr dirty="0" sz="4000">
                <a:latin typeface="Times New Roman"/>
                <a:cs typeface="Times New Roman"/>
              </a:rPr>
              <a:t>t)</a:t>
            </a:r>
            <a:r>
              <a:rPr dirty="0" sz="4000" spc="-5">
                <a:latin typeface="Times New Roman"/>
                <a:cs typeface="Times New Roman"/>
              </a:rPr>
              <a:t> </a:t>
            </a:r>
            <a:r>
              <a:rPr dirty="0" sz="4000">
                <a:latin typeface="Times New Roman"/>
                <a:cs typeface="Times New Roman"/>
              </a:rPr>
              <a:t>=</a:t>
            </a:r>
            <a:r>
              <a:rPr dirty="0" sz="4000" spc="-25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Cov</a:t>
            </a:r>
            <a:r>
              <a:rPr dirty="0" sz="4000" spc="-10">
                <a:latin typeface="Times New Roman"/>
                <a:cs typeface="Times New Roman"/>
              </a:rPr>
              <a:t> (Y</a:t>
            </a:r>
            <a:r>
              <a:rPr dirty="0" baseline="-18518" sz="4050" spc="-15">
                <a:latin typeface="Times New Roman"/>
                <a:cs typeface="Times New Roman"/>
              </a:rPr>
              <a:t>t+h</a:t>
            </a:r>
            <a:r>
              <a:rPr dirty="0" sz="4000" spc="-10">
                <a:latin typeface="Times New Roman"/>
                <a:cs typeface="Times New Roman"/>
              </a:rPr>
              <a:t>,</a:t>
            </a:r>
            <a:r>
              <a:rPr dirty="0" sz="4000" spc="-160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Y</a:t>
            </a:r>
            <a:r>
              <a:rPr dirty="0" baseline="-18518" sz="4050" spc="-7">
                <a:latin typeface="Times New Roman"/>
                <a:cs typeface="Times New Roman"/>
              </a:rPr>
              <a:t>t</a:t>
            </a:r>
            <a:r>
              <a:rPr dirty="0" sz="4000" spc="-5">
                <a:latin typeface="Times New Roman"/>
                <a:cs typeface="Times New Roman"/>
              </a:rPr>
              <a:t>).</a:t>
            </a:r>
            <a:endParaRPr sz="4000">
              <a:latin typeface="Times New Roman"/>
              <a:cs typeface="Times New Roman"/>
            </a:endParaRPr>
          </a:p>
          <a:p>
            <a:pPr marL="25400">
              <a:lnSpc>
                <a:spcPct val="100000"/>
              </a:lnSpc>
              <a:spcBef>
                <a:spcPts val="3404"/>
              </a:spcBef>
            </a:pPr>
            <a:r>
              <a:rPr dirty="0" sz="4000" spc="-5">
                <a:latin typeface="Times New Roman"/>
                <a:cs typeface="Times New Roman"/>
              </a:rPr>
              <a:t>The</a:t>
            </a:r>
            <a:r>
              <a:rPr dirty="0" sz="4000" spc="-225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Autocorrelation</a:t>
            </a:r>
            <a:r>
              <a:rPr dirty="0" sz="4000" spc="5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Function</a:t>
            </a:r>
            <a:r>
              <a:rPr dirty="0" sz="4000" spc="5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(ACF)</a:t>
            </a:r>
            <a:r>
              <a:rPr dirty="0" sz="4000" spc="5">
                <a:latin typeface="Times New Roman"/>
                <a:cs typeface="Times New Roman"/>
              </a:rPr>
              <a:t> </a:t>
            </a:r>
            <a:r>
              <a:rPr dirty="0" sz="4000">
                <a:latin typeface="Times New Roman"/>
                <a:cs typeface="Times New Roman"/>
              </a:rPr>
              <a:t>of</a:t>
            </a:r>
            <a:r>
              <a:rPr dirty="0" sz="4000" spc="10">
                <a:latin typeface="Times New Roman"/>
                <a:cs typeface="Times New Roman"/>
              </a:rPr>
              <a:t> </a:t>
            </a:r>
            <a:r>
              <a:rPr dirty="0" sz="4000" spc="-105" b="1">
                <a:solidFill>
                  <a:srgbClr val="0033CC"/>
                </a:solidFill>
                <a:latin typeface="Arial"/>
                <a:cs typeface="Arial"/>
              </a:rPr>
              <a:t>{Y</a:t>
            </a:r>
            <a:r>
              <a:rPr dirty="0" baseline="-18518" sz="4050" spc="-157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4000" spc="-105" b="1">
                <a:solidFill>
                  <a:srgbClr val="0033CC"/>
                </a:solidFill>
                <a:latin typeface="Arial"/>
                <a:cs typeface="Arial"/>
              </a:rPr>
              <a:t>}</a:t>
            </a:r>
            <a:r>
              <a:rPr dirty="0" sz="4000" spc="1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at</a:t>
            </a:r>
            <a:r>
              <a:rPr dirty="0" sz="4000" spc="5">
                <a:latin typeface="Times New Roman"/>
                <a:cs typeface="Times New Roman"/>
              </a:rPr>
              <a:t> </a:t>
            </a:r>
            <a:r>
              <a:rPr dirty="0" sz="4000" spc="-5">
                <a:latin typeface="Times New Roman"/>
                <a:cs typeface="Times New Roman"/>
              </a:rPr>
              <a:t>lag</a:t>
            </a:r>
            <a:r>
              <a:rPr dirty="0" sz="4000">
                <a:latin typeface="Times New Roman"/>
                <a:cs typeface="Times New Roman"/>
              </a:rPr>
              <a:t> h</a:t>
            </a:r>
            <a:r>
              <a:rPr dirty="0" sz="4000" spc="5">
                <a:latin typeface="Times New Roman"/>
                <a:cs typeface="Times New Roman"/>
              </a:rPr>
              <a:t> </a:t>
            </a:r>
            <a:r>
              <a:rPr dirty="0" sz="4000">
                <a:latin typeface="Times New Roman"/>
                <a:cs typeface="Times New Roman"/>
              </a:rPr>
              <a:t>is</a:t>
            </a:r>
            <a:endParaRPr sz="4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28393" y="6041644"/>
            <a:ext cx="29591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>
                <a:latin typeface="Cambria Math"/>
                <a:cs typeface="Cambria Math"/>
              </a:rPr>
              <a:t>ρ</a:t>
            </a:r>
            <a:endParaRPr sz="4000">
              <a:latin typeface="Cambria Math"/>
              <a:cs typeface="Cambria Math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498268" y="6284976"/>
            <a:ext cx="254635" cy="46735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900" spc="595">
                <a:latin typeface="Cambria Math"/>
                <a:cs typeface="Cambria Math"/>
              </a:rPr>
              <a:t>)</a:t>
            </a:r>
            <a:endParaRPr sz="2900">
              <a:latin typeface="Cambria Math"/>
              <a:cs typeface="Cambria Math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427273" y="6396093"/>
            <a:ext cx="508000" cy="38100"/>
          </a:xfrm>
          <a:custGeom>
            <a:avLst/>
            <a:gdLst/>
            <a:ahLst/>
            <a:cxnLst/>
            <a:rect l="l" t="t" r="r" b="b"/>
            <a:pathLst>
              <a:path w="508000" h="38100">
                <a:moveTo>
                  <a:pt x="508000" y="0"/>
                </a:moveTo>
                <a:lnTo>
                  <a:pt x="0" y="0"/>
                </a:lnTo>
                <a:lnTo>
                  <a:pt x="0" y="38099"/>
                </a:lnTo>
                <a:lnTo>
                  <a:pt x="508000" y="38099"/>
                </a:lnTo>
                <a:lnTo>
                  <a:pt x="50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5393682" y="6379971"/>
            <a:ext cx="54673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4000" spc="215">
                <a:latin typeface="Cambria Math"/>
                <a:cs typeface="Cambria Math"/>
              </a:rPr>
              <a:t>γ</a:t>
            </a:r>
            <a:r>
              <a:rPr dirty="0" baseline="-15325" sz="4350" spc="322">
                <a:latin typeface="Cambria Math"/>
                <a:cs typeface="Cambria Math"/>
              </a:rPr>
              <a:t>*</a:t>
            </a:r>
            <a:endParaRPr baseline="-15325" sz="4350">
              <a:latin typeface="Cambria Math"/>
              <a:cs typeface="Cambria Math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595674" y="6396093"/>
            <a:ext cx="2755900" cy="38100"/>
          </a:xfrm>
          <a:custGeom>
            <a:avLst/>
            <a:gdLst/>
            <a:ahLst/>
            <a:cxnLst/>
            <a:rect l="l" t="t" r="r" b="b"/>
            <a:pathLst>
              <a:path w="2755900" h="38100">
                <a:moveTo>
                  <a:pt x="2755900" y="0"/>
                </a:moveTo>
                <a:lnTo>
                  <a:pt x="0" y="0"/>
                </a:lnTo>
                <a:lnTo>
                  <a:pt x="0" y="38099"/>
                </a:lnTo>
                <a:lnTo>
                  <a:pt x="2755900" y="38099"/>
                </a:lnTo>
                <a:lnTo>
                  <a:pt x="27559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7669204" y="6227571"/>
            <a:ext cx="58039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baseline="-16666" sz="6000" spc="52">
                <a:latin typeface="Cambria Math"/>
                <a:cs typeface="Cambria Math"/>
              </a:rPr>
              <a:t>σ</a:t>
            </a:r>
            <a:r>
              <a:rPr dirty="0" sz="2900" spc="35">
                <a:latin typeface="Cambria Math"/>
                <a:cs typeface="Cambria Math"/>
              </a:rPr>
              <a:t>2</a:t>
            </a:r>
            <a:endParaRPr sz="2900">
              <a:latin typeface="Cambria Math"/>
              <a:cs typeface="Cambria Math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865235" y="5654547"/>
            <a:ext cx="668782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207770" algn="l"/>
                <a:tab pos="4787900" algn="l"/>
                <a:tab pos="5124450" algn="l"/>
                <a:tab pos="5824855" algn="l"/>
              </a:tabLst>
            </a:pPr>
            <a:r>
              <a:rPr dirty="0" baseline="-42361" sz="6000">
                <a:latin typeface="Cambria Math"/>
                <a:cs typeface="Cambria Math"/>
              </a:rPr>
              <a:t>=</a:t>
            </a:r>
            <a:r>
              <a:rPr dirty="0" baseline="-42361" sz="6000" spc="337">
                <a:latin typeface="Cambria Math"/>
                <a:cs typeface="Cambria Math"/>
              </a:rPr>
              <a:t> </a:t>
            </a:r>
            <a:r>
              <a:rPr dirty="0" sz="4000" spc="295">
                <a:latin typeface="Cambria Math"/>
                <a:cs typeface="Cambria Math"/>
              </a:rPr>
              <a:t>γ</a:t>
            </a:r>
            <a:r>
              <a:rPr dirty="0" baseline="-15325" sz="4350" spc="442">
                <a:latin typeface="Cambria Math"/>
                <a:cs typeface="Cambria Math"/>
              </a:rPr>
              <a:t>)	</a:t>
            </a:r>
            <a:r>
              <a:rPr dirty="0" baseline="-42361" sz="6000">
                <a:latin typeface="Cambria Math"/>
                <a:cs typeface="Cambria Math"/>
              </a:rPr>
              <a:t>=</a:t>
            </a:r>
            <a:r>
              <a:rPr dirty="0" baseline="-42361" sz="6000" spc="352">
                <a:latin typeface="Cambria Math"/>
                <a:cs typeface="Cambria Math"/>
              </a:rPr>
              <a:t> </a:t>
            </a:r>
            <a:r>
              <a:rPr dirty="0" sz="4000" spc="165">
                <a:latin typeface="Cambria Math"/>
                <a:cs typeface="Cambria Math"/>
              </a:rPr>
              <a:t>Cov(Y</a:t>
            </a:r>
            <a:r>
              <a:rPr dirty="0" baseline="-15325" sz="4350" spc="247">
                <a:latin typeface="Cambria Math"/>
                <a:cs typeface="Cambria Math"/>
              </a:rPr>
              <a:t>$')</a:t>
            </a:r>
            <a:r>
              <a:rPr dirty="0" sz="4000" spc="165">
                <a:latin typeface="Cambria Math"/>
                <a:cs typeface="Cambria Math"/>
              </a:rPr>
              <a:t>,</a:t>
            </a:r>
            <a:r>
              <a:rPr dirty="0" sz="4000" spc="-200">
                <a:latin typeface="Cambria Math"/>
                <a:cs typeface="Cambria Math"/>
              </a:rPr>
              <a:t> </a:t>
            </a:r>
            <a:r>
              <a:rPr dirty="0" sz="4000" spc="-155">
                <a:latin typeface="Cambria Math"/>
                <a:cs typeface="Cambria Math"/>
              </a:rPr>
              <a:t>Y</a:t>
            </a:r>
            <a:r>
              <a:rPr dirty="0" baseline="-15325" sz="4350" spc="-232">
                <a:latin typeface="Cambria Math"/>
                <a:cs typeface="Cambria Math"/>
              </a:rPr>
              <a:t>$</a:t>
            </a:r>
            <a:r>
              <a:rPr dirty="0" sz="4000" spc="-155">
                <a:latin typeface="Cambria Math"/>
                <a:cs typeface="Cambria Math"/>
              </a:rPr>
              <a:t>)	</a:t>
            </a:r>
            <a:r>
              <a:rPr dirty="0" baseline="-42361" sz="6000">
                <a:latin typeface="Cambria Math"/>
                <a:cs typeface="Cambria Math"/>
              </a:rPr>
              <a:t>,	</a:t>
            </a:r>
            <a:r>
              <a:rPr dirty="0" baseline="-31250" sz="6000">
                <a:solidFill>
                  <a:srgbClr val="FF0000"/>
                </a:solidFill>
                <a:latin typeface="Cambria Math"/>
                <a:cs typeface="Cambria Math"/>
              </a:rPr>
              <a:t>𝝆</a:t>
            </a:r>
            <a:r>
              <a:rPr dirty="0" baseline="-58429" sz="4350">
                <a:solidFill>
                  <a:srgbClr val="FF0000"/>
                </a:solidFill>
                <a:latin typeface="Cambria Math"/>
                <a:cs typeface="Cambria Math"/>
              </a:rPr>
              <a:t>𝟎	</a:t>
            </a:r>
            <a:r>
              <a:rPr dirty="0" baseline="-31250" sz="60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baseline="-31250" sz="6000" spc="217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31250" sz="6000">
                <a:solidFill>
                  <a:srgbClr val="FF0000"/>
                </a:solidFill>
                <a:latin typeface="Cambria Math"/>
                <a:cs typeface="Cambria Math"/>
              </a:rPr>
              <a:t>𝟏</a:t>
            </a:r>
            <a:endParaRPr baseline="-31250" sz="6000">
              <a:latin typeface="Cambria Math"/>
              <a:cs typeface="Cambria Math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14" name="object 14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360984"/>
            <a:ext cx="11717655" cy="5269865"/>
          </a:xfrm>
          <a:prstGeom prst="rect">
            <a:avLst/>
          </a:prstGeom>
        </p:spPr>
        <p:txBody>
          <a:bodyPr wrap="square" lIns="0" tIns="2578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3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Autocorrelation</a:t>
            </a:r>
            <a:endParaRPr sz="3600">
              <a:latin typeface="Arial"/>
              <a:cs typeface="Arial"/>
            </a:endParaRPr>
          </a:p>
          <a:p>
            <a:pPr marL="562610" marR="5080" indent="-396240">
              <a:lnSpc>
                <a:spcPts val="7200"/>
              </a:lnSpc>
              <a:spcBef>
                <a:spcPts val="380"/>
              </a:spcBef>
              <a:buFont typeface="Arial MT"/>
              <a:buChar char="•"/>
              <a:tabLst>
                <a:tab pos="562610" algn="l"/>
                <a:tab pos="563245" algn="l"/>
              </a:tabLst>
            </a:pPr>
            <a:r>
              <a:rPr dirty="0" sz="4000">
                <a:latin typeface="Microsoft Sans Serif"/>
                <a:cs typeface="Microsoft Sans Serif"/>
              </a:rPr>
              <a:t>Correlation: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measure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relationship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between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20">
                <a:latin typeface="Microsoft Sans Serif"/>
                <a:cs typeface="Microsoft Sans Serif"/>
              </a:rPr>
              <a:t>two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are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related</a:t>
            </a:r>
            <a:endParaRPr sz="4000">
              <a:latin typeface="Microsoft Sans Serif"/>
              <a:cs typeface="Microsoft Sans Serif"/>
            </a:endParaRPr>
          </a:p>
          <a:p>
            <a:pPr lvl="1" marL="1024890" marR="323215" indent="-330200">
              <a:lnSpc>
                <a:spcPct val="152600"/>
              </a:lnSpc>
              <a:spcBef>
                <a:spcPts val="245"/>
              </a:spcBef>
              <a:buFont typeface="Arial MT"/>
              <a:buChar char="–"/>
              <a:tabLst>
                <a:tab pos="1025525" algn="l"/>
              </a:tabLst>
            </a:pPr>
            <a:r>
              <a:rPr dirty="0" sz="3500" spc="15">
                <a:latin typeface="Microsoft Sans Serif"/>
                <a:cs typeface="Microsoft Sans Serif"/>
              </a:rPr>
              <a:t>Direction</a:t>
            </a:r>
            <a:r>
              <a:rPr dirty="0" sz="3500" spc="70">
                <a:latin typeface="Microsoft Sans Serif"/>
                <a:cs typeface="Microsoft Sans Serif"/>
              </a:rPr>
              <a:t> of</a:t>
            </a:r>
            <a:r>
              <a:rPr dirty="0" sz="3500" spc="6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the</a:t>
            </a:r>
            <a:r>
              <a:rPr dirty="0" sz="3500" spc="75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relationship</a:t>
            </a:r>
            <a:r>
              <a:rPr dirty="0" sz="3500" spc="75">
                <a:latin typeface="Microsoft Sans Serif"/>
                <a:cs typeface="Microsoft Sans Serif"/>
              </a:rPr>
              <a:t> </a:t>
            </a:r>
            <a:r>
              <a:rPr dirty="0" sz="3500" spc="-20">
                <a:latin typeface="Microsoft Sans Serif"/>
                <a:cs typeface="Microsoft Sans Serif"/>
              </a:rPr>
              <a:t>(Negative,</a:t>
            </a:r>
            <a:r>
              <a:rPr dirty="0" sz="3500" spc="65">
                <a:latin typeface="Microsoft Sans Serif"/>
                <a:cs typeface="Microsoft Sans Serif"/>
              </a:rPr>
              <a:t> </a:t>
            </a:r>
            <a:r>
              <a:rPr dirty="0" sz="3500" spc="-5">
                <a:latin typeface="Microsoft Sans Serif"/>
                <a:cs typeface="Microsoft Sans Serif"/>
              </a:rPr>
              <a:t>Zero,</a:t>
            </a:r>
            <a:r>
              <a:rPr dirty="0" sz="3500" spc="65">
                <a:latin typeface="Microsoft Sans Serif"/>
                <a:cs typeface="Microsoft Sans Serif"/>
              </a:rPr>
              <a:t> </a:t>
            </a:r>
            <a:r>
              <a:rPr dirty="0" sz="3500" spc="75">
                <a:latin typeface="Microsoft Sans Serif"/>
                <a:cs typeface="Microsoft Sans Serif"/>
              </a:rPr>
              <a:t>and/</a:t>
            </a:r>
            <a:r>
              <a:rPr dirty="0" sz="3500" spc="70">
                <a:latin typeface="Microsoft Sans Serif"/>
                <a:cs typeface="Microsoft Sans Serif"/>
              </a:rPr>
              <a:t> </a:t>
            </a:r>
            <a:r>
              <a:rPr dirty="0" sz="3500" spc="35">
                <a:latin typeface="Microsoft Sans Serif"/>
                <a:cs typeface="Microsoft Sans Serif"/>
              </a:rPr>
              <a:t>or </a:t>
            </a:r>
            <a:r>
              <a:rPr dirty="0" sz="3500" spc="-915">
                <a:latin typeface="Microsoft Sans Serif"/>
                <a:cs typeface="Microsoft Sans Serif"/>
              </a:rPr>
              <a:t> </a:t>
            </a:r>
            <a:r>
              <a:rPr dirty="0" sz="3500" spc="40">
                <a:latin typeface="Microsoft Sans Serif"/>
                <a:cs typeface="Microsoft Sans Serif"/>
              </a:rPr>
              <a:t>positive</a:t>
            </a:r>
            <a:endParaRPr sz="3500">
              <a:latin typeface="Microsoft Sans Serif"/>
              <a:cs typeface="Microsoft Sans Serif"/>
            </a:endParaRPr>
          </a:p>
          <a:p>
            <a:pPr lvl="1" marL="1024890" indent="-330835">
              <a:lnSpc>
                <a:spcPct val="100000"/>
              </a:lnSpc>
              <a:spcBef>
                <a:spcPts val="3000"/>
              </a:spcBef>
              <a:buFont typeface="Arial MT"/>
              <a:buChar char="–"/>
              <a:tabLst>
                <a:tab pos="1025525" algn="l"/>
              </a:tabLst>
            </a:pPr>
            <a:r>
              <a:rPr dirty="0" sz="3500">
                <a:latin typeface="Microsoft Sans Serif"/>
                <a:cs typeface="Microsoft Sans Serif"/>
              </a:rPr>
              <a:t>Degree/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0">
                <a:latin typeface="Microsoft Sans Serif"/>
                <a:cs typeface="Microsoft Sans Serif"/>
              </a:rPr>
              <a:t>Extent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70">
                <a:latin typeface="Microsoft Sans Serif"/>
                <a:cs typeface="Microsoft Sans Serif"/>
              </a:rPr>
              <a:t>of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relationship</a:t>
            </a:r>
            <a:endParaRPr sz="35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360984"/>
            <a:ext cx="12414250" cy="7312659"/>
          </a:xfrm>
          <a:prstGeom prst="rect">
            <a:avLst/>
          </a:prstGeom>
        </p:spPr>
        <p:txBody>
          <a:bodyPr wrap="square" lIns="0" tIns="2578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3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Autocorrelation</a:t>
            </a:r>
            <a:endParaRPr sz="3600">
              <a:latin typeface="Arial"/>
              <a:cs typeface="Arial"/>
            </a:endParaRPr>
          </a:p>
          <a:p>
            <a:pPr marL="562610" marR="1433830" indent="-396240">
              <a:lnSpc>
                <a:spcPts val="7200"/>
              </a:lnSpc>
              <a:spcBef>
                <a:spcPts val="380"/>
              </a:spcBef>
              <a:buFont typeface="Arial MT"/>
              <a:buChar char="•"/>
              <a:tabLst>
                <a:tab pos="562610" algn="l"/>
                <a:tab pos="563245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autocorrelation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measures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degree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 </a:t>
            </a:r>
            <a:r>
              <a:rPr dirty="0" sz="4000" spc="7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relationship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same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between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observation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at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current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period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observations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prior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periods.</a:t>
            </a:r>
            <a:endParaRPr sz="4000">
              <a:latin typeface="Microsoft Sans Serif"/>
              <a:cs typeface="Microsoft Sans Serif"/>
            </a:endParaRPr>
          </a:p>
          <a:p>
            <a:pPr marL="562610" marR="5080" indent="-396240">
              <a:lnSpc>
                <a:spcPct val="150000"/>
              </a:lnSpc>
              <a:spcBef>
                <a:spcPts val="345"/>
              </a:spcBef>
              <a:buFont typeface="Arial MT"/>
              <a:buChar char="•"/>
              <a:tabLst>
                <a:tab pos="562610" algn="l"/>
                <a:tab pos="563245" algn="l"/>
              </a:tabLst>
            </a:pPr>
            <a:r>
              <a:rPr dirty="0" sz="4000" spc="35">
                <a:latin typeface="Microsoft Sans Serif"/>
                <a:cs typeface="Microsoft Sans Serif"/>
              </a:rPr>
              <a:t>It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measures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how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lagged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version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value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related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10">
                <a:latin typeface="Microsoft Sans Serif"/>
                <a:cs typeface="Microsoft Sans Serif"/>
              </a:rPr>
              <a:t>to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original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version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it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 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286917"/>
            <a:ext cx="7489825" cy="1857375"/>
          </a:xfrm>
          <a:prstGeom prst="rect">
            <a:avLst/>
          </a:prstGeom>
        </p:spPr>
        <p:txBody>
          <a:bodyPr wrap="square" lIns="0" tIns="33147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261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Autocorrelation</a:t>
            </a:r>
            <a:endParaRPr sz="3600">
              <a:latin typeface="Arial"/>
              <a:cs typeface="Arial"/>
            </a:endParaRPr>
          </a:p>
          <a:p>
            <a:pPr marL="167005">
              <a:lnSpc>
                <a:spcPct val="100000"/>
              </a:lnSpc>
              <a:spcBef>
                <a:spcPts val="2795"/>
              </a:spcBef>
              <a:tabLst>
                <a:tab pos="3564254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value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r</a:t>
            </a:r>
            <a:r>
              <a:rPr dirty="0" baseline="-18518" sz="4050" spc="37">
                <a:latin typeface="Microsoft Sans Serif"/>
                <a:cs typeface="Microsoft Sans Serif"/>
              </a:rPr>
              <a:t>k	</a:t>
            </a:r>
            <a:r>
              <a:rPr dirty="0" sz="4000" spc="20">
                <a:latin typeface="Microsoft Sans Serif"/>
                <a:cs typeface="Microsoft Sans Serif"/>
              </a:rPr>
              <a:t>can</a:t>
            </a:r>
            <a:r>
              <a:rPr dirty="0" sz="4000" spc="3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be </a:t>
            </a:r>
            <a:r>
              <a:rPr dirty="0" sz="4000" spc="45">
                <a:latin typeface="Microsoft Sans Serif"/>
                <a:cs typeface="Microsoft Sans Serif"/>
              </a:rPr>
              <a:t>written</a:t>
            </a:r>
            <a:r>
              <a:rPr dirty="0" sz="4000" spc="3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as</a:t>
            </a:r>
            <a:endParaRPr sz="40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65309" y="5471667"/>
            <a:ext cx="8068309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 spc="-20">
                <a:latin typeface="Microsoft Sans Serif"/>
                <a:cs typeface="Microsoft Sans Serif"/>
              </a:rPr>
              <a:t>where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0">
                <a:latin typeface="Microsoft Sans Serif"/>
                <a:cs typeface="Microsoft Sans Serif"/>
              </a:rPr>
              <a:t>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length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series.</a:t>
            </a:r>
            <a:endParaRPr sz="400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48693" y="2577429"/>
            <a:ext cx="5229225" cy="2543173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361767"/>
            <a:ext cx="6979920" cy="1435100"/>
          </a:xfrm>
          <a:prstGeom prst="rect">
            <a:avLst/>
          </a:prstGeom>
        </p:spPr>
        <p:txBody>
          <a:bodyPr wrap="square" lIns="0" tIns="25654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202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Autocorrelation</a:t>
            </a:r>
            <a:endParaRPr sz="3600">
              <a:latin typeface="Arial"/>
              <a:cs typeface="Arial"/>
            </a:endParaRPr>
          </a:p>
          <a:p>
            <a:pPr marL="574040" indent="-396875">
              <a:lnSpc>
                <a:spcPct val="100000"/>
              </a:lnSpc>
              <a:spcBef>
                <a:spcPts val="1500"/>
              </a:spcBef>
              <a:buFont typeface="Arial MT"/>
              <a:buChar char="•"/>
              <a:tabLst>
                <a:tab pos="574040" algn="l"/>
                <a:tab pos="574675" algn="l"/>
              </a:tabLst>
            </a:pPr>
            <a:r>
              <a:rPr dirty="0" sz="2800" spc="15">
                <a:latin typeface="Microsoft Sans Serif"/>
                <a:cs typeface="Microsoft Sans Serif"/>
              </a:rPr>
              <a:t>Autocorrelation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15">
                <a:latin typeface="Microsoft Sans Serif"/>
                <a:cs typeface="Microsoft Sans Serif"/>
              </a:rPr>
              <a:t>between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-55">
                <a:latin typeface="Microsoft Sans Serif"/>
                <a:cs typeface="Microsoft Sans Serif"/>
              </a:rPr>
              <a:t>(Y</a:t>
            </a:r>
            <a:r>
              <a:rPr dirty="0" baseline="-17543" sz="2850" spc="-82">
                <a:latin typeface="Microsoft Sans Serif"/>
                <a:cs typeface="Microsoft Sans Serif"/>
              </a:rPr>
              <a:t>t</a:t>
            </a:r>
            <a:r>
              <a:rPr dirty="0" sz="2800" spc="-55">
                <a:latin typeface="Microsoft Sans Serif"/>
                <a:cs typeface="Microsoft Sans Serif"/>
              </a:rPr>
              <a:t>,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30">
                <a:latin typeface="Microsoft Sans Serif"/>
                <a:cs typeface="Microsoft Sans Serif"/>
              </a:rPr>
              <a:t>Y</a:t>
            </a:r>
            <a:r>
              <a:rPr dirty="0" baseline="-17543" sz="2850" spc="-44">
                <a:latin typeface="Microsoft Sans Serif"/>
                <a:cs typeface="Microsoft Sans Serif"/>
              </a:rPr>
              <a:t>t-1</a:t>
            </a:r>
            <a:r>
              <a:rPr dirty="0" sz="2800" spc="-30">
                <a:latin typeface="Microsoft Sans Serif"/>
                <a:cs typeface="Microsoft Sans Serif"/>
              </a:rPr>
              <a:t>)</a:t>
            </a:r>
            <a:endParaRPr sz="28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1490845" y="2309876"/>
            <a:ext cx="15811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40">
                <a:latin typeface="Cambria Math"/>
                <a:cs typeface="Cambria Math"/>
              </a:rPr>
              <a:t>1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86895" y="2172715"/>
            <a:ext cx="58293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2265" algn="l"/>
              </a:tabLst>
            </a:pPr>
            <a:r>
              <a:rPr dirty="0" sz="2400">
                <a:latin typeface="Cambria Math"/>
                <a:cs typeface="Cambria Math"/>
              </a:rPr>
              <a:t>𝑟	=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034913" y="2388019"/>
            <a:ext cx="2679700" cy="25400"/>
          </a:xfrm>
          <a:custGeom>
            <a:avLst/>
            <a:gdLst/>
            <a:ahLst/>
            <a:cxnLst/>
            <a:rect l="l" t="t" r="r" b="b"/>
            <a:pathLst>
              <a:path w="2679700" h="25400">
                <a:moveTo>
                  <a:pt x="2679700" y="0"/>
                </a:moveTo>
                <a:lnTo>
                  <a:pt x="0" y="0"/>
                </a:lnTo>
                <a:lnTo>
                  <a:pt x="0" y="25400"/>
                </a:lnTo>
                <a:lnTo>
                  <a:pt x="2679700" y="25400"/>
                </a:lnTo>
                <a:lnTo>
                  <a:pt x="26797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2283825" y="2030722"/>
            <a:ext cx="1005205" cy="282575"/>
          </a:xfrm>
          <a:custGeom>
            <a:avLst/>
            <a:gdLst/>
            <a:ahLst/>
            <a:cxnLst/>
            <a:rect l="l" t="t" r="r" b="b"/>
            <a:pathLst>
              <a:path w="1005204" h="282575">
                <a:moveTo>
                  <a:pt x="914684" y="0"/>
                </a:moveTo>
                <a:lnTo>
                  <a:pt x="910666" y="11459"/>
                </a:lnTo>
                <a:lnTo>
                  <a:pt x="927009" y="18552"/>
                </a:lnTo>
                <a:lnTo>
                  <a:pt x="941064" y="28370"/>
                </a:lnTo>
                <a:lnTo>
                  <a:pt x="969602" y="73878"/>
                </a:lnTo>
                <a:lnTo>
                  <a:pt x="977936" y="115662"/>
                </a:lnTo>
                <a:lnTo>
                  <a:pt x="978978" y="139749"/>
                </a:lnTo>
                <a:lnTo>
                  <a:pt x="977931" y="164650"/>
                </a:lnTo>
                <a:lnTo>
                  <a:pt x="969559" y="207587"/>
                </a:lnTo>
                <a:lnTo>
                  <a:pt x="941082" y="253826"/>
                </a:lnTo>
                <a:lnTo>
                  <a:pt x="911111" y="270866"/>
                </a:lnTo>
                <a:lnTo>
                  <a:pt x="914684" y="282327"/>
                </a:lnTo>
                <a:lnTo>
                  <a:pt x="953193" y="264263"/>
                </a:lnTo>
                <a:lnTo>
                  <a:pt x="981508" y="232990"/>
                </a:lnTo>
                <a:lnTo>
                  <a:pt x="998920" y="191113"/>
                </a:lnTo>
                <a:lnTo>
                  <a:pt x="1004724" y="141237"/>
                </a:lnTo>
                <a:lnTo>
                  <a:pt x="1003269" y="115355"/>
                </a:lnTo>
                <a:lnTo>
                  <a:pt x="991623" y="69479"/>
                </a:lnTo>
                <a:lnTo>
                  <a:pt x="968527" y="32133"/>
                </a:lnTo>
                <a:lnTo>
                  <a:pt x="935152" y="7390"/>
                </a:lnTo>
                <a:lnTo>
                  <a:pt x="914684" y="0"/>
                </a:lnTo>
                <a:close/>
              </a:path>
              <a:path w="1005204" h="282575">
                <a:moveTo>
                  <a:pt x="90041" y="0"/>
                </a:moveTo>
                <a:lnTo>
                  <a:pt x="51625" y="18101"/>
                </a:lnTo>
                <a:lnTo>
                  <a:pt x="23291" y="49485"/>
                </a:lnTo>
                <a:lnTo>
                  <a:pt x="5822" y="91436"/>
                </a:lnTo>
                <a:lnTo>
                  <a:pt x="0" y="141237"/>
                </a:lnTo>
                <a:lnTo>
                  <a:pt x="1451" y="167175"/>
                </a:lnTo>
                <a:lnTo>
                  <a:pt x="13059" y="213051"/>
                </a:lnTo>
                <a:lnTo>
                  <a:pt x="36100" y="250277"/>
                </a:lnTo>
                <a:lnTo>
                  <a:pt x="69512" y="274946"/>
                </a:lnTo>
                <a:lnTo>
                  <a:pt x="90041" y="282327"/>
                </a:lnTo>
                <a:lnTo>
                  <a:pt x="93612" y="270866"/>
                </a:lnTo>
                <a:lnTo>
                  <a:pt x="77525" y="263742"/>
                </a:lnTo>
                <a:lnTo>
                  <a:pt x="63642" y="253826"/>
                </a:lnTo>
                <a:lnTo>
                  <a:pt x="35165" y="207587"/>
                </a:lnTo>
                <a:lnTo>
                  <a:pt x="26794" y="164650"/>
                </a:lnTo>
                <a:lnTo>
                  <a:pt x="25747" y="139749"/>
                </a:lnTo>
                <a:lnTo>
                  <a:pt x="26794" y="115662"/>
                </a:lnTo>
                <a:lnTo>
                  <a:pt x="35165" y="73878"/>
                </a:lnTo>
                <a:lnTo>
                  <a:pt x="63754" y="28370"/>
                </a:lnTo>
                <a:lnTo>
                  <a:pt x="94060" y="11459"/>
                </a:lnTo>
                <a:lnTo>
                  <a:pt x="9004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2505003" y="2081276"/>
            <a:ext cx="12636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204">
                <a:latin typeface="Cambria Math"/>
                <a:cs typeface="Cambria Math"/>
              </a:rPr>
              <a:t>𝑡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023798" y="1883155"/>
            <a:ext cx="15684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620">
                <a:latin typeface="Cambria Math"/>
                <a:cs typeface="Cambria Math"/>
              </a:rPr>
              <a:t>&amp;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028372" y="1941067"/>
            <a:ext cx="115316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3735" algn="l"/>
              </a:tabLst>
            </a:pPr>
            <a:r>
              <a:rPr dirty="0" baseline="2314" sz="3600">
                <a:latin typeface="Cambria Math"/>
                <a:cs typeface="Cambria Math"/>
              </a:rPr>
              <a:t>∑</a:t>
            </a:r>
            <a:r>
              <a:rPr dirty="0" baseline="2314" sz="3600" spc="690">
                <a:latin typeface="Cambria Math"/>
                <a:cs typeface="Cambria Math"/>
              </a:rPr>
              <a:t> </a:t>
            </a:r>
            <a:r>
              <a:rPr dirty="0" sz="2400">
                <a:latin typeface="Cambria Math"/>
                <a:cs typeface="Cambria Math"/>
              </a:rPr>
              <a:t>𝑌	−</a:t>
            </a:r>
            <a:r>
              <a:rPr dirty="0" sz="2400" spc="-45">
                <a:latin typeface="Cambria Math"/>
                <a:cs typeface="Cambria Math"/>
              </a:rPr>
              <a:t> </a:t>
            </a:r>
            <a:r>
              <a:rPr dirty="0" sz="2400" spc="-1140">
                <a:latin typeface="Cambria Math"/>
                <a:cs typeface="Cambria Math"/>
              </a:rPr>
              <a:t>𝑌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392916" y="2030722"/>
            <a:ext cx="1295400" cy="282575"/>
          </a:xfrm>
          <a:custGeom>
            <a:avLst/>
            <a:gdLst/>
            <a:ahLst/>
            <a:cxnLst/>
            <a:rect l="l" t="t" r="r" b="b"/>
            <a:pathLst>
              <a:path w="1295400" h="282575">
                <a:moveTo>
                  <a:pt x="1205195" y="0"/>
                </a:moveTo>
                <a:lnTo>
                  <a:pt x="1201177" y="11459"/>
                </a:lnTo>
                <a:lnTo>
                  <a:pt x="1217521" y="18552"/>
                </a:lnTo>
                <a:lnTo>
                  <a:pt x="1231576" y="28370"/>
                </a:lnTo>
                <a:lnTo>
                  <a:pt x="1260114" y="73878"/>
                </a:lnTo>
                <a:lnTo>
                  <a:pt x="1268448" y="115662"/>
                </a:lnTo>
                <a:lnTo>
                  <a:pt x="1269490" y="139749"/>
                </a:lnTo>
                <a:lnTo>
                  <a:pt x="1268444" y="164650"/>
                </a:lnTo>
                <a:lnTo>
                  <a:pt x="1260072" y="207587"/>
                </a:lnTo>
                <a:lnTo>
                  <a:pt x="1231594" y="253826"/>
                </a:lnTo>
                <a:lnTo>
                  <a:pt x="1201624" y="270866"/>
                </a:lnTo>
                <a:lnTo>
                  <a:pt x="1205195" y="282327"/>
                </a:lnTo>
                <a:lnTo>
                  <a:pt x="1243705" y="264263"/>
                </a:lnTo>
                <a:lnTo>
                  <a:pt x="1272020" y="232990"/>
                </a:lnTo>
                <a:lnTo>
                  <a:pt x="1289433" y="191113"/>
                </a:lnTo>
                <a:lnTo>
                  <a:pt x="1295237" y="141237"/>
                </a:lnTo>
                <a:lnTo>
                  <a:pt x="1293781" y="115355"/>
                </a:lnTo>
                <a:lnTo>
                  <a:pt x="1282135" y="69479"/>
                </a:lnTo>
                <a:lnTo>
                  <a:pt x="1259039" y="32133"/>
                </a:lnTo>
                <a:lnTo>
                  <a:pt x="1225664" y="7390"/>
                </a:lnTo>
                <a:lnTo>
                  <a:pt x="1205195" y="0"/>
                </a:lnTo>
                <a:close/>
              </a:path>
              <a:path w="1295400" h="282575">
                <a:moveTo>
                  <a:pt x="90040" y="0"/>
                </a:moveTo>
                <a:lnTo>
                  <a:pt x="51624" y="18101"/>
                </a:lnTo>
                <a:lnTo>
                  <a:pt x="23291" y="49485"/>
                </a:lnTo>
                <a:lnTo>
                  <a:pt x="5822" y="91436"/>
                </a:lnTo>
                <a:lnTo>
                  <a:pt x="0" y="141237"/>
                </a:lnTo>
                <a:lnTo>
                  <a:pt x="1451" y="167175"/>
                </a:lnTo>
                <a:lnTo>
                  <a:pt x="13059" y="213051"/>
                </a:lnTo>
                <a:lnTo>
                  <a:pt x="36100" y="250277"/>
                </a:lnTo>
                <a:lnTo>
                  <a:pt x="69511" y="274946"/>
                </a:lnTo>
                <a:lnTo>
                  <a:pt x="90040" y="282327"/>
                </a:lnTo>
                <a:lnTo>
                  <a:pt x="93612" y="270866"/>
                </a:lnTo>
                <a:lnTo>
                  <a:pt x="77525" y="263742"/>
                </a:lnTo>
                <a:lnTo>
                  <a:pt x="63642" y="253826"/>
                </a:lnTo>
                <a:lnTo>
                  <a:pt x="35165" y="207587"/>
                </a:lnTo>
                <a:lnTo>
                  <a:pt x="26793" y="164650"/>
                </a:lnTo>
                <a:lnTo>
                  <a:pt x="25746" y="139749"/>
                </a:lnTo>
                <a:lnTo>
                  <a:pt x="26793" y="115662"/>
                </a:lnTo>
                <a:lnTo>
                  <a:pt x="35165" y="73878"/>
                </a:lnTo>
                <a:lnTo>
                  <a:pt x="63754" y="28370"/>
                </a:lnTo>
                <a:lnTo>
                  <a:pt x="94060" y="11459"/>
                </a:lnTo>
                <a:lnTo>
                  <a:pt x="9004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3454519" y="1941067"/>
            <a:ext cx="115125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2400" spc="-20">
                <a:latin typeface="Cambria Math"/>
                <a:cs typeface="Cambria Math"/>
              </a:rPr>
              <a:t>𝑌</a:t>
            </a:r>
            <a:r>
              <a:rPr dirty="0" baseline="-15432" sz="2700" spc="-30">
                <a:latin typeface="Cambria Math"/>
                <a:cs typeface="Cambria Math"/>
              </a:rPr>
              <a:t>𝑡#1</a:t>
            </a:r>
            <a:r>
              <a:rPr dirty="0" baseline="-15432" sz="2700" spc="247">
                <a:latin typeface="Cambria Math"/>
                <a:cs typeface="Cambria Math"/>
              </a:rPr>
              <a:t> </a:t>
            </a:r>
            <a:r>
              <a:rPr dirty="0" sz="2400">
                <a:latin typeface="Cambria Math"/>
                <a:cs typeface="Cambria Math"/>
              </a:rPr>
              <a:t>−</a:t>
            </a:r>
            <a:r>
              <a:rPr dirty="0" sz="2400" spc="-40">
                <a:latin typeface="Cambria Math"/>
                <a:cs typeface="Cambria Math"/>
              </a:rPr>
              <a:t> </a:t>
            </a:r>
            <a:r>
              <a:rPr dirty="0" sz="2400" spc="-880">
                <a:latin typeface="Cambria Math"/>
                <a:cs typeface="Cambria Math"/>
              </a:rPr>
              <a:t>𝑌</a:t>
            </a:r>
            <a:r>
              <a:rPr dirty="0" baseline="10416" sz="3600" spc="-1320">
                <a:latin typeface="Cambria Math"/>
                <a:cs typeface="Cambria Math"/>
              </a:rPr>
              <a:t>&amp;</a:t>
            </a:r>
            <a:endParaRPr baseline="10416" sz="3600">
              <a:latin typeface="Cambria Math"/>
              <a:cs typeface="Cambria Math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2912983" y="2474714"/>
            <a:ext cx="1005205" cy="282575"/>
          </a:xfrm>
          <a:custGeom>
            <a:avLst/>
            <a:gdLst/>
            <a:ahLst/>
            <a:cxnLst/>
            <a:rect l="l" t="t" r="r" b="b"/>
            <a:pathLst>
              <a:path w="1005204" h="282575">
                <a:moveTo>
                  <a:pt x="914683" y="0"/>
                </a:moveTo>
                <a:lnTo>
                  <a:pt x="910664" y="11459"/>
                </a:lnTo>
                <a:lnTo>
                  <a:pt x="927008" y="18552"/>
                </a:lnTo>
                <a:lnTo>
                  <a:pt x="941063" y="28370"/>
                </a:lnTo>
                <a:lnTo>
                  <a:pt x="969600" y="73878"/>
                </a:lnTo>
                <a:lnTo>
                  <a:pt x="977935" y="115662"/>
                </a:lnTo>
                <a:lnTo>
                  <a:pt x="978976" y="139749"/>
                </a:lnTo>
                <a:lnTo>
                  <a:pt x="977930" y="164650"/>
                </a:lnTo>
                <a:lnTo>
                  <a:pt x="969559" y="207587"/>
                </a:lnTo>
                <a:lnTo>
                  <a:pt x="941082" y="253826"/>
                </a:lnTo>
                <a:lnTo>
                  <a:pt x="911111" y="270866"/>
                </a:lnTo>
                <a:lnTo>
                  <a:pt x="914683" y="282327"/>
                </a:lnTo>
                <a:lnTo>
                  <a:pt x="953192" y="264263"/>
                </a:lnTo>
                <a:lnTo>
                  <a:pt x="981508" y="232990"/>
                </a:lnTo>
                <a:lnTo>
                  <a:pt x="998920" y="191113"/>
                </a:lnTo>
                <a:lnTo>
                  <a:pt x="1004724" y="141237"/>
                </a:lnTo>
                <a:lnTo>
                  <a:pt x="1003269" y="115355"/>
                </a:lnTo>
                <a:lnTo>
                  <a:pt x="991623" y="69479"/>
                </a:lnTo>
                <a:lnTo>
                  <a:pt x="968527" y="32133"/>
                </a:lnTo>
                <a:lnTo>
                  <a:pt x="935152" y="7390"/>
                </a:lnTo>
                <a:lnTo>
                  <a:pt x="914683" y="0"/>
                </a:lnTo>
                <a:close/>
              </a:path>
              <a:path w="1005204" h="282575">
                <a:moveTo>
                  <a:pt x="90041" y="0"/>
                </a:moveTo>
                <a:lnTo>
                  <a:pt x="51625" y="18101"/>
                </a:lnTo>
                <a:lnTo>
                  <a:pt x="23291" y="49485"/>
                </a:lnTo>
                <a:lnTo>
                  <a:pt x="5822" y="91436"/>
                </a:lnTo>
                <a:lnTo>
                  <a:pt x="0" y="141237"/>
                </a:lnTo>
                <a:lnTo>
                  <a:pt x="1451" y="167175"/>
                </a:lnTo>
                <a:lnTo>
                  <a:pt x="13059" y="213051"/>
                </a:lnTo>
                <a:lnTo>
                  <a:pt x="36100" y="250277"/>
                </a:lnTo>
                <a:lnTo>
                  <a:pt x="69512" y="274946"/>
                </a:lnTo>
                <a:lnTo>
                  <a:pt x="90041" y="282327"/>
                </a:lnTo>
                <a:lnTo>
                  <a:pt x="93612" y="270866"/>
                </a:lnTo>
                <a:lnTo>
                  <a:pt x="77525" y="263742"/>
                </a:lnTo>
                <a:lnTo>
                  <a:pt x="63642" y="253826"/>
                </a:lnTo>
                <a:lnTo>
                  <a:pt x="35165" y="207587"/>
                </a:lnTo>
                <a:lnTo>
                  <a:pt x="26794" y="164650"/>
                </a:lnTo>
                <a:lnTo>
                  <a:pt x="25747" y="139749"/>
                </a:lnTo>
                <a:lnTo>
                  <a:pt x="26794" y="115662"/>
                </a:lnTo>
                <a:lnTo>
                  <a:pt x="35165" y="73878"/>
                </a:lnTo>
                <a:lnTo>
                  <a:pt x="63754" y="28370"/>
                </a:lnTo>
                <a:lnTo>
                  <a:pt x="94060" y="11459"/>
                </a:lnTo>
                <a:lnTo>
                  <a:pt x="9004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2632130" y="2386076"/>
            <a:ext cx="148272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311910" algn="l"/>
              </a:tabLst>
            </a:pPr>
            <a:r>
              <a:rPr dirty="0" baseline="2314" sz="3600">
                <a:latin typeface="Cambria Math"/>
                <a:cs typeface="Cambria Math"/>
              </a:rPr>
              <a:t>∑</a:t>
            </a:r>
            <a:r>
              <a:rPr dirty="0" baseline="2314" sz="3600" spc="697">
                <a:latin typeface="Cambria Math"/>
                <a:cs typeface="Cambria Math"/>
              </a:rPr>
              <a:t> </a:t>
            </a:r>
            <a:r>
              <a:rPr dirty="0" sz="2400" spc="-155">
                <a:latin typeface="Cambria Math"/>
                <a:cs typeface="Cambria Math"/>
              </a:rPr>
              <a:t>𝑌</a:t>
            </a:r>
            <a:r>
              <a:rPr dirty="0" baseline="-15432" sz="2700" spc="-232">
                <a:latin typeface="Cambria Math"/>
                <a:cs typeface="Cambria Math"/>
              </a:rPr>
              <a:t>𝑡</a:t>
            </a:r>
            <a:r>
              <a:rPr dirty="0" baseline="-15432" sz="2700" spc="390">
                <a:latin typeface="Cambria Math"/>
                <a:cs typeface="Cambria Math"/>
              </a:rPr>
              <a:t> </a:t>
            </a:r>
            <a:r>
              <a:rPr dirty="0" sz="2400">
                <a:latin typeface="Cambria Math"/>
                <a:cs typeface="Cambria Math"/>
              </a:rPr>
              <a:t>−</a:t>
            </a:r>
            <a:r>
              <a:rPr dirty="0" sz="2400" spc="-5">
                <a:latin typeface="Cambria Math"/>
                <a:cs typeface="Cambria Math"/>
              </a:rPr>
              <a:t> </a:t>
            </a:r>
            <a:r>
              <a:rPr dirty="0" sz="2400" spc="-880">
                <a:latin typeface="Cambria Math"/>
                <a:cs typeface="Cambria Math"/>
              </a:rPr>
              <a:t>𝑌</a:t>
            </a:r>
            <a:r>
              <a:rPr dirty="0" baseline="10416" sz="3600" spc="-1320">
                <a:latin typeface="Cambria Math"/>
                <a:cs typeface="Cambria Math"/>
              </a:rPr>
              <a:t>&amp;	</a:t>
            </a:r>
            <a:r>
              <a:rPr dirty="0" baseline="21604" sz="2700" spc="195">
                <a:latin typeface="Cambria Math"/>
                <a:cs typeface="Cambria Math"/>
              </a:rPr>
              <a:t>$</a:t>
            </a:r>
            <a:endParaRPr baseline="21604" sz="2700">
              <a:latin typeface="Cambria Math"/>
              <a:cs typeface="Cambria Math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67002" y="2938779"/>
            <a:ext cx="568896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343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2800" spc="15">
                <a:latin typeface="Microsoft Sans Serif"/>
                <a:cs typeface="Microsoft Sans Serif"/>
              </a:rPr>
              <a:t>Autocorrelation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15">
                <a:latin typeface="Microsoft Sans Serif"/>
                <a:cs typeface="Microsoft Sans Serif"/>
              </a:rPr>
              <a:t>between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-55">
                <a:latin typeface="Microsoft Sans Serif"/>
                <a:cs typeface="Microsoft Sans Serif"/>
              </a:rPr>
              <a:t>(Y</a:t>
            </a:r>
            <a:r>
              <a:rPr dirty="0" baseline="-17543" sz="2850" spc="-82">
                <a:latin typeface="Microsoft Sans Serif"/>
                <a:cs typeface="Microsoft Sans Serif"/>
              </a:rPr>
              <a:t>t</a:t>
            </a:r>
            <a:r>
              <a:rPr dirty="0" sz="2800" spc="-55">
                <a:latin typeface="Microsoft Sans Serif"/>
                <a:cs typeface="Microsoft Sans Serif"/>
              </a:rPr>
              <a:t>,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30">
                <a:latin typeface="Microsoft Sans Serif"/>
                <a:cs typeface="Microsoft Sans Serif"/>
              </a:rPr>
              <a:t>Y</a:t>
            </a:r>
            <a:r>
              <a:rPr dirty="0" baseline="-17543" sz="2850" spc="-44">
                <a:latin typeface="Microsoft Sans Serif"/>
                <a:cs typeface="Microsoft Sans Serif"/>
              </a:rPr>
              <a:t>t-2</a:t>
            </a:r>
            <a:r>
              <a:rPr dirty="0" sz="2800" spc="-30">
                <a:latin typeface="Microsoft Sans Serif"/>
                <a:cs typeface="Microsoft Sans Serif"/>
              </a:rPr>
              <a:t>)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10347" y="3888740"/>
            <a:ext cx="15811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130">
                <a:latin typeface="Cambria Math"/>
                <a:cs typeface="Cambria Math"/>
              </a:rPr>
              <a:t>$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99349" y="3748532"/>
            <a:ext cx="59055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9250" algn="l"/>
              </a:tabLst>
            </a:pPr>
            <a:r>
              <a:rPr dirty="0" sz="2400">
                <a:latin typeface="Cambria Math"/>
                <a:cs typeface="Cambria Math"/>
              </a:rPr>
              <a:t>𝑟	=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863623" y="3965510"/>
            <a:ext cx="2679700" cy="25400"/>
          </a:xfrm>
          <a:custGeom>
            <a:avLst/>
            <a:gdLst/>
            <a:ahLst/>
            <a:cxnLst/>
            <a:rect l="l" t="t" r="r" b="b"/>
            <a:pathLst>
              <a:path w="2679700" h="25400">
                <a:moveTo>
                  <a:pt x="2679700" y="0"/>
                </a:moveTo>
                <a:lnTo>
                  <a:pt x="0" y="0"/>
                </a:lnTo>
                <a:lnTo>
                  <a:pt x="0" y="25400"/>
                </a:lnTo>
                <a:lnTo>
                  <a:pt x="2679700" y="25400"/>
                </a:lnTo>
                <a:lnTo>
                  <a:pt x="26797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2103327" y="3608213"/>
            <a:ext cx="1005205" cy="282575"/>
          </a:xfrm>
          <a:custGeom>
            <a:avLst/>
            <a:gdLst/>
            <a:ahLst/>
            <a:cxnLst/>
            <a:rect l="l" t="t" r="r" b="b"/>
            <a:pathLst>
              <a:path w="1005205" h="282575">
                <a:moveTo>
                  <a:pt x="914684" y="0"/>
                </a:moveTo>
                <a:lnTo>
                  <a:pt x="910666" y="11459"/>
                </a:lnTo>
                <a:lnTo>
                  <a:pt x="927009" y="18552"/>
                </a:lnTo>
                <a:lnTo>
                  <a:pt x="941064" y="28370"/>
                </a:lnTo>
                <a:lnTo>
                  <a:pt x="969602" y="73878"/>
                </a:lnTo>
                <a:lnTo>
                  <a:pt x="977936" y="115662"/>
                </a:lnTo>
                <a:lnTo>
                  <a:pt x="978978" y="139749"/>
                </a:lnTo>
                <a:lnTo>
                  <a:pt x="977931" y="164650"/>
                </a:lnTo>
                <a:lnTo>
                  <a:pt x="969559" y="207587"/>
                </a:lnTo>
                <a:lnTo>
                  <a:pt x="941082" y="253825"/>
                </a:lnTo>
                <a:lnTo>
                  <a:pt x="911111" y="270866"/>
                </a:lnTo>
                <a:lnTo>
                  <a:pt x="914684" y="282326"/>
                </a:lnTo>
                <a:lnTo>
                  <a:pt x="953193" y="264262"/>
                </a:lnTo>
                <a:lnTo>
                  <a:pt x="981508" y="232990"/>
                </a:lnTo>
                <a:lnTo>
                  <a:pt x="998920" y="191113"/>
                </a:lnTo>
                <a:lnTo>
                  <a:pt x="1004724" y="141237"/>
                </a:lnTo>
                <a:lnTo>
                  <a:pt x="1003269" y="115355"/>
                </a:lnTo>
                <a:lnTo>
                  <a:pt x="991623" y="69479"/>
                </a:lnTo>
                <a:lnTo>
                  <a:pt x="968527" y="32132"/>
                </a:lnTo>
                <a:lnTo>
                  <a:pt x="935152" y="7389"/>
                </a:lnTo>
                <a:lnTo>
                  <a:pt x="914684" y="0"/>
                </a:lnTo>
                <a:close/>
              </a:path>
              <a:path w="1005205" h="282575">
                <a:moveTo>
                  <a:pt x="90041" y="0"/>
                </a:moveTo>
                <a:lnTo>
                  <a:pt x="51625" y="18100"/>
                </a:lnTo>
                <a:lnTo>
                  <a:pt x="23291" y="49485"/>
                </a:lnTo>
                <a:lnTo>
                  <a:pt x="5823" y="91436"/>
                </a:lnTo>
                <a:lnTo>
                  <a:pt x="0" y="141237"/>
                </a:lnTo>
                <a:lnTo>
                  <a:pt x="1451" y="167175"/>
                </a:lnTo>
                <a:lnTo>
                  <a:pt x="13060" y="213051"/>
                </a:lnTo>
                <a:lnTo>
                  <a:pt x="36100" y="250277"/>
                </a:lnTo>
                <a:lnTo>
                  <a:pt x="69512" y="274945"/>
                </a:lnTo>
                <a:lnTo>
                  <a:pt x="90041" y="282326"/>
                </a:lnTo>
                <a:lnTo>
                  <a:pt x="93612" y="270866"/>
                </a:lnTo>
                <a:lnTo>
                  <a:pt x="77525" y="263741"/>
                </a:lnTo>
                <a:lnTo>
                  <a:pt x="63642" y="253825"/>
                </a:lnTo>
                <a:lnTo>
                  <a:pt x="35165" y="207587"/>
                </a:lnTo>
                <a:lnTo>
                  <a:pt x="26794" y="164650"/>
                </a:lnTo>
                <a:lnTo>
                  <a:pt x="25747" y="139749"/>
                </a:lnTo>
                <a:lnTo>
                  <a:pt x="26794" y="115662"/>
                </a:lnTo>
                <a:lnTo>
                  <a:pt x="35165" y="73878"/>
                </a:lnTo>
                <a:lnTo>
                  <a:pt x="63754" y="28370"/>
                </a:lnTo>
                <a:lnTo>
                  <a:pt x="94060" y="11459"/>
                </a:lnTo>
                <a:lnTo>
                  <a:pt x="9004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 txBox="1"/>
          <p:nvPr/>
        </p:nvSpPr>
        <p:spPr>
          <a:xfrm>
            <a:off x="2324506" y="3657091"/>
            <a:ext cx="12636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204">
                <a:latin typeface="Cambria Math"/>
                <a:cs typeface="Cambria Math"/>
              </a:rPr>
              <a:t>𝑡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2843301" y="3462020"/>
            <a:ext cx="15684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620">
                <a:latin typeface="Cambria Math"/>
                <a:cs typeface="Cambria Math"/>
              </a:rPr>
              <a:t>&amp;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847875" y="3519932"/>
            <a:ext cx="115316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3735" algn="l"/>
              </a:tabLst>
            </a:pPr>
            <a:r>
              <a:rPr dirty="0" baseline="2314" sz="3600">
                <a:latin typeface="Cambria Math"/>
                <a:cs typeface="Cambria Math"/>
              </a:rPr>
              <a:t>∑</a:t>
            </a:r>
            <a:r>
              <a:rPr dirty="0" baseline="2314" sz="3600" spc="690">
                <a:latin typeface="Cambria Math"/>
                <a:cs typeface="Cambria Math"/>
              </a:rPr>
              <a:t> </a:t>
            </a:r>
            <a:r>
              <a:rPr dirty="0" sz="2400">
                <a:latin typeface="Cambria Math"/>
                <a:cs typeface="Cambria Math"/>
              </a:rPr>
              <a:t>𝑌	−</a:t>
            </a:r>
            <a:r>
              <a:rPr dirty="0" sz="2400" spc="-45">
                <a:latin typeface="Cambria Math"/>
                <a:cs typeface="Cambria Math"/>
              </a:rPr>
              <a:t> </a:t>
            </a:r>
            <a:r>
              <a:rPr dirty="0" sz="2400" spc="-1140">
                <a:latin typeface="Cambria Math"/>
                <a:cs typeface="Cambria Math"/>
              </a:rPr>
              <a:t>𝑌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212418" y="3608213"/>
            <a:ext cx="1295400" cy="282575"/>
          </a:xfrm>
          <a:custGeom>
            <a:avLst/>
            <a:gdLst/>
            <a:ahLst/>
            <a:cxnLst/>
            <a:rect l="l" t="t" r="r" b="b"/>
            <a:pathLst>
              <a:path w="1295400" h="282575">
                <a:moveTo>
                  <a:pt x="1205196" y="0"/>
                </a:moveTo>
                <a:lnTo>
                  <a:pt x="1201178" y="11459"/>
                </a:lnTo>
                <a:lnTo>
                  <a:pt x="1217521" y="18552"/>
                </a:lnTo>
                <a:lnTo>
                  <a:pt x="1231576" y="28370"/>
                </a:lnTo>
                <a:lnTo>
                  <a:pt x="1260114" y="73878"/>
                </a:lnTo>
                <a:lnTo>
                  <a:pt x="1268448" y="115662"/>
                </a:lnTo>
                <a:lnTo>
                  <a:pt x="1269490" y="139749"/>
                </a:lnTo>
                <a:lnTo>
                  <a:pt x="1268444" y="164650"/>
                </a:lnTo>
                <a:lnTo>
                  <a:pt x="1260072" y="207587"/>
                </a:lnTo>
                <a:lnTo>
                  <a:pt x="1231594" y="253825"/>
                </a:lnTo>
                <a:lnTo>
                  <a:pt x="1201624" y="270866"/>
                </a:lnTo>
                <a:lnTo>
                  <a:pt x="1205196" y="282326"/>
                </a:lnTo>
                <a:lnTo>
                  <a:pt x="1243705" y="264262"/>
                </a:lnTo>
                <a:lnTo>
                  <a:pt x="1272020" y="232990"/>
                </a:lnTo>
                <a:lnTo>
                  <a:pt x="1289433" y="191113"/>
                </a:lnTo>
                <a:lnTo>
                  <a:pt x="1295237" y="141237"/>
                </a:lnTo>
                <a:lnTo>
                  <a:pt x="1293781" y="115355"/>
                </a:lnTo>
                <a:lnTo>
                  <a:pt x="1282135" y="69479"/>
                </a:lnTo>
                <a:lnTo>
                  <a:pt x="1259039" y="32132"/>
                </a:lnTo>
                <a:lnTo>
                  <a:pt x="1225665" y="7389"/>
                </a:lnTo>
                <a:lnTo>
                  <a:pt x="1205196" y="0"/>
                </a:lnTo>
                <a:close/>
              </a:path>
              <a:path w="1295400" h="282575">
                <a:moveTo>
                  <a:pt x="90041" y="0"/>
                </a:moveTo>
                <a:lnTo>
                  <a:pt x="51625" y="18100"/>
                </a:lnTo>
                <a:lnTo>
                  <a:pt x="23291" y="49485"/>
                </a:lnTo>
                <a:lnTo>
                  <a:pt x="5823" y="91436"/>
                </a:lnTo>
                <a:lnTo>
                  <a:pt x="0" y="141237"/>
                </a:lnTo>
                <a:lnTo>
                  <a:pt x="1451" y="167175"/>
                </a:lnTo>
                <a:lnTo>
                  <a:pt x="13060" y="213051"/>
                </a:lnTo>
                <a:lnTo>
                  <a:pt x="36100" y="250277"/>
                </a:lnTo>
                <a:lnTo>
                  <a:pt x="69512" y="274945"/>
                </a:lnTo>
                <a:lnTo>
                  <a:pt x="90041" y="282326"/>
                </a:lnTo>
                <a:lnTo>
                  <a:pt x="93612" y="270866"/>
                </a:lnTo>
                <a:lnTo>
                  <a:pt x="77525" y="263741"/>
                </a:lnTo>
                <a:lnTo>
                  <a:pt x="63642" y="253825"/>
                </a:lnTo>
                <a:lnTo>
                  <a:pt x="35165" y="207587"/>
                </a:lnTo>
                <a:lnTo>
                  <a:pt x="26794" y="164650"/>
                </a:lnTo>
                <a:lnTo>
                  <a:pt x="25747" y="139749"/>
                </a:lnTo>
                <a:lnTo>
                  <a:pt x="26794" y="115662"/>
                </a:lnTo>
                <a:lnTo>
                  <a:pt x="35165" y="73878"/>
                </a:lnTo>
                <a:lnTo>
                  <a:pt x="63754" y="28370"/>
                </a:lnTo>
                <a:lnTo>
                  <a:pt x="94060" y="11459"/>
                </a:lnTo>
                <a:lnTo>
                  <a:pt x="9004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object 28"/>
          <p:cNvSpPr txBox="1"/>
          <p:nvPr/>
        </p:nvSpPr>
        <p:spPr>
          <a:xfrm>
            <a:off x="3274021" y="3519932"/>
            <a:ext cx="115125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latin typeface="Cambria Math"/>
                <a:cs typeface="Cambria Math"/>
              </a:rPr>
              <a:t>𝑌</a:t>
            </a:r>
            <a:r>
              <a:rPr dirty="0" baseline="-15432" sz="2700">
                <a:latin typeface="Cambria Math"/>
                <a:cs typeface="Cambria Math"/>
              </a:rPr>
              <a:t>𝑡#$</a:t>
            </a:r>
            <a:r>
              <a:rPr dirty="0" baseline="-15432" sz="2700" spc="247">
                <a:latin typeface="Cambria Math"/>
                <a:cs typeface="Cambria Math"/>
              </a:rPr>
              <a:t> </a:t>
            </a:r>
            <a:r>
              <a:rPr dirty="0" sz="2400">
                <a:latin typeface="Cambria Math"/>
                <a:cs typeface="Cambria Math"/>
              </a:rPr>
              <a:t>−</a:t>
            </a:r>
            <a:r>
              <a:rPr dirty="0" sz="2400" spc="-35">
                <a:latin typeface="Cambria Math"/>
                <a:cs typeface="Cambria Math"/>
              </a:rPr>
              <a:t> </a:t>
            </a:r>
            <a:r>
              <a:rPr dirty="0" sz="2400" spc="-880">
                <a:latin typeface="Cambria Math"/>
                <a:cs typeface="Cambria Math"/>
              </a:rPr>
              <a:t>𝑌</a:t>
            </a:r>
            <a:r>
              <a:rPr dirty="0" baseline="10416" sz="3600" spc="-1320">
                <a:latin typeface="Cambria Math"/>
                <a:cs typeface="Cambria Math"/>
              </a:rPr>
              <a:t>&amp;</a:t>
            </a:r>
            <a:endParaRPr baseline="10416" sz="3600">
              <a:latin typeface="Cambria Math"/>
              <a:cs typeface="Cambria Math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732484" y="4052205"/>
            <a:ext cx="1005205" cy="282575"/>
          </a:xfrm>
          <a:custGeom>
            <a:avLst/>
            <a:gdLst/>
            <a:ahLst/>
            <a:cxnLst/>
            <a:rect l="l" t="t" r="r" b="b"/>
            <a:pathLst>
              <a:path w="1005204" h="282575">
                <a:moveTo>
                  <a:pt x="914684" y="0"/>
                </a:moveTo>
                <a:lnTo>
                  <a:pt x="910666" y="11459"/>
                </a:lnTo>
                <a:lnTo>
                  <a:pt x="927009" y="18552"/>
                </a:lnTo>
                <a:lnTo>
                  <a:pt x="941064" y="28370"/>
                </a:lnTo>
                <a:lnTo>
                  <a:pt x="969602" y="73878"/>
                </a:lnTo>
                <a:lnTo>
                  <a:pt x="977936" y="115662"/>
                </a:lnTo>
                <a:lnTo>
                  <a:pt x="978978" y="139749"/>
                </a:lnTo>
                <a:lnTo>
                  <a:pt x="977931" y="164649"/>
                </a:lnTo>
                <a:lnTo>
                  <a:pt x="969559" y="207587"/>
                </a:lnTo>
                <a:lnTo>
                  <a:pt x="941082" y="253825"/>
                </a:lnTo>
                <a:lnTo>
                  <a:pt x="911111" y="270866"/>
                </a:lnTo>
                <a:lnTo>
                  <a:pt x="914684" y="282326"/>
                </a:lnTo>
                <a:lnTo>
                  <a:pt x="953193" y="264262"/>
                </a:lnTo>
                <a:lnTo>
                  <a:pt x="981508" y="232990"/>
                </a:lnTo>
                <a:lnTo>
                  <a:pt x="998920" y="191113"/>
                </a:lnTo>
                <a:lnTo>
                  <a:pt x="1004724" y="141237"/>
                </a:lnTo>
                <a:lnTo>
                  <a:pt x="1003269" y="115355"/>
                </a:lnTo>
                <a:lnTo>
                  <a:pt x="991623" y="69479"/>
                </a:lnTo>
                <a:lnTo>
                  <a:pt x="968527" y="32132"/>
                </a:lnTo>
                <a:lnTo>
                  <a:pt x="935152" y="7389"/>
                </a:lnTo>
                <a:lnTo>
                  <a:pt x="914684" y="0"/>
                </a:lnTo>
                <a:close/>
              </a:path>
              <a:path w="1005204" h="282575">
                <a:moveTo>
                  <a:pt x="90041" y="0"/>
                </a:moveTo>
                <a:lnTo>
                  <a:pt x="51625" y="18100"/>
                </a:lnTo>
                <a:lnTo>
                  <a:pt x="23291" y="49485"/>
                </a:lnTo>
                <a:lnTo>
                  <a:pt x="5823" y="91435"/>
                </a:lnTo>
                <a:lnTo>
                  <a:pt x="0" y="141237"/>
                </a:lnTo>
                <a:lnTo>
                  <a:pt x="1451" y="167175"/>
                </a:lnTo>
                <a:lnTo>
                  <a:pt x="13060" y="213051"/>
                </a:lnTo>
                <a:lnTo>
                  <a:pt x="36100" y="250277"/>
                </a:lnTo>
                <a:lnTo>
                  <a:pt x="69512" y="274945"/>
                </a:lnTo>
                <a:lnTo>
                  <a:pt x="90041" y="282326"/>
                </a:lnTo>
                <a:lnTo>
                  <a:pt x="93612" y="270866"/>
                </a:lnTo>
                <a:lnTo>
                  <a:pt x="77525" y="263741"/>
                </a:lnTo>
                <a:lnTo>
                  <a:pt x="63642" y="253825"/>
                </a:lnTo>
                <a:lnTo>
                  <a:pt x="35165" y="207587"/>
                </a:lnTo>
                <a:lnTo>
                  <a:pt x="26794" y="164649"/>
                </a:lnTo>
                <a:lnTo>
                  <a:pt x="25747" y="139749"/>
                </a:lnTo>
                <a:lnTo>
                  <a:pt x="26794" y="115662"/>
                </a:lnTo>
                <a:lnTo>
                  <a:pt x="35165" y="73878"/>
                </a:lnTo>
                <a:lnTo>
                  <a:pt x="63754" y="28370"/>
                </a:lnTo>
                <a:lnTo>
                  <a:pt x="94060" y="11459"/>
                </a:lnTo>
                <a:lnTo>
                  <a:pt x="9004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object 30"/>
          <p:cNvSpPr txBox="1"/>
          <p:nvPr/>
        </p:nvSpPr>
        <p:spPr>
          <a:xfrm>
            <a:off x="2438933" y="3961891"/>
            <a:ext cx="1510665" cy="10782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1324610" algn="l"/>
              </a:tabLst>
            </a:pPr>
            <a:r>
              <a:rPr dirty="0" baseline="2314" sz="3600">
                <a:latin typeface="Cambria Math"/>
                <a:cs typeface="Cambria Math"/>
              </a:rPr>
              <a:t>∑</a:t>
            </a:r>
            <a:r>
              <a:rPr dirty="0" baseline="2314" sz="3600" spc="697">
                <a:latin typeface="Cambria Math"/>
                <a:cs typeface="Cambria Math"/>
              </a:rPr>
              <a:t> </a:t>
            </a:r>
            <a:r>
              <a:rPr dirty="0" sz="2400" spc="-155">
                <a:latin typeface="Cambria Math"/>
                <a:cs typeface="Cambria Math"/>
              </a:rPr>
              <a:t>𝑌</a:t>
            </a:r>
            <a:r>
              <a:rPr dirty="0" baseline="-15432" sz="2700" spc="-232">
                <a:latin typeface="Cambria Math"/>
                <a:cs typeface="Cambria Math"/>
              </a:rPr>
              <a:t>𝑡</a:t>
            </a:r>
            <a:r>
              <a:rPr dirty="0" baseline="-15432" sz="2700" spc="390">
                <a:latin typeface="Cambria Math"/>
                <a:cs typeface="Cambria Math"/>
              </a:rPr>
              <a:t> </a:t>
            </a:r>
            <a:r>
              <a:rPr dirty="0" sz="2400">
                <a:latin typeface="Cambria Math"/>
                <a:cs typeface="Cambria Math"/>
              </a:rPr>
              <a:t>−</a:t>
            </a:r>
            <a:r>
              <a:rPr dirty="0" sz="2400" spc="-5">
                <a:latin typeface="Cambria Math"/>
                <a:cs typeface="Cambria Math"/>
              </a:rPr>
              <a:t> </a:t>
            </a:r>
            <a:r>
              <a:rPr dirty="0" sz="2400" spc="-880">
                <a:latin typeface="Cambria Math"/>
                <a:cs typeface="Cambria Math"/>
              </a:rPr>
              <a:t>𝑌</a:t>
            </a:r>
            <a:r>
              <a:rPr dirty="0" baseline="10416" sz="3600" spc="-1320">
                <a:latin typeface="Cambria Math"/>
                <a:cs typeface="Cambria Math"/>
              </a:rPr>
              <a:t>&amp;	</a:t>
            </a:r>
            <a:r>
              <a:rPr dirty="0" baseline="21604" sz="2700" spc="195">
                <a:latin typeface="Cambria Math"/>
                <a:cs typeface="Cambria Math"/>
              </a:rPr>
              <a:t>$</a:t>
            </a:r>
            <a:endParaRPr baseline="21604" sz="2700">
              <a:latin typeface="Cambria Math"/>
              <a:cs typeface="Cambria Math"/>
            </a:endParaRPr>
          </a:p>
          <a:p>
            <a:pPr marL="454659">
              <a:lnSpc>
                <a:spcPct val="100000"/>
              </a:lnSpc>
              <a:spcBef>
                <a:spcPts val="2045"/>
              </a:spcBef>
              <a:tabLst>
                <a:tab pos="1258570" algn="l"/>
              </a:tabLst>
            </a:pPr>
            <a:r>
              <a:rPr dirty="0" sz="2800" spc="-1120">
                <a:latin typeface="SimSun-ExtB"/>
                <a:cs typeface="SimSun-ExtB"/>
              </a:rPr>
              <a:t>–	−</a:t>
            </a:r>
            <a:endParaRPr sz="2800">
              <a:latin typeface="SimSun-ExtB"/>
              <a:cs typeface="SimSun-ExtB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98074" y="5749035"/>
            <a:ext cx="567944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343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2800" spc="15">
                <a:latin typeface="Microsoft Sans Serif"/>
                <a:cs typeface="Microsoft Sans Serif"/>
              </a:rPr>
              <a:t>Autocorrelation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15">
                <a:latin typeface="Microsoft Sans Serif"/>
                <a:cs typeface="Microsoft Sans Serif"/>
              </a:rPr>
              <a:t>between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-55">
                <a:latin typeface="Microsoft Sans Serif"/>
                <a:cs typeface="Microsoft Sans Serif"/>
              </a:rPr>
              <a:t>(Y</a:t>
            </a:r>
            <a:r>
              <a:rPr dirty="0" baseline="-17543" sz="2850" spc="-82">
                <a:latin typeface="Microsoft Sans Serif"/>
                <a:cs typeface="Microsoft Sans Serif"/>
              </a:rPr>
              <a:t>t</a:t>
            </a:r>
            <a:r>
              <a:rPr dirty="0" sz="2800" spc="-55">
                <a:latin typeface="Microsoft Sans Serif"/>
                <a:cs typeface="Microsoft Sans Serif"/>
              </a:rPr>
              <a:t>,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25">
                <a:latin typeface="Microsoft Sans Serif"/>
                <a:cs typeface="Microsoft Sans Serif"/>
              </a:rPr>
              <a:t>Y</a:t>
            </a:r>
            <a:r>
              <a:rPr dirty="0" baseline="-17543" sz="2850" spc="-37">
                <a:latin typeface="Microsoft Sans Serif"/>
                <a:cs typeface="Microsoft Sans Serif"/>
              </a:rPr>
              <a:t>t-k</a:t>
            </a:r>
            <a:r>
              <a:rPr dirty="0" sz="2800" spc="-25">
                <a:latin typeface="Microsoft Sans Serif"/>
                <a:cs typeface="Microsoft Sans Serif"/>
              </a:rPr>
              <a:t>)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328529" y="7058659"/>
            <a:ext cx="16383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170">
                <a:latin typeface="Cambria Math"/>
                <a:cs typeface="Cambria Math"/>
              </a:rPr>
              <a:t>𝑘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217531" y="6921500"/>
            <a:ext cx="60325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1950" algn="l"/>
              </a:tabLst>
            </a:pPr>
            <a:r>
              <a:rPr dirty="0" sz="2400">
                <a:latin typeface="Cambria Math"/>
                <a:cs typeface="Cambria Math"/>
              </a:rPr>
              <a:t>𝑟	=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1894695" y="7136519"/>
            <a:ext cx="2692400" cy="25400"/>
          </a:xfrm>
          <a:custGeom>
            <a:avLst/>
            <a:gdLst/>
            <a:ahLst/>
            <a:cxnLst/>
            <a:rect l="l" t="t" r="r" b="b"/>
            <a:pathLst>
              <a:path w="2692400" h="25400">
                <a:moveTo>
                  <a:pt x="2692400" y="0"/>
                </a:moveTo>
                <a:lnTo>
                  <a:pt x="0" y="0"/>
                </a:lnTo>
                <a:lnTo>
                  <a:pt x="0" y="25400"/>
                </a:lnTo>
                <a:lnTo>
                  <a:pt x="2692400" y="25400"/>
                </a:lnTo>
                <a:lnTo>
                  <a:pt x="2692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5" name="object 35"/>
          <p:cNvSpPr/>
          <p:nvPr/>
        </p:nvSpPr>
        <p:spPr>
          <a:xfrm>
            <a:off x="2134398" y="6779222"/>
            <a:ext cx="1005205" cy="282575"/>
          </a:xfrm>
          <a:custGeom>
            <a:avLst/>
            <a:gdLst/>
            <a:ahLst/>
            <a:cxnLst/>
            <a:rect l="l" t="t" r="r" b="b"/>
            <a:pathLst>
              <a:path w="1005205" h="282575">
                <a:moveTo>
                  <a:pt x="914684" y="0"/>
                </a:moveTo>
                <a:lnTo>
                  <a:pt x="910666" y="11459"/>
                </a:lnTo>
                <a:lnTo>
                  <a:pt x="927009" y="18552"/>
                </a:lnTo>
                <a:lnTo>
                  <a:pt x="941064" y="28370"/>
                </a:lnTo>
                <a:lnTo>
                  <a:pt x="969602" y="73879"/>
                </a:lnTo>
                <a:lnTo>
                  <a:pt x="977936" y="115662"/>
                </a:lnTo>
                <a:lnTo>
                  <a:pt x="978978" y="139749"/>
                </a:lnTo>
                <a:lnTo>
                  <a:pt x="977931" y="164650"/>
                </a:lnTo>
                <a:lnTo>
                  <a:pt x="969559" y="207587"/>
                </a:lnTo>
                <a:lnTo>
                  <a:pt x="941082" y="253826"/>
                </a:lnTo>
                <a:lnTo>
                  <a:pt x="911111" y="270867"/>
                </a:lnTo>
                <a:lnTo>
                  <a:pt x="914684" y="282326"/>
                </a:lnTo>
                <a:lnTo>
                  <a:pt x="953193" y="264262"/>
                </a:lnTo>
                <a:lnTo>
                  <a:pt x="981508" y="232990"/>
                </a:lnTo>
                <a:lnTo>
                  <a:pt x="998921" y="191113"/>
                </a:lnTo>
                <a:lnTo>
                  <a:pt x="1004724" y="141237"/>
                </a:lnTo>
                <a:lnTo>
                  <a:pt x="1003269" y="115355"/>
                </a:lnTo>
                <a:lnTo>
                  <a:pt x="991623" y="69479"/>
                </a:lnTo>
                <a:lnTo>
                  <a:pt x="968527" y="32132"/>
                </a:lnTo>
                <a:lnTo>
                  <a:pt x="935152" y="7390"/>
                </a:lnTo>
                <a:lnTo>
                  <a:pt x="914684" y="0"/>
                </a:lnTo>
                <a:close/>
              </a:path>
              <a:path w="1005205" h="282575">
                <a:moveTo>
                  <a:pt x="90041" y="0"/>
                </a:moveTo>
                <a:lnTo>
                  <a:pt x="51625" y="18101"/>
                </a:lnTo>
                <a:lnTo>
                  <a:pt x="23291" y="49485"/>
                </a:lnTo>
                <a:lnTo>
                  <a:pt x="5823" y="91436"/>
                </a:lnTo>
                <a:lnTo>
                  <a:pt x="0" y="141237"/>
                </a:lnTo>
                <a:lnTo>
                  <a:pt x="1451" y="167175"/>
                </a:lnTo>
                <a:lnTo>
                  <a:pt x="13060" y="213052"/>
                </a:lnTo>
                <a:lnTo>
                  <a:pt x="36100" y="250277"/>
                </a:lnTo>
                <a:lnTo>
                  <a:pt x="69512" y="274945"/>
                </a:lnTo>
                <a:lnTo>
                  <a:pt x="90041" y="282326"/>
                </a:lnTo>
                <a:lnTo>
                  <a:pt x="93612" y="270867"/>
                </a:lnTo>
                <a:lnTo>
                  <a:pt x="77526" y="263741"/>
                </a:lnTo>
                <a:lnTo>
                  <a:pt x="63643" y="253826"/>
                </a:lnTo>
                <a:lnTo>
                  <a:pt x="35165" y="207587"/>
                </a:lnTo>
                <a:lnTo>
                  <a:pt x="26794" y="164650"/>
                </a:lnTo>
                <a:lnTo>
                  <a:pt x="25747" y="139749"/>
                </a:lnTo>
                <a:lnTo>
                  <a:pt x="26794" y="115662"/>
                </a:lnTo>
                <a:lnTo>
                  <a:pt x="35165" y="73879"/>
                </a:lnTo>
                <a:lnTo>
                  <a:pt x="63755" y="28370"/>
                </a:lnTo>
                <a:lnTo>
                  <a:pt x="94060" y="11459"/>
                </a:lnTo>
                <a:lnTo>
                  <a:pt x="9004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 txBox="1"/>
          <p:nvPr/>
        </p:nvSpPr>
        <p:spPr>
          <a:xfrm>
            <a:off x="2355578" y="6827011"/>
            <a:ext cx="12636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204">
                <a:latin typeface="Cambria Math"/>
                <a:cs typeface="Cambria Math"/>
              </a:rPr>
              <a:t>𝑡</a:t>
            </a:r>
            <a:endParaRPr sz="1800">
              <a:latin typeface="Cambria Math"/>
              <a:cs typeface="Cambria Math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874373" y="6631940"/>
            <a:ext cx="15684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620">
                <a:latin typeface="Cambria Math"/>
                <a:cs typeface="Cambria Math"/>
              </a:rPr>
              <a:t>&amp;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878947" y="6689852"/>
            <a:ext cx="115316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3735" algn="l"/>
              </a:tabLst>
            </a:pPr>
            <a:r>
              <a:rPr dirty="0" baseline="2314" sz="3600">
                <a:latin typeface="Cambria Math"/>
                <a:cs typeface="Cambria Math"/>
              </a:rPr>
              <a:t>∑</a:t>
            </a:r>
            <a:r>
              <a:rPr dirty="0" baseline="2314" sz="3600" spc="690">
                <a:latin typeface="Cambria Math"/>
                <a:cs typeface="Cambria Math"/>
              </a:rPr>
              <a:t> </a:t>
            </a:r>
            <a:r>
              <a:rPr dirty="0" sz="2400">
                <a:latin typeface="Cambria Math"/>
                <a:cs typeface="Cambria Math"/>
              </a:rPr>
              <a:t>𝑌	−</a:t>
            </a:r>
            <a:r>
              <a:rPr dirty="0" sz="2400" spc="-45">
                <a:latin typeface="Cambria Math"/>
                <a:cs typeface="Cambria Math"/>
              </a:rPr>
              <a:t> </a:t>
            </a:r>
            <a:r>
              <a:rPr dirty="0" sz="2400" spc="-1140">
                <a:latin typeface="Cambria Math"/>
                <a:cs typeface="Cambria Math"/>
              </a:rPr>
              <a:t>𝑌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3243489" y="6779222"/>
            <a:ext cx="1308735" cy="282575"/>
          </a:xfrm>
          <a:custGeom>
            <a:avLst/>
            <a:gdLst/>
            <a:ahLst/>
            <a:cxnLst/>
            <a:rect l="l" t="t" r="r" b="b"/>
            <a:pathLst>
              <a:path w="1308735" h="282575">
                <a:moveTo>
                  <a:pt x="1218087" y="0"/>
                </a:moveTo>
                <a:lnTo>
                  <a:pt x="1214069" y="11459"/>
                </a:lnTo>
                <a:lnTo>
                  <a:pt x="1230412" y="18552"/>
                </a:lnTo>
                <a:lnTo>
                  <a:pt x="1244467" y="28370"/>
                </a:lnTo>
                <a:lnTo>
                  <a:pt x="1273005" y="73879"/>
                </a:lnTo>
                <a:lnTo>
                  <a:pt x="1281339" y="115662"/>
                </a:lnTo>
                <a:lnTo>
                  <a:pt x="1282381" y="139749"/>
                </a:lnTo>
                <a:lnTo>
                  <a:pt x="1281334" y="164650"/>
                </a:lnTo>
                <a:lnTo>
                  <a:pt x="1272962" y="207587"/>
                </a:lnTo>
                <a:lnTo>
                  <a:pt x="1244485" y="253826"/>
                </a:lnTo>
                <a:lnTo>
                  <a:pt x="1214514" y="270867"/>
                </a:lnTo>
                <a:lnTo>
                  <a:pt x="1218087" y="282326"/>
                </a:lnTo>
                <a:lnTo>
                  <a:pt x="1256596" y="264262"/>
                </a:lnTo>
                <a:lnTo>
                  <a:pt x="1284911" y="232990"/>
                </a:lnTo>
                <a:lnTo>
                  <a:pt x="1302323" y="191113"/>
                </a:lnTo>
                <a:lnTo>
                  <a:pt x="1308127" y="141237"/>
                </a:lnTo>
                <a:lnTo>
                  <a:pt x="1306672" y="115355"/>
                </a:lnTo>
                <a:lnTo>
                  <a:pt x="1295026" y="69479"/>
                </a:lnTo>
                <a:lnTo>
                  <a:pt x="1271930" y="32132"/>
                </a:lnTo>
                <a:lnTo>
                  <a:pt x="1238555" y="7390"/>
                </a:lnTo>
                <a:lnTo>
                  <a:pt x="1218087" y="0"/>
                </a:lnTo>
                <a:close/>
              </a:path>
              <a:path w="1308735" h="282575">
                <a:moveTo>
                  <a:pt x="90041" y="0"/>
                </a:moveTo>
                <a:lnTo>
                  <a:pt x="51625" y="18101"/>
                </a:lnTo>
                <a:lnTo>
                  <a:pt x="23291" y="49485"/>
                </a:lnTo>
                <a:lnTo>
                  <a:pt x="5823" y="91436"/>
                </a:lnTo>
                <a:lnTo>
                  <a:pt x="0" y="141237"/>
                </a:lnTo>
                <a:lnTo>
                  <a:pt x="1451" y="167175"/>
                </a:lnTo>
                <a:lnTo>
                  <a:pt x="13060" y="213052"/>
                </a:lnTo>
                <a:lnTo>
                  <a:pt x="36100" y="250277"/>
                </a:lnTo>
                <a:lnTo>
                  <a:pt x="69512" y="274945"/>
                </a:lnTo>
                <a:lnTo>
                  <a:pt x="90041" y="282326"/>
                </a:lnTo>
                <a:lnTo>
                  <a:pt x="93612" y="270867"/>
                </a:lnTo>
                <a:lnTo>
                  <a:pt x="77526" y="263741"/>
                </a:lnTo>
                <a:lnTo>
                  <a:pt x="63643" y="253826"/>
                </a:lnTo>
                <a:lnTo>
                  <a:pt x="35165" y="207587"/>
                </a:lnTo>
                <a:lnTo>
                  <a:pt x="26794" y="164650"/>
                </a:lnTo>
                <a:lnTo>
                  <a:pt x="25747" y="139749"/>
                </a:lnTo>
                <a:lnTo>
                  <a:pt x="26794" y="115662"/>
                </a:lnTo>
                <a:lnTo>
                  <a:pt x="35165" y="73879"/>
                </a:lnTo>
                <a:lnTo>
                  <a:pt x="63755" y="28370"/>
                </a:lnTo>
                <a:lnTo>
                  <a:pt x="94060" y="11459"/>
                </a:lnTo>
                <a:lnTo>
                  <a:pt x="9004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0" name="object 40"/>
          <p:cNvSpPr txBox="1"/>
          <p:nvPr/>
        </p:nvSpPr>
        <p:spPr>
          <a:xfrm>
            <a:off x="3305093" y="6689852"/>
            <a:ext cx="116395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2400" spc="-10">
                <a:latin typeface="Cambria Math"/>
                <a:cs typeface="Cambria Math"/>
              </a:rPr>
              <a:t>𝑌</a:t>
            </a:r>
            <a:r>
              <a:rPr dirty="0" baseline="-15432" sz="2700" spc="-15">
                <a:latin typeface="Cambria Math"/>
                <a:cs typeface="Cambria Math"/>
              </a:rPr>
              <a:t>𝑡#𝑘</a:t>
            </a:r>
            <a:r>
              <a:rPr dirty="0" baseline="-15432" sz="2700" spc="330">
                <a:latin typeface="Cambria Math"/>
                <a:cs typeface="Cambria Math"/>
              </a:rPr>
              <a:t> </a:t>
            </a:r>
            <a:r>
              <a:rPr dirty="0" sz="2400">
                <a:latin typeface="Cambria Math"/>
                <a:cs typeface="Cambria Math"/>
              </a:rPr>
              <a:t>−</a:t>
            </a:r>
            <a:r>
              <a:rPr dirty="0" sz="2400" spc="-30">
                <a:latin typeface="Cambria Math"/>
                <a:cs typeface="Cambria Math"/>
              </a:rPr>
              <a:t> </a:t>
            </a:r>
            <a:r>
              <a:rPr dirty="0" sz="2400" spc="-880">
                <a:latin typeface="Cambria Math"/>
                <a:cs typeface="Cambria Math"/>
              </a:rPr>
              <a:t>𝑌</a:t>
            </a:r>
            <a:r>
              <a:rPr dirty="0" baseline="10416" sz="3600" spc="-1320">
                <a:latin typeface="Cambria Math"/>
                <a:cs typeface="Cambria Math"/>
              </a:rPr>
              <a:t>&amp;</a:t>
            </a:r>
            <a:endParaRPr baseline="10416" sz="3600">
              <a:latin typeface="Cambria Math"/>
              <a:cs typeface="Cambria Math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2770033" y="7223214"/>
            <a:ext cx="1005205" cy="282575"/>
          </a:xfrm>
          <a:custGeom>
            <a:avLst/>
            <a:gdLst/>
            <a:ahLst/>
            <a:cxnLst/>
            <a:rect l="l" t="t" r="r" b="b"/>
            <a:pathLst>
              <a:path w="1005204" h="282575">
                <a:moveTo>
                  <a:pt x="914684" y="0"/>
                </a:moveTo>
                <a:lnTo>
                  <a:pt x="910666" y="11459"/>
                </a:lnTo>
                <a:lnTo>
                  <a:pt x="927009" y="18552"/>
                </a:lnTo>
                <a:lnTo>
                  <a:pt x="941064" y="28370"/>
                </a:lnTo>
                <a:lnTo>
                  <a:pt x="969602" y="73879"/>
                </a:lnTo>
                <a:lnTo>
                  <a:pt x="977936" y="115662"/>
                </a:lnTo>
                <a:lnTo>
                  <a:pt x="978978" y="139749"/>
                </a:lnTo>
                <a:lnTo>
                  <a:pt x="977931" y="164650"/>
                </a:lnTo>
                <a:lnTo>
                  <a:pt x="969559" y="207587"/>
                </a:lnTo>
                <a:lnTo>
                  <a:pt x="941082" y="253826"/>
                </a:lnTo>
                <a:lnTo>
                  <a:pt x="911111" y="270867"/>
                </a:lnTo>
                <a:lnTo>
                  <a:pt x="914684" y="282326"/>
                </a:lnTo>
                <a:lnTo>
                  <a:pt x="953193" y="264262"/>
                </a:lnTo>
                <a:lnTo>
                  <a:pt x="981508" y="232990"/>
                </a:lnTo>
                <a:lnTo>
                  <a:pt x="998921" y="191113"/>
                </a:lnTo>
                <a:lnTo>
                  <a:pt x="1004724" y="141237"/>
                </a:lnTo>
                <a:lnTo>
                  <a:pt x="1003269" y="115355"/>
                </a:lnTo>
                <a:lnTo>
                  <a:pt x="991623" y="69479"/>
                </a:lnTo>
                <a:lnTo>
                  <a:pt x="968527" y="32133"/>
                </a:lnTo>
                <a:lnTo>
                  <a:pt x="935152" y="7390"/>
                </a:lnTo>
                <a:lnTo>
                  <a:pt x="914684" y="0"/>
                </a:lnTo>
                <a:close/>
              </a:path>
              <a:path w="1005204" h="282575">
                <a:moveTo>
                  <a:pt x="90041" y="0"/>
                </a:moveTo>
                <a:lnTo>
                  <a:pt x="51625" y="18101"/>
                </a:lnTo>
                <a:lnTo>
                  <a:pt x="23291" y="49485"/>
                </a:lnTo>
                <a:lnTo>
                  <a:pt x="5823" y="91436"/>
                </a:lnTo>
                <a:lnTo>
                  <a:pt x="0" y="141237"/>
                </a:lnTo>
                <a:lnTo>
                  <a:pt x="1451" y="167175"/>
                </a:lnTo>
                <a:lnTo>
                  <a:pt x="13060" y="213052"/>
                </a:lnTo>
                <a:lnTo>
                  <a:pt x="36100" y="250277"/>
                </a:lnTo>
                <a:lnTo>
                  <a:pt x="69512" y="274946"/>
                </a:lnTo>
                <a:lnTo>
                  <a:pt x="90041" y="282326"/>
                </a:lnTo>
                <a:lnTo>
                  <a:pt x="93612" y="270867"/>
                </a:lnTo>
                <a:lnTo>
                  <a:pt x="77526" y="263742"/>
                </a:lnTo>
                <a:lnTo>
                  <a:pt x="63643" y="253826"/>
                </a:lnTo>
                <a:lnTo>
                  <a:pt x="35165" y="207587"/>
                </a:lnTo>
                <a:lnTo>
                  <a:pt x="26794" y="164650"/>
                </a:lnTo>
                <a:lnTo>
                  <a:pt x="25747" y="139749"/>
                </a:lnTo>
                <a:lnTo>
                  <a:pt x="26794" y="115662"/>
                </a:lnTo>
                <a:lnTo>
                  <a:pt x="35165" y="73879"/>
                </a:lnTo>
                <a:lnTo>
                  <a:pt x="63755" y="28370"/>
                </a:lnTo>
                <a:lnTo>
                  <a:pt x="94060" y="11459"/>
                </a:lnTo>
                <a:lnTo>
                  <a:pt x="9004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2" name="object 42"/>
          <p:cNvSpPr txBox="1"/>
          <p:nvPr/>
        </p:nvSpPr>
        <p:spPr>
          <a:xfrm>
            <a:off x="2489182" y="7134859"/>
            <a:ext cx="148272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311910" algn="l"/>
              </a:tabLst>
            </a:pPr>
            <a:r>
              <a:rPr dirty="0" baseline="2314" sz="3600">
                <a:latin typeface="Cambria Math"/>
                <a:cs typeface="Cambria Math"/>
              </a:rPr>
              <a:t>∑</a:t>
            </a:r>
            <a:r>
              <a:rPr dirty="0" baseline="2314" sz="3600" spc="697">
                <a:latin typeface="Cambria Math"/>
                <a:cs typeface="Cambria Math"/>
              </a:rPr>
              <a:t> </a:t>
            </a:r>
            <a:r>
              <a:rPr dirty="0" sz="2400" spc="-155">
                <a:latin typeface="Cambria Math"/>
                <a:cs typeface="Cambria Math"/>
              </a:rPr>
              <a:t>𝑌</a:t>
            </a:r>
            <a:r>
              <a:rPr dirty="0" baseline="-15432" sz="2700" spc="-232">
                <a:latin typeface="Cambria Math"/>
                <a:cs typeface="Cambria Math"/>
              </a:rPr>
              <a:t>𝑡</a:t>
            </a:r>
            <a:r>
              <a:rPr dirty="0" baseline="-15432" sz="2700" spc="390">
                <a:latin typeface="Cambria Math"/>
                <a:cs typeface="Cambria Math"/>
              </a:rPr>
              <a:t> </a:t>
            </a:r>
            <a:r>
              <a:rPr dirty="0" sz="2400">
                <a:latin typeface="Cambria Math"/>
                <a:cs typeface="Cambria Math"/>
              </a:rPr>
              <a:t>−</a:t>
            </a:r>
            <a:r>
              <a:rPr dirty="0" sz="2400" spc="-5">
                <a:latin typeface="Cambria Math"/>
                <a:cs typeface="Cambria Math"/>
              </a:rPr>
              <a:t> </a:t>
            </a:r>
            <a:r>
              <a:rPr dirty="0" sz="2400" spc="-880">
                <a:latin typeface="Cambria Math"/>
                <a:cs typeface="Cambria Math"/>
              </a:rPr>
              <a:t>𝑌</a:t>
            </a:r>
            <a:r>
              <a:rPr dirty="0" baseline="10416" sz="3600" spc="-1320">
                <a:latin typeface="Cambria Math"/>
                <a:cs typeface="Cambria Math"/>
              </a:rPr>
              <a:t>&amp;	</a:t>
            </a:r>
            <a:r>
              <a:rPr dirty="0" baseline="21604" sz="2700" spc="195">
                <a:latin typeface="Cambria Math"/>
                <a:cs typeface="Cambria Math"/>
              </a:rPr>
              <a:t>$</a:t>
            </a:r>
            <a:endParaRPr baseline="21604" sz="2700">
              <a:latin typeface="Cambria Math"/>
              <a:cs typeface="Cambria Math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484397" y="4587747"/>
            <a:ext cx="23876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1120">
                <a:latin typeface="SimSun-ExtB"/>
                <a:cs typeface="SimSun-ExtB"/>
              </a:rPr>
              <a:t>−</a:t>
            </a:r>
            <a:endParaRPr sz="2800">
              <a:latin typeface="SimSun-ExtB"/>
              <a:cs typeface="SimSun-ExtB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1682841" y="4587747"/>
            <a:ext cx="23876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1120">
                <a:latin typeface="SimSun-ExtB"/>
                <a:cs typeface="SimSun-ExtB"/>
              </a:rPr>
              <a:t>−</a:t>
            </a:r>
            <a:endParaRPr sz="2800">
              <a:latin typeface="SimSun-ExtB"/>
              <a:cs typeface="SimSun-ExtB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360984"/>
            <a:ext cx="11722100" cy="6273165"/>
          </a:xfrm>
          <a:prstGeom prst="rect">
            <a:avLst/>
          </a:prstGeom>
        </p:spPr>
        <p:txBody>
          <a:bodyPr wrap="square" lIns="0" tIns="25781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203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Autocorrelation</a:t>
            </a:r>
            <a:endParaRPr sz="3600">
              <a:latin typeface="Arial"/>
              <a:cs typeface="Arial"/>
            </a:endParaRPr>
          </a:p>
          <a:p>
            <a:pPr marL="575310" marR="372110" indent="-396240">
              <a:lnSpc>
                <a:spcPts val="7200"/>
              </a:lnSpc>
              <a:spcBef>
                <a:spcPts val="380"/>
              </a:spcBef>
              <a:buFont typeface="Arial MT"/>
              <a:buChar char="•"/>
              <a:tabLst>
                <a:tab pos="575310" algn="l"/>
                <a:tab pos="575945" algn="l"/>
                <a:tab pos="3288029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There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are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several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autocorrelation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coefficients, </a:t>
            </a:r>
            <a:r>
              <a:rPr dirty="0" sz="4000" spc="3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corresponding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10">
                <a:latin typeface="Microsoft Sans Serif"/>
                <a:cs typeface="Microsoft Sans Serif"/>
              </a:rPr>
              <a:t>to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each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panel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lag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plot.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For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example,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r</a:t>
            </a:r>
            <a:r>
              <a:rPr dirty="0" baseline="-18518" sz="4050">
                <a:latin typeface="Microsoft Sans Serif"/>
                <a:cs typeface="Microsoft Sans Serif"/>
              </a:rPr>
              <a:t>1	</a:t>
            </a:r>
            <a:r>
              <a:rPr dirty="0" sz="4000" spc="-30">
                <a:latin typeface="Microsoft Sans Serif"/>
                <a:cs typeface="Microsoft Sans Serif"/>
              </a:rPr>
              <a:t>measures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relationship</a:t>
            </a:r>
            <a:endParaRPr sz="4000">
              <a:latin typeface="Microsoft Sans Serif"/>
              <a:cs typeface="Microsoft Sans Serif"/>
            </a:endParaRPr>
          </a:p>
          <a:p>
            <a:pPr marL="575310" marR="43180">
              <a:lnSpc>
                <a:spcPts val="7200"/>
              </a:lnSpc>
              <a:tabLst>
                <a:tab pos="3242310" algn="l"/>
                <a:tab pos="5850255" algn="l"/>
                <a:tab pos="6002020" algn="l"/>
              </a:tabLst>
            </a:pPr>
            <a:r>
              <a:rPr dirty="0" sz="4000" spc="30">
                <a:latin typeface="Microsoft Sans Serif"/>
                <a:cs typeface="Microsoft Sans Serif"/>
              </a:rPr>
              <a:t>between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225">
                <a:latin typeface="Microsoft Sans Serif"/>
                <a:cs typeface="Microsoft Sans Serif"/>
              </a:rPr>
              <a:t>Y</a:t>
            </a:r>
            <a:r>
              <a:rPr dirty="0" baseline="-18518" sz="4050" spc="-337">
                <a:latin typeface="Microsoft Sans Serif"/>
                <a:cs typeface="Microsoft Sans Serif"/>
              </a:rPr>
              <a:t>t</a:t>
            </a:r>
            <a:r>
              <a:rPr dirty="0" baseline="-18518" sz="4050" spc="-337">
                <a:latin typeface="SimSun-ExtB"/>
                <a:cs typeface="SimSun-ExtB"/>
              </a:rPr>
              <a:t>−</a:t>
            </a:r>
            <a:r>
              <a:rPr dirty="0" baseline="-18518" sz="4050" spc="-337">
                <a:latin typeface="Microsoft Sans Serif"/>
                <a:cs typeface="Microsoft Sans Serif"/>
              </a:rPr>
              <a:t>1</a:t>
            </a:r>
            <a:r>
              <a:rPr dirty="0" sz="4000" spc="-225">
                <a:latin typeface="Microsoft Sans Serif"/>
                <a:cs typeface="Microsoft Sans Serif"/>
              </a:rPr>
              <a:t>,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r</a:t>
            </a:r>
            <a:r>
              <a:rPr dirty="0" baseline="-18518" sz="4050">
                <a:latin typeface="Microsoft Sans Serif"/>
                <a:cs typeface="Microsoft Sans Serif"/>
              </a:rPr>
              <a:t>2	</a:t>
            </a:r>
            <a:r>
              <a:rPr dirty="0" sz="4000" spc="-30">
                <a:latin typeface="Microsoft Sans Serif"/>
                <a:cs typeface="Microsoft Sans Serif"/>
              </a:rPr>
              <a:t>measures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relationship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between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 spc="20">
                <a:latin typeface="Microsoft Sans Serif"/>
                <a:cs typeface="Microsoft Sans Serif"/>
              </a:rPr>
              <a:t>and </a:t>
            </a:r>
            <a:r>
              <a:rPr dirty="0" sz="4000" spc="-225">
                <a:latin typeface="Microsoft Sans Serif"/>
                <a:cs typeface="Microsoft Sans Serif"/>
              </a:rPr>
              <a:t>Y</a:t>
            </a:r>
            <a:r>
              <a:rPr dirty="0" baseline="-18518" sz="4050" spc="-337">
                <a:latin typeface="Microsoft Sans Serif"/>
                <a:cs typeface="Microsoft Sans Serif"/>
              </a:rPr>
              <a:t>t</a:t>
            </a:r>
            <a:r>
              <a:rPr dirty="0" baseline="-18518" sz="4050" spc="-337">
                <a:latin typeface="SimSun-ExtB"/>
                <a:cs typeface="SimSun-ExtB"/>
              </a:rPr>
              <a:t>−</a:t>
            </a:r>
            <a:r>
              <a:rPr dirty="0" baseline="-18518" sz="4050" spc="-337">
                <a:latin typeface="Microsoft Sans Serif"/>
                <a:cs typeface="Microsoft Sans Serif"/>
              </a:rPr>
              <a:t>2</a:t>
            </a:r>
            <a:r>
              <a:rPr dirty="0" sz="4000" spc="-225">
                <a:latin typeface="Microsoft Sans Serif"/>
                <a:cs typeface="Microsoft Sans Serif"/>
              </a:rPr>
              <a:t>,</a:t>
            </a:r>
            <a:r>
              <a:rPr dirty="0" sz="4000" spc="-22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 </a:t>
            </a:r>
            <a:r>
              <a:rPr dirty="0" sz="4000" spc="35">
                <a:latin typeface="Microsoft Sans Serif"/>
                <a:cs typeface="Microsoft Sans Serif"/>
              </a:rPr>
              <a:t>so on </a:t>
            </a:r>
            <a:r>
              <a:rPr dirty="0" sz="4000" spc="40">
                <a:latin typeface="Microsoft Sans Serif"/>
                <a:cs typeface="Microsoft Sans Serif"/>
              </a:rPr>
              <a:t>rk </a:t>
            </a:r>
            <a:r>
              <a:rPr dirty="0" sz="4000" spc="-30">
                <a:latin typeface="Microsoft Sans Serif"/>
                <a:cs typeface="Microsoft Sans Serif"/>
              </a:rPr>
              <a:t>measures </a:t>
            </a:r>
            <a:r>
              <a:rPr dirty="0" sz="4000" spc="20">
                <a:latin typeface="Microsoft Sans Serif"/>
                <a:cs typeface="Microsoft Sans Serif"/>
              </a:rPr>
              <a:t>the 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relationship</a:t>
            </a:r>
            <a:r>
              <a:rPr dirty="0" sz="4000" spc="12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between</a:t>
            </a:r>
            <a:r>
              <a:rPr dirty="0" sz="4000" spc="12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Y</a:t>
            </a:r>
            <a:r>
              <a:rPr dirty="0" baseline="-18518" sz="4050" spc="7">
                <a:latin typeface="Microsoft Sans Serif"/>
                <a:cs typeface="Microsoft Sans Serif"/>
              </a:rPr>
              <a:t>t	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Y</a:t>
            </a:r>
            <a:r>
              <a:rPr dirty="0" baseline="-18518" sz="4050" spc="52">
                <a:latin typeface="Microsoft Sans Serif"/>
                <a:cs typeface="Microsoft Sans Serif"/>
              </a:rPr>
              <a:t>t-k</a:t>
            </a:r>
            <a:r>
              <a:rPr dirty="0" sz="4000" spc="35">
                <a:latin typeface="Microsoft Sans Serif"/>
                <a:cs typeface="Microsoft Sans Serif"/>
              </a:rPr>
              <a:t>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340312" y="173531"/>
          <a:ext cx="13405485" cy="75977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58005"/>
                <a:gridCol w="1128395"/>
                <a:gridCol w="1128395"/>
                <a:gridCol w="1128395"/>
                <a:gridCol w="1128395"/>
                <a:gridCol w="1128395"/>
                <a:gridCol w="1128395"/>
                <a:gridCol w="1128395"/>
                <a:gridCol w="1128394"/>
              </a:tblGrid>
              <a:tr h="47666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2400" spc="-110">
                          <a:latin typeface="Microsoft Sans Serif"/>
                          <a:cs typeface="Microsoft Sans Serif"/>
                        </a:rPr>
                        <a:t>Year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826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2011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826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2012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826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47666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Quarter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94292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Retail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quarterly</a:t>
                      </a:r>
                      <a:r>
                        <a:rPr dirty="0" sz="2400" spc="1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30">
                          <a:latin typeface="Microsoft Sans Serif"/>
                          <a:cs typeface="Microsoft Sans Serif"/>
                        </a:rPr>
                        <a:t>sale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40">
                          <a:latin typeface="Microsoft Sans Serif"/>
                          <a:cs typeface="Microsoft Sans Serif"/>
                        </a:rPr>
                        <a:t>(million)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(Y</a:t>
                      </a:r>
                      <a:r>
                        <a:rPr dirty="0" baseline="-6944" sz="2400" spc="-135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)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147772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154400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166188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170202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173264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175371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184957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186395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7666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2400" spc="-110">
                          <a:latin typeface="Microsoft Sans Serif"/>
                          <a:cs typeface="Microsoft Sans Serif"/>
                        </a:rPr>
                        <a:t>Year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826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2013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826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2014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826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47666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Quarter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94292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Retail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quarterly</a:t>
                      </a:r>
                      <a:r>
                        <a:rPr dirty="0" sz="2400" spc="1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30">
                          <a:latin typeface="Microsoft Sans Serif"/>
                          <a:cs typeface="Microsoft Sans Serif"/>
                        </a:rPr>
                        <a:t>sale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40">
                          <a:latin typeface="Microsoft Sans Serif"/>
                          <a:cs typeface="Microsoft Sans Serif"/>
                        </a:rPr>
                        <a:t>(million)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(Y</a:t>
                      </a:r>
                      <a:r>
                        <a:rPr dirty="0" baseline="-6944" sz="2400" spc="-135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)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191130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191213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195749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198262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199980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209566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212529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1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213754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6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7666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110">
                          <a:latin typeface="Microsoft Sans Serif"/>
                          <a:cs typeface="Microsoft Sans Serif"/>
                        </a:rPr>
                        <a:t>Year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2015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2016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47666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Quarter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94292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220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Retail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quarterly</a:t>
                      </a:r>
                      <a:r>
                        <a:rPr dirty="0" sz="2400" spc="1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30">
                          <a:latin typeface="Microsoft Sans Serif"/>
                          <a:cs typeface="Microsoft Sans Serif"/>
                        </a:rPr>
                        <a:t>sale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40">
                          <a:latin typeface="Microsoft Sans Serif"/>
                          <a:cs typeface="Microsoft Sans Serif"/>
                        </a:rPr>
                        <a:t>(million)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(Y</a:t>
                      </a:r>
                      <a:r>
                        <a:rPr dirty="0" baseline="-6944" sz="2400" spc="-135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)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03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222124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03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224372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03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229871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03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236260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03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238044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03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244076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03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244944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03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245799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8003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7666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110">
                          <a:latin typeface="Microsoft Sans Serif"/>
                          <a:cs typeface="Microsoft Sans Serif"/>
                        </a:rPr>
                        <a:t>Year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2017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2018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47666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Quarter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Q2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942925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2200"/>
                        </a:spcBef>
                      </a:pP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Retail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quarterly</a:t>
                      </a:r>
                      <a:r>
                        <a:rPr dirty="0" sz="2400" spc="1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30">
                          <a:latin typeface="Microsoft Sans Serif"/>
                          <a:cs typeface="Microsoft Sans Serif"/>
                        </a:rPr>
                        <a:t>sale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40">
                          <a:latin typeface="Microsoft Sans Serif"/>
                          <a:cs typeface="Microsoft Sans Serif"/>
                        </a:rPr>
                        <a:t>(million)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(Y</a:t>
                      </a:r>
                      <a:r>
                        <a:rPr dirty="0" baseline="-6944" sz="2400" spc="-135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)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79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251125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79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254557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79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255223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79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264793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79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265064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79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277282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79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323434" y="308442"/>
          <a:ext cx="13300710" cy="7193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1400"/>
                <a:gridCol w="1184275"/>
                <a:gridCol w="1041400"/>
                <a:gridCol w="1041400"/>
                <a:gridCol w="1041400"/>
                <a:gridCol w="1041400"/>
                <a:gridCol w="1041400"/>
                <a:gridCol w="1041400"/>
                <a:gridCol w="1041400"/>
                <a:gridCol w="1410970"/>
                <a:gridCol w="1041400"/>
                <a:gridCol w="1310004"/>
              </a:tblGrid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30">
                          <a:latin typeface="Microsoft Sans Serif"/>
                          <a:cs typeface="Microsoft Sans Serif"/>
                        </a:rPr>
                        <a:t>Time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90">
                          <a:latin typeface="Microsoft Sans Serif"/>
                          <a:cs typeface="Microsoft Sans Serif"/>
                        </a:rPr>
                        <a:t>Value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1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3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6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 spc="-5">
                          <a:latin typeface="Microsoft Sans Serif"/>
                          <a:cs typeface="Microsoft Sans Serif"/>
                        </a:rPr>
                        <a:t>Lag </a:t>
                      </a: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10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1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6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10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11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51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4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12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51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8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13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51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31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14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50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51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90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487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15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51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50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51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40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37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34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29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254752" y="1338072"/>
            <a:ext cx="521334" cy="3636645"/>
          </a:xfrm>
          <a:custGeom>
            <a:avLst/>
            <a:gdLst/>
            <a:ahLst/>
            <a:cxnLst/>
            <a:rect l="l" t="t" r="r" b="b"/>
            <a:pathLst>
              <a:path w="521335" h="3636645">
                <a:moveTo>
                  <a:pt x="521208" y="0"/>
                </a:moveTo>
                <a:lnTo>
                  <a:pt x="0" y="0"/>
                </a:lnTo>
                <a:lnTo>
                  <a:pt x="0" y="3636264"/>
                </a:lnTo>
                <a:lnTo>
                  <a:pt x="521208" y="3636264"/>
                </a:lnTo>
                <a:lnTo>
                  <a:pt x="521208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6086855" y="2103120"/>
            <a:ext cx="521334" cy="2871470"/>
          </a:xfrm>
          <a:custGeom>
            <a:avLst/>
            <a:gdLst/>
            <a:ahLst/>
            <a:cxnLst/>
            <a:rect l="l" t="t" r="r" b="b"/>
            <a:pathLst>
              <a:path w="521334" h="2871470">
                <a:moveTo>
                  <a:pt x="521208" y="0"/>
                </a:moveTo>
                <a:lnTo>
                  <a:pt x="0" y="0"/>
                </a:lnTo>
                <a:lnTo>
                  <a:pt x="0" y="2871216"/>
                </a:lnTo>
                <a:lnTo>
                  <a:pt x="521208" y="2871216"/>
                </a:lnTo>
                <a:lnTo>
                  <a:pt x="521208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6922007" y="2825495"/>
            <a:ext cx="521334" cy="2148840"/>
          </a:xfrm>
          <a:custGeom>
            <a:avLst/>
            <a:gdLst/>
            <a:ahLst/>
            <a:cxnLst/>
            <a:rect l="l" t="t" r="r" b="b"/>
            <a:pathLst>
              <a:path w="521334" h="2148840">
                <a:moveTo>
                  <a:pt x="521208" y="0"/>
                </a:moveTo>
                <a:lnTo>
                  <a:pt x="0" y="0"/>
                </a:lnTo>
                <a:lnTo>
                  <a:pt x="0" y="2148840"/>
                </a:lnTo>
                <a:lnTo>
                  <a:pt x="521208" y="2148840"/>
                </a:lnTo>
                <a:lnTo>
                  <a:pt x="521208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7757159" y="3755135"/>
            <a:ext cx="521334" cy="1219200"/>
          </a:xfrm>
          <a:custGeom>
            <a:avLst/>
            <a:gdLst/>
            <a:ahLst/>
            <a:cxnLst/>
            <a:rect l="l" t="t" r="r" b="b"/>
            <a:pathLst>
              <a:path w="521334" h="1219200">
                <a:moveTo>
                  <a:pt x="521208" y="0"/>
                </a:moveTo>
                <a:lnTo>
                  <a:pt x="0" y="0"/>
                </a:lnTo>
                <a:lnTo>
                  <a:pt x="0" y="1219200"/>
                </a:lnTo>
                <a:lnTo>
                  <a:pt x="521208" y="1219200"/>
                </a:lnTo>
                <a:lnTo>
                  <a:pt x="521208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8592311" y="4837176"/>
            <a:ext cx="521334" cy="137160"/>
          </a:xfrm>
          <a:custGeom>
            <a:avLst/>
            <a:gdLst/>
            <a:ahLst/>
            <a:cxnLst/>
            <a:rect l="l" t="t" r="r" b="b"/>
            <a:pathLst>
              <a:path w="521334" h="137160">
                <a:moveTo>
                  <a:pt x="521208" y="0"/>
                </a:moveTo>
                <a:lnTo>
                  <a:pt x="0" y="0"/>
                </a:lnTo>
                <a:lnTo>
                  <a:pt x="0" y="137160"/>
                </a:lnTo>
                <a:lnTo>
                  <a:pt x="521208" y="137160"/>
                </a:lnTo>
                <a:lnTo>
                  <a:pt x="521208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9424416" y="4974335"/>
            <a:ext cx="524510" cy="722630"/>
          </a:xfrm>
          <a:custGeom>
            <a:avLst/>
            <a:gdLst/>
            <a:ahLst/>
            <a:cxnLst/>
            <a:rect l="l" t="t" r="r" b="b"/>
            <a:pathLst>
              <a:path w="524509" h="722629">
                <a:moveTo>
                  <a:pt x="524255" y="0"/>
                </a:moveTo>
                <a:lnTo>
                  <a:pt x="0" y="0"/>
                </a:lnTo>
                <a:lnTo>
                  <a:pt x="0" y="722376"/>
                </a:lnTo>
                <a:lnTo>
                  <a:pt x="524255" y="722376"/>
                </a:lnTo>
                <a:lnTo>
                  <a:pt x="52425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0259568" y="4974335"/>
            <a:ext cx="521334" cy="1325880"/>
          </a:xfrm>
          <a:custGeom>
            <a:avLst/>
            <a:gdLst/>
            <a:ahLst/>
            <a:cxnLst/>
            <a:rect l="l" t="t" r="r" b="b"/>
            <a:pathLst>
              <a:path w="521334" h="1325879">
                <a:moveTo>
                  <a:pt x="521207" y="0"/>
                </a:moveTo>
                <a:lnTo>
                  <a:pt x="0" y="0"/>
                </a:lnTo>
                <a:lnTo>
                  <a:pt x="0" y="1325880"/>
                </a:lnTo>
                <a:lnTo>
                  <a:pt x="521207" y="1325880"/>
                </a:lnTo>
                <a:lnTo>
                  <a:pt x="521207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1094719" y="4974335"/>
            <a:ext cx="521334" cy="1752600"/>
          </a:xfrm>
          <a:custGeom>
            <a:avLst/>
            <a:gdLst/>
            <a:ahLst/>
            <a:cxnLst/>
            <a:rect l="l" t="t" r="r" b="b"/>
            <a:pathLst>
              <a:path w="521334" h="1752600">
                <a:moveTo>
                  <a:pt x="521207" y="0"/>
                </a:moveTo>
                <a:lnTo>
                  <a:pt x="0" y="0"/>
                </a:lnTo>
                <a:lnTo>
                  <a:pt x="0" y="1752599"/>
                </a:lnTo>
                <a:lnTo>
                  <a:pt x="521207" y="1752599"/>
                </a:lnTo>
                <a:lnTo>
                  <a:pt x="521207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11929871" y="4974335"/>
            <a:ext cx="521334" cy="2002789"/>
          </a:xfrm>
          <a:custGeom>
            <a:avLst/>
            <a:gdLst/>
            <a:ahLst/>
            <a:cxnLst/>
            <a:rect l="l" t="t" r="r" b="b"/>
            <a:pathLst>
              <a:path w="521334" h="2002790">
                <a:moveTo>
                  <a:pt x="521207" y="0"/>
                </a:moveTo>
                <a:lnTo>
                  <a:pt x="0" y="0"/>
                </a:lnTo>
                <a:lnTo>
                  <a:pt x="0" y="2002535"/>
                </a:lnTo>
                <a:lnTo>
                  <a:pt x="521207" y="2002535"/>
                </a:lnTo>
                <a:lnTo>
                  <a:pt x="521207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1" name="object 11"/>
          <p:cNvGrpSpPr/>
          <p:nvPr/>
        </p:nvGrpSpPr>
        <p:grpSpPr>
          <a:xfrm>
            <a:off x="5092253" y="4968213"/>
            <a:ext cx="8354059" cy="1975485"/>
            <a:chOff x="5092253" y="4968213"/>
            <a:chExt cx="8354059" cy="1975485"/>
          </a:xfrm>
        </p:grpSpPr>
        <p:sp>
          <p:nvSpPr>
            <p:cNvPr id="12" name="object 12"/>
            <p:cNvSpPr/>
            <p:nvPr/>
          </p:nvSpPr>
          <p:spPr>
            <a:xfrm>
              <a:off x="12761976" y="4974336"/>
              <a:ext cx="524510" cy="1969135"/>
            </a:xfrm>
            <a:custGeom>
              <a:avLst/>
              <a:gdLst/>
              <a:ahLst/>
              <a:cxnLst/>
              <a:rect l="l" t="t" r="r" b="b"/>
              <a:pathLst>
                <a:path w="524509" h="1969134">
                  <a:moveTo>
                    <a:pt x="524256" y="0"/>
                  </a:moveTo>
                  <a:lnTo>
                    <a:pt x="0" y="0"/>
                  </a:lnTo>
                  <a:lnTo>
                    <a:pt x="0" y="1969007"/>
                  </a:lnTo>
                  <a:lnTo>
                    <a:pt x="524256" y="1969007"/>
                  </a:lnTo>
                  <a:lnTo>
                    <a:pt x="524256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5097015" y="4972975"/>
              <a:ext cx="8344534" cy="0"/>
            </a:xfrm>
            <a:custGeom>
              <a:avLst/>
              <a:gdLst/>
              <a:ahLst/>
              <a:cxnLst/>
              <a:rect l="l" t="t" r="r" b="b"/>
              <a:pathLst>
                <a:path w="8344534" h="0">
                  <a:moveTo>
                    <a:pt x="0" y="0"/>
                  </a:moveTo>
                  <a:lnTo>
                    <a:pt x="8344372" y="1"/>
                  </a:lnTo>
                </a:path>
              </a:pathLst>
            </a:custGeom>
            <a:ln w="952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/>
          <p:nvPr/>
        </p:nvSpPr>
        <p:spPr>
          <a:xfrm>
            <a:off x="4403892" y="5658611"/>
            <a:ext cx="471805" cy="20802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60">
                <a:solidFill>
                  <a:srgbClr val="595959"/>
                </a:solidFill>
                <a:latin typeface="Microsoft Sans Serif"/>
                <a:cs typeface="Microsoft Sans Serif"/>
              </a:rPr>
              <a:t>-</a:t>
            </a:r>
            <a:r>
              <a:rPr dirty="0" sz="2000" spc="50">
                <a:solidFill>
                  <a:srgbClr val="595959"/>
                </a:solidFill>
                <a:latin typeface="Microsoft Sans Serif"/>
                <a:cs typeface="Microsoft Sans Serif"/>
              </a:rPr>
              <a:t>0</a:t>
            </a:r>
            <a:r>
              <a:rPr dirty="0" sz="2000" spc="-60">
                <a:solidFill>
                  <a:srgbClr val="595959"/>
                </a:solidFill>
                <a:latin typeface="Microsoft Sans Serif"/>
                <a:cs typeface="Microsoft Sans Serif"/>
              </a:rPr>
              <a:t>.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2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3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885"/>
              </a:spcBef>
            </a:pPr>
            <a:r>
              <a:rPr dirty="0" sz="2000" spc="60">
                <a:solidFill>
                  <a:srgbClr val="595959"/>
                </a:solidFill>
                <a:latin typeface="Microsoft Sans Serif"/>
                <a:cs typeface="Microsoft Sans Serif"/>
              </a:rPr>
              <a:t>-</a:t>
            </a:r>
            <a:r>
              <a:rPr dirty="0" sz="2000" spc="50">
                <a:solidFill>
                  <a:srgbClr val="595959"/>
                </a:solidFill>
                <a:latin typeface="Microsoft Sans Serif"/>
                <a:cs typeface="Microsoft Sans Serif"/>
              </a:rPr>
              <a:t>0</a:t>
            </a:r>
            <a:r>
              <a:rPr dirty="0" sz="2000" spc="-60">
                <a:solidFill>
                  <a:srgbClr val="595959"/>
                </a:solidFill>
                <a:latin typeface="Microsoft Sans Serif"/>
                <a:cs typeface="Microsoft Sans Serif"/>
              </a:rPr>
              <a:t>.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4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3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885"/>
              </a:spcBef>
            </a:pPr>
            <a:r>
              <a:rPr dirty="0" sz="2000" spc="60">
                <a:solidFill>
                  <a:srgbClr val="595959"/>
                </a:solidFill>
                <a:latin typeface="Microsoft Sans Serif"/>
                <a:cs typeface="Microsoft Sans Serif"/>
              </a:rPr>
              <a:t>-</a:t>
            </a:r>
            <a:r>
              <a:rPr dirty="0" sz="2000" spc="50">
                <a:solidFill>
                  <a:srgbClr val="595959"/>
                </a:solidFill>
                <a:latin typeface="Microsoft Sans Serif"/>
                <a:cs typeface="Microsoft Sans Serif"/>
              </a:rPr>
              <a:t>0</a:t>
            </a:r>
            <a:r>
              <a:rPr dirty="0" sz="2000" spc="-60">
                <a:solidFill>
                  <a:srgbClr val="595959"/>
                </a:solidFill>
                <a:latin typeface="Microsoft Sans Serif"/>
                <a:cs typeface="Microsoft Sans Serif"/>
              </a:rPr>
              <a:t>.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6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02698" y="1287779"/>
            <a:ext cx="382905" cy="38265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00"/>
              </a:spcBef>
            </a:pPr>
            <a:r>
              <a:rPr dirty="0" sz="2000" spc="-15">
                <a:solidFill>
                  <a:srgbClr val="595959"/>
                </a:solidFill>
                <a:latin typeface="Microsoft Sans Serif"/>
                <a:cs typeface="Microsoft Sans Serif"/>
              </a:rPr>
              <a:t>0</a:t>
            </a:r>
            <a:r>
              <a:rPr dirty="0" sz="2000" spc="40">
                <a:solidFill>
                  <a:srgbClr val="595959"/>
                </a:solidFill>
                <a:latin typeface="Microsoft Sans Serif"/>
                <a:cs typeface="Microsoft Sans Serif"/>
              </a:rPr>
              <a:t>.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8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300">
              <a:latin typeface="Microsoft Sans Serif"/>
              <a:cs typeface="Microsoft Sans Serif"/>
            </a:endParaRPr>
          </a:p>
          <a:p>
            <a:pPr algn="r" marR="5080">
              <a:lnSpc>
                <a:spcPct val="100000"/>
              </a:lnSpc>
              <a:spcBef>
                <a:spcPts val="1885"/>
              </a:spcBef>
            </a:pPr>
            <a:r>
              <a:rPr dirty="0" sz="2000" spc="-15">
                <a:solidFill>
                  <a:srgbClr val="595959"/>
                </a:solidFill>
                <a:latin typeface="Microsoft Sans Serif"/>
                <a:cs typeface="Microsoft Sans Serif"/>
              </a:rPr>
              <a:t>0</a:t>
            </a:r>
            <a:r>
              <a:rPr dirty="0" sz="2000" spc="40">
                <a:solidFill>
                  <a:srgbClr val="595959"/>
                </a:solidFill>
                <a:latin typeface="Microsoft Sans Serif"/>
                <a:cs typeface="Microsoft Sans Serif"/>
              </a:rPr>
              <a:t>.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6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300">
              <a:latin typeface="Microsoft Sans Serif"/>
              <a:cs typeface="Microsoft Sans Serif"/>
            </a:endParaRPr>
          </a:p>
          <a:p>
            <a:pPr algn="r" marR="5080">
              <a:lnSpc>
                <a:spcPct val="100000"/>
              </a:lnSpc>
              <a:spcBef>
                <a:spcPts val="1860"/>
              </a:spcBef>
            </a:pPr>
            <a:r>
              <a:rPr dirty="0" sz="2000" spc="-15">
                <a:solidFill>
                  <a:srgbClr val="595959"/>
                </a:solidFill>
                <a:latin typeface="Microsoft Sans Serif"/>
                <a:cs typeface="Microsoft Sans Serif"/>
              </a:rPr>
              <a:t>0</a:t>
            </a:r>
            <a:r>
              <a:rPr dirty="0" sz="2000" spc="40">
                <a:solidFill>
                  <a:srgbClr val="595959"/>
                </a:solidFill>
                <a:latin typeface="Microsoft Sans Serif"/>
                <a:cs typeface="Microsoft Sans Serif"/>
              </a:rPr>
              <a:t>.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4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300">
              <a:latin typeface="Microsoft Sans Serif"/>
              <a:cs typeface="Microsoft Sans Serif"/>
            </a:endParaRPr>
          </a:p>
          <a:p>
            <a:pPr algn="r" marR="5080">
              <a:lnSpc>
                <a:spcPct val="100000"/>
              </a:lnSpc>
              <a:spcBef>
                <a:spcPts val="1885"/>
              </a:spcBef>
            </a:pPr>
            <a:r>
              <a:rPr dirty="0" sz="2000" spc="-15">
                <a:solidFill>
                  <a:srgbClr val="595959"/>
                </a:solidFill>
                <a:latin typeface="Microsoft Sans Serif"/>
                <a:cs typeface="Microsoft Sans Serif"/>
              </a:rPr>
              <a:t>0</a:t>
            </a:r>
            <a:r>
              <a:rPr dirty="0" sz="2000" spc="40">
                <a:solidFill>
                  <a:srgbClr val="595959"/>
                </a:solidFill>
                <a:latin typeface="Microsoft Sans Serif"/>
                <a:cs typeface="Microsoft Sans Serif"/>
              </a:rPr>
              <a:t>.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2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300">
              <a:latin typeface="Microsoft Sans Serif"/>
              <a:cs typeface="Microsoft Sans Serif"/>
            </a:endParaRPr>
          </a:p>
          <a:p>
            <a:pPr algn="r" marR="8890">
              <a:lnSpc>
                <a:spcPct val="100000"/>
              </a:lnSpc>
              <a:spcBef>
                <a:spcPts val="1885"/>
              </a:spcBef>
            </a:pP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0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714534" y="413003"/>
            <a:ext cx="1670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1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183907" y="5109972"/>
            <a:ext cx="6623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-5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1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018344" y="5109972"/>
            <a:ext cx="6623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-5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2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852781" y="5109972"/>
            <a:ext cx="6623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-5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3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687218" y="5109972"/>
            <a:ext cx="6623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-5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4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521655" y="5109972"/>
            <a:ext cx="6623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-5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5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356094" y="5109972"/>
            <a:ext cx="6623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-5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6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190530" y="5109972"/>
            <a:ext cx="6623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-5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7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1024968" y="5109972"/>
            <a:ext cx="6623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-5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8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1859404" y="5109972"/>
            <a:ext cx="15640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75970" algn="l"/>
              </a:tabLst>
            </a:pP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20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5">
                <a:solidFill>
                  <a:srgbClr val="595959"/>
                </a:solidFill>
                <a:latin typeface="Microsoft Sans Serif"/>
                <a:cs typeface="Microsoft Sans Serif"/>
              </a:rPr>
              <a:t>9	</a:t>
            </a:r>
            <a:r>
              <a:rPr dirty="0" sz="2000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2000" spc="-4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2000" spc="-20">
                <a:solidFill>
                  <a:srgbClr val="595959"/>
                </a:solidFill>
                <a:latin typeface="Microsoft Sans Serif"/>
                <a:cs typeface="Microsoft Sans Serif"/>
              </a:rPr>
              <a:t>10</a:t>
            </a:r>
            <a:endParaRPr sz="2000">
              <a:latin typeface="Microsoft Sans Serif"/>
              <a:cs typeface="Microsoft Sans Serif"/>
            </a:endParaRPr>
          </a:p>
        </p:txBody>
      </p:sp>
      <p:graphicFrame>
        <p:nvGraphicFramePr>
          <p:cNvPr id="26" name="object 26"/>
          <p:cNvGraphicFramePr>
            <a:graphicFrameLocks noGrp="1"/>
          </p:cNvGraphicFramePr>
          <p:nvPr/>
        </p:nvGraphicFramePr>
        <p:xfrm>
          <a:off x="383393" y="383393"/>
          <a:ext cx="3362325" cy="74307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24560"/>
                <a:gridCol w="2418079"/>
              </a:tblGrid>
              <a:tr h="6554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890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dirty="0" sz="2800" spc="-15">
                          <a:latin typeface="Calibri"/>
                          <a:cs typeface="Calibri"/>
                        </a:rPr>
                        <a:t>Autocorrelation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477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65547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Lag</a:t>
                      </a:r>
                      <a:r>
                        <a:rPr dirty="0" sz="2800" spc="-5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1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9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0395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0.83174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9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65547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Lag</a:t>
                      </a:r>
                      <a:r>
                        <a:rPr dirty="0" sz="2800" spc="-5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2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31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0395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0.65632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31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65547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Lag</a:t>
                      </a:r>
                      <a:r>
                        <a:rPr dirty="0" sz="2800" spc="-5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3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31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0395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0.49105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31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65547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Lag</a:t>
                      </a:r>
                      <a:r>
                        <a:rPr dirty="0" sz="2800" spc="-5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4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31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0395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0.27864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31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65547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845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Lag</a:t>
                      </a:r>
                      <a:r>
                        <a:rPr dirty="0" sz="2800" spc="-5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5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3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0395">
                        <a:lnSpc>
                          <a:spcPct val="100000"/>
                        </a:lnSpc>
                        <a:spcBef>
                          <a:spcPts val="845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0.03103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73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65547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840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Lag</a:t>
                      </a:r>
                      <a:r>
                        <a:rPr dirty="0" sz="2800" spc="-5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6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66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55955">
                        <a:lnSpc>
                          <a:spcPct val="100000"/>
                        </a:lnSpc>
                        <a:spcBef>
                          <a:spcPts val="840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-0.1653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66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65547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840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Lag</a:t>
                      </a:r>
                      <a:r>
                        <a:rPr dirty="0" sz="2800" spc="-5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7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66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55955">
                        <a:lnSpc>
                          <a:spcPct val="100000"/>
                        </a:lnSpc>
                        <a:spcBef>
                          <a:spcPts val="840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-0.3037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66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65547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840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Lag</a:t>
                      </a:r>
                      <a:r>
                        <a:rPr dirty="0" sz="2800" spc="-5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8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66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46760">
                        <a:lnSpc>
                          <a:spcPct val="100000"/>
                        </a:lnSpc>
                        <a:spcBef>
                          <a:spcPts val="840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-0.401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66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65547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840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Lag</a:t>
                      </a:r>
                      <a:r>
                        <a:rPr dirty="0" sz="2800" spc="-5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9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66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55955">
                        <a:lnSpc>
                          <a:spcPct val="100000"/>
                        </a:lnSpc>
                        <a:spcBef>
                          <a:spcPts val="840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-0.4582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1066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862965">
                <a:tc>
                  <a:txBody>
                    <a:bodyPr/>
                    <a:lstStyle/>
                    <a:p>
                      <a:pPr marL="9525" marR="421005">
                        <a:lnSpc>
                          <a:spcPts val="3310"/>
                        </a:lnSpc>
                        <a:spcBef>
                          <a:spcPts val="75"/>
                        </a:spcBef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2800" spc="-10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2800">
                          <a:latin typeface="Calibri"/>
                          <a:cs typeface="Calibri"/>
                        </a:rPr>
                        <a:t>g  </a:t>
                      </a:r>
                      <a:r>
                        <a:rPr dirty="0" sz="2800" spc="5">
                          <a:latin typeface="Calibri"/>
                          <a:cs typeface="Calibri"/>
                        </a:rPr>
                        <a:t>10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95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55955">
                        <a:lnSpc>
                          <a:spcPct val="100000"/>
                        </a:lnSpc>
                        <a:spcBef>
                          <a:spcPts val="1655"/>
                        </a:spcBef>
                      </a:pPr>
                      <a:r>
                        <a:rPr dirty="0" sz="2800" spc="5">
                          <a:latin typeface="Calibri"/>
                          <a:cs typeface="Calibri"/>
                        </a:rPr>
                        <a:t>-0.4505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2101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pSp>
        <p:nvGrpSpPr>
          <p:cNvPr id="27" name="object 27"/>
          <p:cNvGrpSpPr/>
          <p:nvPr/>
        </p:nvGrpSpPr>
        <p:grpSpPr>
          <a:xfrm>
            <a:off x="5020820" y="382135"/>
            <a:ext cx="8906510" cy="7425690"/>
            <a:chOff x="5020820" y="382135"/>
            <a:chExt cx="8906510" cy="7425690"/>
          </a:xfrm>
        </p:grpSpPr>
        <p:sp>
          <p:nvSpPr>
            <p:cNvPr id="28" name="object 28"/>
            <p:cNvSpPr/>
            <p:nvPr/>
          </p:nvSpPr>
          <p:spPr>
            <a:xfrm>
              <a:off x="5036695" y="382135"/>
              <a:ext cx="0" cy="7425690"/>
            </a:xfrm>
            <a:custGeom>
              <a:avLst/>
              <a:gdLst/>
              <a:ahLst/>
              <a:cxnLst/>
              <a:rect l="l" t="t" r="r" b="b"/>
              <a:pathLst>
                <a:path w="0" h="7425690">
                  <a:moveTo>
                    <a:pt x="0" y="0"/>
                  </a:moveTo>
                  <a:lnTo>
                    <a:pt x="1" y="7425363"/>
                  </a:lnTo>
                </a:path>
              </a:pathLst>
            </a:custGeom>
            <a:ln w="317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/>
            <p:cNvSpPr/>
            <p:nvPr/>
          </p:nvSpPr>
          <p:spPr>
            <a:xfrm>
              <a:off x="5036695" y="4961864"/>
              <a:ext cx="8890635" cy="0"/>
            </a:xfrm>
            <a:custGeom>
              <a:avLst/>
              <a:gdLst/>
              <a:ahLst/>
              <a:cxnLst/>
              <a:rect l="l" t="t" r="r" b="b"/>
              <a:pathLst>
                <a:path w="8890635" h="0">
                  <a:moveTo>
                    <a:pt x="8890442" y="0"/>
                  </a:moveTo>
                  <a:lnTo>
                    <a:pt x="0" y="1"/>
                  </a:lnTo>
                </a:path>
              </a:pathLst>
            </a:custGeom>
            <a:ln w="317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/>
            <p:cNvSpPr/>
            <p:nvPr/>
          </p:nvSpPr>
          <p:spPr>
            <a:xfrm>
              <a:off x="5036695" y="7139005"/>
              <a:ext cx="8890635" cy="0"/>
            </a:xfrm>
            <a:custGeom>
              <a:avLst/>
              <a:gdLst/>
              <a:ahLst/>
              <a:cxnLst/>
              <a:rect l="l" t="t" r="r" b="b"/>
              <a:pathLst>
                <a:path w="8890635" h="0">
                  <a:moveTo>
                    <a:pt x="8890442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31"/>
            <p:cNvSpPr/>
            <p:nvPr/>
          </p:nvSpPr>
          <p:spPr>
            <a:xfrm>
              <a:off x="5036695" y="2567005"/>
              <a:ext cx="8890635" cy="0"/>
            </a:xfrm>
            <a:custGeom>
              <a:avLst/>
              <a:gdLst/>
              <a:ahLst/>
              <a:cxnLst/>
              <a:rect l="l" t="t" r="r" b="b"/>
              <a:pathLst>
                <a:path w="8890635" h="0">
                  <a:moveTo>
                    <a:pt x="8890442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/>
            <p:cNvSpPr/>
            <p:nvPr/>
          </p:nvSpPr>
          <p:spPr>
            <a:xfrm>
              <a:off x="12456681" y="727684"/>
              <a:ext cx="584200" cy="551815"/>
            </a:xfrm>
            <a:custGeom>
              <a:avLst/>
              <a:gdLst/>
              <a:ahLst/>
              <a:cxnLst/>
              <a:rect l="l" t="t" r="r" b="b"/>
              <a:pathLst>
                <a:path w="584200" h="551815">
                  <a:moveTo>
                    <a:pt x="584187" y="114300"/>
                  </a:moveTo>
                  <a:lnTo>
                    <a:pt x="331431" y="114300"/>
                  </a:lnTo>
                  <a:lnTo>
                    <a:pt x="331431" y="111671"/>
                  </a:lnTo>
                  <a:lnTo>
                    <a:pt x="274510" y="111671"/>
                  </a:lnTo>
                  <a:lnTo>
                    <a:pt x="164223" y="492734"/>
                  </a:lnTo>
                  <a:lnTo>
                    <a:pt x="85420" y="319506"/>
                  </a:lnTo>
                  <a:lnTo>
                    <a:pt x="12192" y="352996"/>
                  </a:lnTo>
                  <a:lnTo>
                    <a:pt x="19113" y="369735"/>
                  </a:lnTo>
                  <a:lnTo>
                    <a:pt x="56845" y="352996"/>
                  </a:lnTo>
                  <a:lnTo>
                    <a:pt x="149263" y="551675"/>
                  </a:lnTo>
                  <a:lnTo>
                    <a:pt x="170916" y="551675"/>
                  </a:lnTo>
                  <a:lnTo>
                    <a:pt x="291033" y="141351"/>
                  </a:lnTo>
                  <a:lnTo>
                    <a:pt x="331431" y="141351"/>
                  </a:lnTo>
                  <a:lnTo>
                    <a:pt x="331431" y="139700"/>
                  </a:lnTo>
                  <a:lnTo>
                    <a:pt x="584187" y="139700"/>
                  </a:lnTo>
                  <a:lnTo>
                    <a:pt x="584187" y="114300"/>
                  </a:lnTo>
                  <a:close/>
                </a:path>
                <a:path w="584200" h="551815">
                  <a:moveTo>
                    <a:pt x="584187" y="0"/>
                  </a:moveTo>
                  <a:lnTo>
                    <a:pt x="0" y="0"/>
                  </a:lnTo>
                  <a:lnTo>
                    <a:pt x="0" y="25400"/>
                  </a:lnTo>
                  <a:lnTo>
                    <a:pt x="584187" y="25400"/>
                  </a:lnTo>
                  <a:lnTo>
                    <a:pt x="58418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3" name="object 33"/>
          <p:cNvSpPr txBox="1"/>
          <p:nvPr/>
        </p:nvSpPr>
        <p:spPr>
          <a:xfrm>
            <a:off x="12748653" y="770635"/>
            <a:ext cx="29781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>
                <a:latin typeface="Cambria Math"/>
                <a:cs typeface="Cambria Math"/>
              </a:rPr>
              <a:t>𝑇</a:t>
            </a:r>
            <a:endParaRPr sz="3600">
              <a:latin typeface="Cambria Math"/>
              <a:cs typeface="Cambria Math"/>
            </a:endParaRPr>
          </a:p>
        </p:txBody>
      </p:sp>
      <p:sp>
        <p:nvSpPr>
          <p:cNvPr id="34" name="object 34"/>
          <p:cNvSpPr txBox="1">
            <a:spLocks noGrp="1"/>
          </p:cNvSpPr>
          <p:nvPr>
            <p:ph type="title"/>
          </p:nvPr>
        </p:nvSpPr>
        <p:spPr>
          <a:xfrm>
            <a:off x="5241187" y="383539"/>
            <a:ext cx="7675880" cy="5740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6802120" algn="l"/>
                <a:tab pos="7384415" algn="l"/>
              </a:tabLst>
            </a:pPr>
            <a:r>
              <a:rPr dirty="0" sz="3200" spc="110" b="0">
                <a:latin typeface="Microsoft Sans Serif"/>
                <a:cs typeface="Microsoft Sans Serif"/>
              </a:rPr>
              <a:t>95%</a:t>
            </a:r>
            <a:r>
              <a:rPr dirty="0" sz="3200" spc="45" b="0">
                <a:latin typeface="Microsoft Sans Serif"/>
                <a:cs typeface="Microsoft Sans Serif"/>
              </a:rPr>
              <a:t> </a:t>
            </a:r>
            <a:r>
              <a:rPr dirty="0" sz="3200" spc="55" b="0">
                <a:latin typeface="Microsoft Sans Serif"/>
                <a:cs typeface="Microsoft Sans Serif"/>
              </a:rPr>
              <a:t>of</a:t>
            </a:r>
            <a:r>
              <a:rPr dirty="0" sz="3200" spc="50" b="0">
                <a:latin typeface="Microsoft Sans Serif"/>
                <a:cs typeface="Microsoft Sans Serif"/>
              </a:rPr>
              <a:t> </a:t>
            </a:r>
            <a:r>
              <a:rPr dirty="0" sz="3200" spc="-60" b="0">
                <a:latin typeface="Microsoft Sans Serif"/>
                <a:cs typeface="Microsoft Sans Serif"/>
              </a:rPr>
              <a:t>ACF</a:t>
            </a:r>
            <a:r>
              <a:rPr dirty="0" sz="3200" spc="45" b="0">
                <a:latin typeface="Microsoft Sans Serif"/>
                <a:cs typeface="Microsoft Sans Serif"/>
              </a:rPr>
              <a:t> </a:t>
            </a:r>
            <a:r>
              <a:rPr dirty="0" sz="3200" spc="10" b="0">
                <a:latin typeface="Microsoft Sans Serif"/>
                <a:cs typeface="Microsoft Sans Serif"/>
              </a:rPr>
              <a:t>spikes</a:t>
            </a:r>
            <a:r>
              <a:rPr dirty="0" sz="3200" spc="45" b="0">
                <a:latin typeface="Microsoft Sans Serif"/>
                <a:cs typeface="Microsoft Sans Serif"/>
              </a:rPr>
              <a:t> </a:t>
            </a:r>
            <a:r>
              <a:rPr dirty="0" sz="3200" spc="20" b="0">
                <a:latin typeface="Microsoft Sans Serif"/>
                <a:cs typeface="Microsoft Sans Serif"/>
              </a:rPr>
              <a:t>should</a:t>
            </a:r>
            <a:r>
              <a:rPr dirty="0" sz="3200" spc="50" b="0">
                <a:latin typeface="Microsoft Sans Serif"/>
                <a:cs typeface="Microsoft Sans Serif"/>
              </a:rPr>
              <a:t> </a:t>
            </a:r>
            <a:r>
              <a:rPr dirty="0" sz="3200" spc="25" b="0">
                <a:latin typeface="Microsoft Sans Serif"/>
                <a:cs typeface="Microsoft Sans Serif"/>
              </a:rPr>
              <a:t>be</a:t>
            </a:r>
            <a:r>
              <a:rPr dirty="0" sz="3200" spc="40" b="0">
                <a:latin typeface="Microsoft Sans Serif"/>
                <a:cs typeface="Microsoft Sans Serif"/>
              </a:rPr>
              <a:t> </a:t>
            </a:r>
            <a:r>
              <a:rPr dirty="0" sz="3200" spc="30" b="0">
                <a:latin typeface="Microsoft Sans Serif"/>
                <a:cs typeface="Microsoft Sans Serif"/>
              </a:rPr>
              <a:t>within	</a:t>
            </a:r>
            <a:r>
              <a:rPr dirty="0" baseline="-1543" sz="5400" b="0">
                <a:latin typeface="Cambria Math"/>
                <a:cs typeface="Cambria Math"/>
              </a:rPr>
              <a:t>±	</a:t>
            </a:r>
            <a:r>
              <a:rPr dirty="0" baseline="40123" sz="5400" b="0">
                <a:latin typeface="Cambria Math"/>
                <a:cs typeface="Cambria Math"/>
              </a:rPr>
              <a:t>2</a:t>
            </a:r>
            <a:endParaRPr baseline="40123" sz="5400">
              <a:latin typeface="Cambria Math"/>
              <a:cs typeface="Cambria Math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203512" y="98582"/>
          <a:ext cx="13480415" cy="78327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3264"/>
                <a:gridCol w="2455544"/>
                <a:gridCol w="1502410"/>
                <a:gridCol w="1502410"/>
                <a:gridCol w="1502409"/>
                <a:gridCol w="1502409"/>
                <a:gridCol w="1502409"/>
                <a:gridCol w="1502410"/>
              </a:tblGrid>
              <a:tr h="43905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435"/>
                        </a:spcBef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Month/</a:t>
                      </a:r>
                      <a:r>
                        <a:rPr dirty="0" sz="1600" spc="-4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 spc="-35">
                          <a:latin typeface="Calibri"/>
                          <a:cs typeface="Calibri"/>
                        </a:rPr>
                        <a:t>Year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1822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435"/>
                        </a:spcBef>
                      </a:pPr>
                      <a:r>
                        <a:rPr dirty="0" sz="1600" spc="-15">
                          <a:latin typeface="Calibri"/>
                          <a:cs typeface="Calibri"/>
                        </a:rPr>
                        <a:t>Retail </a:t>
                      </a:r>
                      <a:r>
                        <a:rPr dirty="0" sz="1600" spc="-5">
                          <a:latin typeface="Calibri"/>
                          <a:cs typeface="Calibri"/>
                        </a:rPr>
                        <a:t>quarterly</a:t>
                      </a:r>
                      <a:r>
                        <a:rPr dirty="0" sz="1600" spc="-1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 spc="-5">
                          <a:latin typeface="Calibri"/>
                          <a:cs typeface="Calibri"/>
                        </a:rPr>
                        <a:t>sale</a:t>
                      </a:r>
                      <a:r>
                        <a:rPr dirty="0" sz="1600" spc="-1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 spc="-5">
                          <a:latin typeface="Calibri"/>
                          <a:cs typeface="Calibri"/>
                        </a:rPr>
                        <a:t>(million)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1822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435"/>
                        </a:spcBef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Lag1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1822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435"/>
                        </a:spcBef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Lag2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1822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435"/>
                        </a:spcBef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Lag3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1822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435"/>
                        </a:spcBef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Lag4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1822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435"/>
                        </a:spcBef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Lag5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1822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435"/>
                        </a:spcBef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Lag6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1822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Q1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147772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Q2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154400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147772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Q3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166188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154400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147772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Q4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170202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166188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154400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147772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Q1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173264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170202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166188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154400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147772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Q2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175371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173264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170202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166188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154400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147772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Q3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184957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175371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173264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170202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166188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154400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147772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Q4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186395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184957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175371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173264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170202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166188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154400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Q1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191130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186395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184957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175371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173264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170202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166188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Q2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191213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191130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186395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184957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175371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173264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170202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Q3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195749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191213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191130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186395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184957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175371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173264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Q4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198262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195749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191213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191130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186395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184957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175371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Q1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199980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198262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195749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191213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191130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186395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184957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Q2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209566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199980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198262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195749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191213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191130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186395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Q3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212529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209566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199980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198262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195749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191213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191130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Q4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213754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212529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209566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199980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198262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195749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191213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Q1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222124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213754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212529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209566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199980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198262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195749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Q2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224372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222124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213754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212529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209566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199980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198262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Q3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229871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224372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222124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213754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212529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209566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199980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Q4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236260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229871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224372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222124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213754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212529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209566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Q1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238044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236260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229871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224372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222124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213754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212529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Q2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244076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238044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236260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229871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224372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222124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213754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Q3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244944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244076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238044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236260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229871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224372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222124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Q4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245799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244944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244076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238044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236260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229871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224372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Q1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251125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245799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244944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244076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238044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236260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229871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Q2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254557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251125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245799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244944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244076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238044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236260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Q3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255223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254557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251125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245799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244944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244076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238044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Q4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264793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255223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254557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251125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245799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244944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0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244076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250384"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 spc="-5">
                          <a:latin typeface="Calibri"/>
                          <a:cs typeface="Calibri"/>
                        </a:rPr>
                        <a:t>Q1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600" spc="-3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2018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265064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264793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255223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254557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251125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245799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64"/>
                        </a:lnSpc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244944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1196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330060"/>
            <a:ext cx="12587605" cy="7088505"/>
          </a:xfrm>
          <a:prstGeom prst="rect">
            <a:avLst/>
          </a:prstGeom>
        </p:spPr>
        <p:txBody>
          <a:bodyPr wrap="square" lIns="0" tIns="28829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227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Definition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of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endParaRPr sz="3600">
              <a:latin typeface="Arial"/>
              <a:cs typeface="Arial"/>
            </a:endParaRPr>
          </a:p>
          <a:p>
            <a:pPr marL="791845" marR="17780" indent="-396240">
              <a:lnSpc>
                <a:spcPct val="99700"/>
              </a:lnSpc>
              <a:spcBef>
                <a:spcPts val="2675"/>
              </a:spcBef>
              <a:buFont typeface="Arial MT"/>
              <a:buChar char="•"/>
              <a:tabLst>
                <a:tab pos="792480" algn="l"/>
              </a:tabLst>
            </a:pPr>
            <a:r>
              <a:rPr dirty="0" sz="4400" spc="10">
                <a:latin typeface="Microsoft Sans Serif"/>
                <a:cs typeface="Microsoft Sans Serif"/>
              </a:rPr>
              <a:t>Consider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5">
                <a:latin typeface="Microsoft Sans Serif"/>
                <a:cs typeface="Microsoft Sans Serif"/>
              </a:rPr>
              <a:t>sequence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of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random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variables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30">
                <a:latin typeface="Microsoft Sans Serif"/>
                <a:cs typeface="Microsoft Sans Serif"/>
              </a:rPr>
              <a:t>Y</a:t>
            </a:r>
            <a:r>
              <a:rPr dirty="0" baseline="-19157" sz="4350" spc="-44">
                <a:latin typeface="Microsoft Sans Serif"/>
                <a:cs typeface="Microsoft Sans Serif"/>
              </a:rPr>
              <a:t>0</a:t>
            </a:r>
            <a:r>
              <a:rPr dirty="0" sz="4400" spc="-30">
                <a:latin typeface="Microsoft Sans Serif"/>
                <a:cs typeface="Microsoft Sans Serif"/>
              </a:rPr>
              <a:t>,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-30">
                <a:latin typeface="Microsoft Sans Serif"/>
                <a:cs typeface="Microsoft Sans Serif"/>
              </a:rPr>
              <a:t>Y</a:t>
            </a:r>
            <a:r>
              <a:rPr dirty="0" baseline="-19157" sz="4350" spc="-44">
                <a:latin typeface="Microsoft Sans Serif"/>
                <a:cs typeface="Microsoft Sans Serif"/>
              </a:rPr>
              <a:t>1</a:t>
            </a:r>
            <a:r>
              <a:rPr dirty="0" sz="4400" spc="-30">
                <a:latin typeface="Microsoft Sans Serif"/>
                <a:cs typeface="Microsoft Sans Serif"/>
              </a:rPr>
              <a:t>, Y</a:t>
            </a:r>
            <a:r>
              <a:rPr dirty="0" baseline="-19157" sz="4350" spc="-44">
                <a:latin typeface="Microsoft Sans Serif"/>
                <a:cs typeface="Microsoft Sans Serif"/>
              </a:rPr>
              <a:t>2</a:t>
            </a:r>
            <a:r>
              <a:rPr dirty="0" sz="4400" spc="-30">
                <a:latin typeface="Microsoft Sans Serif"/>
                <a:cs typeface="Microsoft Sans Serif"/>
              </a:rPr>
              <a:t>, </a:t>
            </a:r>
            <a:r>
              <a:rPr dirty="0" sz="4400" spc="1910">
                <a:latin typeface="Microsoft Sans Serif"/>
                <a:cs typeface="Microsoft Sans Serif"/>
              </a:rPr>
              <a:t>… </a:t>
            </a:r>
            <a:r>
              <a:rPr dirty="0" sz="4400" spc="55">
                <a:latin typeface="Microsoft Sans Serif"/>
                <a:cs typeface="Microsoft Sans Serif"/>
              </a:rPr>
              <a:t>which </a:t>
            </a:r>
            <a:r>
              <a:rPr dirty="0" sz="4400" spc="45">
                <a:latin typeface="Microsoft Sans Serif"/>
                <a:cs typeface="Microsoft Sans Serif"/>
              </a:rPr>
              <a:t>forms </a:t>
            </a:r>
            <a:r>
              <a:rPr dirty="0" sz="4400" spc="-85">
                <a:latin typeface="Microsoft Sans Serif"/>
                <a:cs typeface="Microsoft Sans Serif"/>
              </a:rPr>
              <a:t>a </a:t>
            </a:r>
            <a:r>
              <a:rPr dirty="0" sz="4400">
                <a:latin typeface="Microsoft Sans Serif"/>
                <a:cs typeface="Microsoft Sans Serif"/>
              </a:rPr>
              <a:t>family </a:t>
            </a:r>
            <a:r>
              <a:rPr dirty="0" sz="4400" spc="75">
                <a:latin typeface="Microsoft Sans Serif"/>
                <a:cs typeface="Microsoft Sans Serif"/>
              </a:rPr>
              <a:t>of </a:t>
            </a:r>
            <a:r>
              <a:rPr dirty="0" sz="4400" spc="35">
                <a:latin typeface="Microsoft Sans Serif"/>
                <a:cs typeface="Microsoft Sans Serif"/>
              </a:rPr>
              <a:t>random </a:t>
            </a:r>
            <a:r>
              <a:rPr dirty="0" sz="4400" spc="40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variables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50" b="1">
                <a:solidFill>
                  <a:srgbClr val="0033CC"/>
                </a:solidFill>
                <a:latin typeface="Arial"/>
                <a:cs typeface="Arial"/>
              </a:rPr>
              <a:t>{Y</a:t>
            </a:r>
            <a:r>
              <a:rPr dirty="0" baseline="-19157" sz="4350" spc="-75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4400" spc="-50" b="1">
                <a:solidFill>
                  <a:srgbClr val="0033CC"/>
                </a:solidFill>
                <a:latin typeface="Arial"/>
                <a:cs typeface="Arial"/>
              </a:rPr>
              <a:t>,</a:t>
            </a:r>
            <a:r>
              <a:rPr dirty="0" sz="440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80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4300" spc="80">
                <a:solidFill>
                  <a:srgbClr val="0033CC"/>
                </a:solidFill>
                <a:latin typeface="Symbol"/>
                <a:cs typeface="Symbol"/>
              </a:rPr>
              <a:t></a:t>
            </a:r>
            <a:r>
              <a:rPr dirty="0" sz="4400" spc="80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440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-250" b="1">
                <a:solidFill>
                  <a:srgbClr val="0033CC"/>
                </a:solidFill>
                <a:latin typeface="Arial"/>
                <a:cs typeface="Arial"/>
              </a:rPr>
              <a:t>}</a:t>
            </a:r>
            <a:r>
              <a:rPr dirty="0" sz="4400" spc="-1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-5" b="1">
                <a:solidFill>
                  <a:srgbClr val="0033CC"/>
                </a:solidFill>
                <a:latin typeface="Arial"/>
                <a:cs typeface="Arial"/>
              </a:rPr>
              <a:t>defined </a:t>
            </a:r>
            <a:r>
              <a:rPr dirty="0" sz="4400" spc="-45" b="1">
                <a:solidFill>
                  <a:srgbClr val="0033CC"/>
                </a:solidFill>
                <a:latin typeface="Arial"/>
                <a:cs typeface="Arial"/>
              </a:rPr>
              <a:t>on</a:t>
            </a:r>
            <a:r>
              <a:rPr dirty="0" sz="440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75" b="1">
                <a:solidFill>
                  <a:srgbClr val="0033CC"/>
                </a:solidFill>
                <a:latin typeface="Arial"/>
                <a:cs typeface="Arial"/>
              </a:rPr>
              <a:t>a</a:t>
            </a:r>
            <a:r>
              <a:rPr dirty="0" sz="4400" spc="-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-35" b="1">
                <a:solidFill>
                  <a:srgbClr val="0033CC"/>
                </a:solidFill>
                <a:latin typeface="Arial"/>
                <a:cs typeface="Arial"/>
              </a:rPr>
              <a:t>probability </a:t>
            </a:r>
            <a:r>
              <a:rPr dirty="0" sz="4400" spc="-3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25" b="1">
                <a:solidFill>
                  <a:srgbClr val="0033CC"/>
                </a:solidFill>
                <a:latin typeface="Arial"/>
                <a:cs typeface="Arial"/>
              </a:rPr>
              <a:t>space</a:t>
            </a:r>
            <a:r>
              <a:rPr dirty="0" sz="4400" spc="-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-10" b="1">
                <a:solidFill>
                  <a:srgbClr val="0033CC"/>
                </a:solidFill>
                <a:latin typeface="Arial"/>
                <a:cs typeface="Arial"/>
              </a:rPr>
              <a:t>(</a:t>
            </a:r>
            <a:r>
              <a:rPr dirty="0" sz="4300" spc="-10">
                <a:solidFill>
                  <a:srgbClr val="0033CC"/>
                </a:solidFill>
                <a:latin typeface="Symbol"/>
                <a:cs typeface="Symbol"/>
              </a:rPr>
              <a:t></a:t>
            </a:r>
            <a:r>
              <a:rPr dirty="0" sz="4400" spc="-10" b="1">
                <a:solidFill>
                  <a:srgbClr val="0033CC"/>
                </a:solidFill>
                <a:latin typeface="Arial"/>
                <a:cs typeface="Arial"/>
              </a:rPr>
              <a:t>,</a:t>
            </a:r>
            <a:r>
              <a:rPr dirty="0" sz="440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>
                <a:solidFill>
                  <a:srgbClr val="0033CC"/>
                </a:solidFill>
                <a:latin typeface="Cambria Math"/>
                <a:cs typeface="Cambria Math"/>
              </a:rPr>
              <a:t>𝓕</a:t>
            </a:r>
            <a:r>
              <a:rPr dirty="0" sz="4400" b="1">
                <a:solidFill>
                  <a:srgbClr val="0033CC"/>
                </a:solidFill>
                <a:latin typeface="Arial"/>
                <a:cs typeface="Arial"/>
              </a:rPr>
              <a:t>, </a:t>
            </a:r>
            <a:r>
              <a:rPr dirty="0" sz="4400" spc="-85" b="1">
                <a:solidFill>
                  <a:srgbClr val="0033CC"/>
                </a:solidFill>
                <a:latin typeface="Arial"/>
                <a:cs typeface="Arial"/>
              </a:rPr>
              <a:t>P)</a:t>
            </a:r>
            <a:endParaRPr sz="4400">
              <a:latin typeface="Arial"/>
              <a:cs typeface="Arial"/>
            </a:endParaRPr>
          </a:p>
          <a:p>
            <a:pPr marL="395605">
              <a:lnSpc>
                <a:spcPct val="100000"/>
              </a:lnSpc>
              <a:spcBef>
                <a:spcPts val="1125"/>
              </a:spcBef>
            </a:pPr>
            <a:r>
              <a:rPr dirty="0" sz="4400" spc="30" b="1">
                <a:latin typeface="Arial"/>
                <a:cs typeface="Arial"/>
              </a:rPr>
              <a:t>where</a:t>
            </a:r>
            <a:r>
              <a:rPr dirty="0" sz="4400" spc="-10" b="1">
                <a:latin typeface="Arial"/>
                <a:cs typeface="Arial"/>
              </a:rPr>
              <a:t> </a:t>
            </a:r>
            <a:r>
              <a:rPr dirty="0" sz="4300" spc="75">
                <a:latin typeface="Symbol"/>
                <a:cs typeface="Symbol"/>
              </a:rPr>
              <a:t></a:t>
            </a:r>
            <a:r>
              <a:rPr dirty="0" sz="4300" spc="215">
                <a:latin typeface="Times New Roman"/>
                <a:cs typeface="Times New Roman"/>
              </a:rPr>
              <a:t> </a:t>
            </a:r>
            <a:r>
              <a:rPr dirty="0" sz="4400" spc="325" b="1">
                <a:latin typeface="Arial"/>
                <a:cs typeface="Arial"/>
              </a:rPr>
              <a:t>-</a:t>
            </a:r>
            <a:r>
              <a:rPr dirty="0" sz="4400" spc="-15" b="1">
                <a:latin typeface="Arial"/>
                <a:cs typeface="Arial"/>
              </a:rPr>
              <a:t> </a:t>
            </a:r>
            <a:r>
              <a:rPr dirty="0" sz="4400" spc="-10">
                <a:latin typeface="Microsoft Sans Serif"/>
                <a:cs typeface="Microsoft Sans Serif"/>
              </a:rPr>
              <a:t>Sample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space</a:t>
            </a:r>
            <a:endParaRPr sz="4400">
              <a:latin typeface="Microsoft Sans Serif"/>
              <a:cs typeface="Microsoft Sans Serif"/>
            </a:endParaRPr>
          </a:p>
          <a:p>
            <a:pPr marL="2262505" marR="676275">
              <a:lnSpc>
                <a:spcPts val="6409"/>
              </a:lnSpc>
              <a:spcBef>
                <a:spcPts val="280"/>
              </a:spcBef>
            </a:pPr>
            <a:r>
              <a:rPr dirty="0" sz="4400">
                <a:latin typeface="Cambria Math"/>
                <a:cs typeface="Cambria Math"/>
              </a:rPr>
              <a:t>ℱ</a:t>
            </a:r>
            <a:r>
              <a:rPr dirty="0" sz="4400" spc="425">
                <a:latin typeface="Cambria Math"/>
                <a:cs typeface="Cambria Math"/>
              </a:rPr>
              <a:t> </a:t>
            </a:r>
            <a:r>
              <a:rPr dirty="0" sz="4400" spc="245">
                <a:latin typeface="Microsoft Sans Serif"/>
                <a:cs typeface="Microsoft Sans Serif"/>
              </a:rPr>
              <a:t>-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50">
                <a:latin typeface="Microsoft Sans Serif"/>
                <a:cs typeface="Microsoft Sans Serif"/>
              </a:rPr>
              <a:t>all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collection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of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subsets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A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of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>
                <a:latin typeface="Symbol"/>
                <a:cs typeface="Symbol"/>
              </a:rPr>
              <a:t></a:t>
            </a:r>
            <a:r>
              <a:rPr dirty="0" sz="4400" spc="120">
                <a:latin typeface="Times New Roman"/>
                <a:cs typeface="Times New Roman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P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910">
                <a:latin typeface="Microsoft Sans Serif"/>
                <a:cs typeface="Microsoft Sans Serif"/>
              </a:rPr>
              <a:t>–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probability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40">
                <a:latin typeface="Microsoft Sans Serif"/>
                <a:cs typeface="Microsoft Sans Serif"/>
              </a:rPr>
              <a:t>measure</a:t>
            </a:r>
            <a:endParaRPr sz="4400">
              <a:latin typeface="Microsoft Sans Serif"/>
              <a:cs typeface="Microsoft Sans Serif"/>
            </a:endParaRPr>
          </a:p>
          <a:p>
            <a:pPr marL="791845" indent="-396875">
              <a:lnSpc>
                <a:spcPct val="100000"/>
              </a:lnSpc>
              <a:spcBef>
                <a:spcPts val="605"/>
              </a:spcBef>
              <a:buFont typeface="Arial MT"/>
              <a:buChar char="•"/>
              <a:tabLst>
                <a:tab pos="792480" algn="l"/>
              </a:tabLst>
            </a:pPr>
            <a:r>
              <a:rPr dirty="0" sz="4400" spc="-165">
                <a:latin typeface="Microsoft Sans Serif"/>
                <a:cs typeface="Microsoft Sans Serif"/>
              </a:rPr>
              <a:t>T</a:t>
            </a:r>
            <a:r>
              <a:rPr dirty="0" sz="4400" spc="40">
                <a:latin typeface="Microsoft Sans Serif"/>
                <a:cs typeface="Microsoft Sans Serif"/>
              </a:rPr>
              <a:t> </a:t>
            </a:r>
            <a:r>
              <a:rPr dirty="0" sz="4400" spc="910">
                <a:latin typeface="Microsoft Sans Serif"/>
                <a:cs typeface="Microsoft Sans Serif"/>
              </a:rPr>
              <a:t>–</a:t>
            </a:r>
            <a:r>
              <a:rPr dirty="0" sz="4400" spc="40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index</a:t>
            </a:r>
            <a:r>
              <a:rPr dirty="0" sz="4400" spc="3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set</a:t>
            </a:r>
            <a:endParaRPr sz="44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44039" y="1213103"/>
            <a:ext cx="622300" cy="5074920"/>
          </a:xfrm>
          <a:custGeom>
            <a:avLst/>
            <a:gdLst/>
            <a:ahLst/>
            <a:cxnLst/>
            <a:rect l="l" t="t" r="r" b="b"/>
            <a:pathLst>
              <a:path w="622300" h="5074920">
                <a:moveTo>
                  <a:pt x="621792" y="0"/>
                </a:moveTo>
                <a:lnTo>
                  <a:pt x="0" y="0"/>
                </a:lnTo>
                <a:lnTo>
                  <a:pt x="0" y="5074920"/>
                </a:lnTo>
                <a:lnTo>
                  <a:pt x="621792" y="5074920"/>
                </a:lnTo>
                <a:lnTo>
                  <a:pt x="62179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2758439" y="1813560"/>
            <a:ext cx="622300" cy="4474845"/>
          </a:xfrm>
          <a:custGeom>
            <a:avLst/>
            <a:gdLst/>
            <a:ahLst/>
            <a:cxnLst/>
            <a:rect l="l" t="t" r="r" b="b"/>
            <a:pathLst>
              <a:path w="622300" h="4474845">
                <a:moveTo>
                  <a:pt x="621792" y="0"/>
                </a:moveTo>
                <a:lnTo>
                  <a:pt x="0" y="0"/>
                </a:lnTo>
                <a:lnTo>
                  <a:pt x="0" y="4474464"/>
                </a:lnTo>
                <a:lnTo>
                  <a:pt x="621792" y="4474464"/>
                </a:lnTo>
                <a:lnTo>
                  <a:pt x="62179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3672840" y="2374392"/>
            <a:ext cx="622300" cy="3914140"/>
          </a:xfrm>
          <a:custGeom>
            <a:avLst/>
            <a:gdLst/>
            <a:ahLst/>
            <a:cxnLst/>
            <a:rect l="l" t="t" r="r" b="b"/>
            <a:pathLst>
              <a:path w="622300" h="3914140">
                <a:moveTo>
                  <a:pt x="621792" y="0"/>
                </a:moveTo>
                <a:lnTo>
                  <a:pt x="0" y="0"/>
                </a:lnTo>
                <a:lnTo>
                  <a:pt x="0" y="3913632"/>
                </a:lnTo>
                <a:lnTo>
                  <a:pt x="621792" y="3913632"/>
                </a:lnTo>
                <a:lnTo>
                  <a:pt x="62179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4584191" y="2868167"/>
            <a:ext cx="622300" cy="3420110"/>
          </a:xfrm>
          <a:custGeom>
            <a:avLst/>
            <a:gdLst/>
            <a:ahLst/>
            <a:cxnLst/>
            <a:rect l="l" t="t" r="r" b="b"/>
            <a:pathLst>
              <a:path w="622300" h="3420110">
                <a:moveTo>
                  <a:pt x="621792" y="0"/>
                </a:moveTo>
                <a:lnTo>
                  <a:pt x="0" y="0"/>
                </a:lnTo>
                <a:lnTo>
                  <a:pt x="0" y="3419856"/>
                </a:lnTo>
                <a:lnTo>
                  <a:pt x="621792" y="3419856"/>
                </a:lnTo>
                <a:lnTo>
                  <a:pt x="62179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5498591" y="3386328"/>
            <a:ext cx="622300" cy="2901950"/>
          </a:xfrm>
          <a:custGeom>
            <a:avLst/>
            <a:gdLst/>
            <a:ahLst/>
            <a:cxnLst/>
            <a:rect l="l" t="t" r="r" b="b"/>
            <a:pathLst>
              <a:path w="622300" h="2901950">
                <a:moveTo>
                  <a:pt x="621792" y="0"/>
                </a:moveTo>
                <a:lnTo>
                  <a:pt x="0" y="0"/>
                </a:lnTo>
                <a:lnTo>
                  <a:pt x="0" y="2901696"/>
                </a:lnTo>
                <a:lnTo>
                  <a:pt x="621792" y="2901696"/>
                </a:lnTo>
                <a:lnTo>
                  <a:pt x="62179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6412991" y="3922776"/>
            <a:ext cx="622300" cy="2365375"/>
          </a:xfrm>
          <a:custGeom>
            <a:avLst/>
            <a:gdLst/>
            <a:ahLst/>
            <a:cxnLst/>
            <a:rect l="l" t="t" r="r" b="b"/>
            <a:pathLst>
              <a:path w="622300" h="2365375">
                <a:moveTo>
                  <a:pt x="621791" y="0"/>
                </a:moveTo>
                <a:lnTo>
                  <a:pt x="0" y="0"/>
                </a:lnTo>
                <a:lnTo>
                  <a:pt x="0" y="2365248"/>
                </a:lnTo>
                <a:lnTo>
                  <a:pt x="621791" y="2365248"/>
                </a:lnTo>
                <a:lnTo>
                  <a:pt x="62179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7327392" y="4364735"/>
            <a:ext cx="622300" cy="1923414"/>
          </a:xfrm>
          <a:custGeom>
            <a:avLst/>
            <a:gdLst/>
            <a:ahLst/>
            <a:cxnLst/>
            <a:rect l="l" t="t" r="r" b="b"/>
            <a:pathLst>
              <a:path w="622300" h="1923414">
                <a:moveTo>
                  <a:pt x="621791" y="0"/>
                </a:moveTo>
                <a:lnTo>
                  <a:pt x="0" y="0"/>
                </a:lnTo>
                <a:lnTo>
                  <a:pt x="0" y="1923288"/>
                </a:lnTo>
                <a:lnTo>
                  <a:pt x="621791" y="1923288"/>
                </a:lnTo>
                <a:lnTo>
                  <a:pt x="62179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8238743" y="4831079"/>
            <a:ext cx="622300" cy="1457325"/>
          </a:xfrm>
          <a:custGeom>
            <a:avLst/>
            <a:gdLst/>
            <a:ahLst/>
            <a:cxnLst/>
            <a:rect l="l" t="t" r="r" b="b"/>
            <a:pathLst>
              <a:path w="622300" h="1457325">
                <a:moveTo>
                  <a:pt x="621791" y="0"/>
                </a:moveTo>
                <a:lnTo>
                  <a:pt x="0" y="0"/>
                </a:lnTo>
                <a:lnTo>
                  <a:pt x="0" y="1456944"/>
                </a:lnTo>
                <a:lnTo>
                  <a:pt x="621791" y="1456944"/>
                </a:lnTo>
                <a:lnTo>
                  <a:pt x="62179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9153143" y="5312664"/>
            <a:ext cx="622300" cy="975360"/>
          </a:xfrm>
          <a:custGeom>
            <a:avLst/>
            <a:gdLst/>
            <a:ahLst/>
            <a:cxnLst/>
            <a:rect l="l" t="t" r="r" b="b"/>
            <a:pathLst>
              <a:path w="622300" h="975360">
                <a:moveTo>
                  <a:pt x="621791" y="0"/>
                </a:moveTo>
                <a:lnTo>
                  <a:pt x="0" y="0"/>
                </a:lnTo>
                <a:lnTo>
                  <a:pt x="0" y="975360"/>
                </a:lnTo>
                <a:lnTo>
                  <a:pt x="621791" y="975360"/>
                </a:lnTo>
                <a:lnTo>
                  <a:pt x="62179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0067543" y="5782055"/>
            <a:ext cx="622300" cy="506095"/>
          </a:xfrm>
          <a:custGeom>
            <a:avLst/>
            <a:gdLst/>
            <a:ahLst/>
            <a:cxnLst/>
            <a:rect l="l" t="t" r="r" b="b"/>
            <a:pathLst>
              <a:path w="622300" h="506095">
                <a:moveTo>
                  <a:pt x="621791" y="0"/>
                </a:moveTo>
                <a:lnTo>
                  <a:pt x="0" y="0"/>
                </a:lnTo>
                <a:lnTo>
                  <a:pt x="0" y="505968"/>
                </a:lnTo>
                <a:lnTo>
                  <a:pt x="621791" y="505968"/>
                </a:lnTo>
                <a:lnTo>
                  <a:pt x="62179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10981943" y="6242303"/>
            <a:ext cx="622300" cy="45720"/>
          </a:xfrm>
          <a:custGeom>
            <a:avLst/>
            <a:gdLst/>
            <a:ahLst/>
            <a:cxnLst/>
            <a:rect l="l" t="t" r="r" b="b"/>
            <a:pathLst>
              <a:path w="622300" h="45720">
                <a:moveTo>
                  <a:pt x="621791" y="0"/>
                </a:moveTo>
                <a:lnTo>
                  <a:pt x="0" y="0"/>
                </a:lnTo>
                <a:lnTo>
                  <a:pt x="0" y="45720"/>
                </a:lnTo>
                <a:lnTo>
                  <a:pt x="621791" y="45720"/>
                </a:lnTo>
                <a:lnTo>
                  <a:pt x="62179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1896343" y="6288023"/>
            <a:ext cx="619125" cy="396240"/>
          </a:xfrm>
          <a:custGeom>
            <a:avLst/>
            <a:gdLst/>
            <a:ahLst/>
            <a:cxnLst/>
            <a:rect l="l" t="t" r="r" b="b"/>
            <a:pathLst>
              <a:path w="619125" h="396240">
                <a:moveTo>
                  <a:pt x="618744" y="0"/>
                </a:moveTo>
                <a:lnTo>
                  <a:pt x="0" y="0"/>
                </a:lnTo>
                <a:lnTo>
                  <a:pt x="0" y="396239"/>
                </a:lnTo>
                <a:lnTo>
                  <a:pt x="618744" y="396239"/>
                </a:lnTo>
                <a:lnTo>
                  <a:pt x="618744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4" name="object 14"/>
          <p:cNvGrpSpPr/>
          <p:nvPr/>
        </p:nvGrpSpPr>
        <p:grpSpPr>
          <a:xfrm>
            <a:off x="1698150" y="6282419"/>
            <a:ext cx="11878310" cy="819785"/>
            <a:chOff x="1698150" y="6282419"/>
            <a:chExt cx="11878310" cy="819785"/>
          </a:xfrm>
        </p:grpSpPr>
        <p:sp>
          <p:nvSpPr>
            <p:cNvPr id="15" name="object 15"/>
            <p:cNvSpPr/>
            <p:nvPr/>
          </p:nvSpPr>
          <p:spPr>
            <a:xfrm>
              <a:off x="12807695" y="6288024"/>
              <a:ext cx="622300" cy="814069"/>
            </a:xfrm>
            <a:custGeom>
              <a:avLst/>
              <a:gdLst/>
              <a:ahLst/>
              <a:cxnLst/>
              <a:rect l="l" t="t" r="r" b="b"/>
              <a:pathLst>
                <a:path w="622300" h="814070">
                  <a:moveTo>
                    <a:pt x="621792" y="0"/>
                  </a:moveTo>
                  <a:lnTo>
                    <a:pt x="0" y="0"/>
                  </a:lnTo>
                  <a:lnTo>
                    <a:pt x="0" y="813815"/>
                  </a:lnTo>
                  <a:lnTo>
                    <a:pt x="621792" y="813815"/>
                  </a:lnTo>
                  <a:lnTo>
                    <a:pt x="621792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1698150" y="6287182"/>
              <a:ext cx="11878310" cy="0"/>
            </a:xfrm>
            <a:custGeom>
              <a:avLst/>
              <a:gdLst/>
              <a:ahLst/>
              <a:cxnLst/>
              <a:rect l="l" t="t" r="r" b="b"/>
              <a:pathLst>
                <a:path w="11878310" h="0">
                  <a:moveTo>
                    <a:pt x="0" y="0"/>
                  </a:moveTo>
                  <a:lnTo>
                    <a:pt x="11878150" y="1"/>
                  </a:lnTo>
                </a:path>
              </a:pathLst>
            </a:custGeom>
            <a:ln w="952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 txBox="1"/>
          <p:nvPr/>
        </p:nvSpPr>
        <p:spPr>
          <a:xfrm>
            <a:off x="653425" y="310388"/>
            <a:ext cx="1881505" cy="8528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1.00000</a:t>
            </a: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100">
              <a:latin typeface="Microsoft Sans Serif"/>
              <a:cs typeface="Microsoft Sans Serif"/>
            </a:endParaRPr>
          </a:p>
          <a:p>
            <a:pPr marL="1134110">
              <a:lnSpc>
                <a:spcPct val="100000"/>
              </a:lnSpc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0.87413</a:t>
            </a:r>
            <a:endParaRPr sz="16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688847" y="1497076"/>
            <a:ext cx="76009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0.77038</a:t>
            </a:r>
            <a:endParaRPr sz="16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602551" y="2054859"/>
            <a:ext cx="76009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0.67408</a:t>
            </a:r>
            <a:endParaRPr sz="16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516255" y="2548635"/>
            <a:ext cx="76009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0.58895</a:t>
            </a:r>
            <a:endParaRPr sz="16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429958" y="3069844"/>
            <a:ext cx="1673860" cy="802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0.49961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950">
              <a:latin typeface="Arial"/>
              <a:cs typeface="Arial"/>
            </a:endParaRPr>
          </a:p>
          <a:p>
            <a:pPr marL="925830">
              <a:lnSpc>
                <a:spcPct val="100000"/>
              </a:lnSpc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0.40745</a:t>
            </a:r>
            <a:endParaRPr sz="16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257367" y="4048252"/>
            <a:ext cx="1673860" cy="7359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0.33113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500">
              <a:latin typeface="Arial"/>
              <a:cs typeface="Arial"/>
            </a:endParaRPr>
          </a:p>
          <a:p>
            <a:pPr marL="925830">
              <a:lnSpc>
                <a:spcPct val="100000"/>
              </a:lnSpc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0.25055</a:t>
            </a:r>
            <a:endParaRPr sz="16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9084774" y="4996179"/>
            <a:ext cx="76009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0.16761</a:t>
            </a:r>
            <a:endParaRPr sz="16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998477" y="5465572"/>
            <a:ext cx="1673860" cy="7296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0.08688</a:t>
            </a:r>
            <a:endParaRPr sz="1600">
              <a:latin typeface="Arial"/>
              <a:cs typeface="Arial"/>
            </a:endParaRPr>
          </a:p>
          <a:p>
            <a:pPr marL="925830">
              <a:lnSpc>
                <a:spcPct val="100000"/>
              </a:lnSpc>
              <a:spcBef>
                <a:spcPts val="1705"/>
              </a:spcBef>
            </a:pPr>
            <a:r>
              <a:rPr dirty="0" sz="1600" spc="-10" b="1">
                <a:solidFill>
                  <a:srgbClr val="404040"/>
                </a:solidFill>
                <a:latin typeface="Arial"/>
                <a:cs typeface="Arial"/>
              </a:rPr>
              <a:t>0.00769</a:t>
            </a:r>
            <a:endParaRPr sz="16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1784549" y="6730492"/>
            <a:ext cx="842644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5" b="1">
                <a:solidFill>
                  <a:srgbClr val="404040"/>
                </a:solidFill>
                <a:latin typeface="Arial"/>
                <a:cs typeface="Arial"/>
              </a:rPr>
              <a:t>-0.06849</a:t>
            </a:r>
            <a:endParaRPr sz="16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2698247" y="7145019"/>
            <a:ext cx="842644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5" b="1">
                <a:solidFill>
                  <a:srgbClr val="404040"/>
                </a:solidFill>
                <a:latin typeface="Arial"/>
                <a:cs typeface="Arial"/>
              </a:rPr>
              <a:t>-0.14020</a:t>
            </a:r>
            <a:endParaRPr sz="16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64526" y="7275068"/>
            <a:ext cx="9404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-0.20000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653425" y="6113779"/>
            <a:ext cx="851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0.00000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653425" y="4952492"/>
            <a:ext cx="851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0.20000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53425" y="3794252"/>
            <a:ext cx="851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0.40000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653425" y="2632964"/>
            <a:ext cx="851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0.60000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53425" y="1471676"/>
            <a:ext cx="851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0.80000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843725" y="6421628"/>
            <a:ext cx="6229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1</a:t>
            </a:r>
            <a:endParaRPr sz="180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2757429" y="6421628"/>
            <a:ext cx="6229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2</a:t>
            </a:r>
            <a:endParaRPr sz="18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3671133" y="6421628"/>
            <a:ext cx="6229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3</a:t>
            </a:r>
            <a:endParaRPr sz="180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4584836" y="6421628"/>
            <a:ext cx="6229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4</a:t>
            </a:r>
            <a:endParaRPr sz="18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5498539" y="6421628"/>
            <a:ext cx="6229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5</a:t>
            </a:r>
            <a:endParaRPr sz="18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6412243" y="6421628"/>
            <a:ext cx="6229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6</a:t>
            </a:r>
            <a:endParaRPr sz="1800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7325948" y="6421628"/>
            <a:ext cx="6229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7</a:t>
            </a:r>
            <a:endParaRPr sz="1800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8239652" y="6421628"/>
            <a:ext cx="6229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8</a:t>
            </a:r>
            <a:endParaRPr sz="1800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9153356" y="6421628"/>
            <a:ext cx="6229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9</a:t>
            </a:r>
            <a:endParaRPr sz="1800">
              <a:latin typeface="Arial"/>
              <a:cs typeface="Aria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0003495" y="6421628"/>
            <a:ext cx="34905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25830" algn="l"/>
                <a:tab pos="1839595" algn="l"/>
                <a:tab pos="2753360" algn="l"/>
              </a:tabLst>
            </a:pP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Lag</a:t>
            </a:r>
            <a:r>
              <a:rPr dirty="0" sz="180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10	Lag</a:t>
            </a:r>
            <a:r>
              <a:rPr dirty="0" sz="1800" spc="5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11	Lag</a:t>
            </a:r>
            <a:r>
              <a:rPr dirty="0" sz="1800" spc="5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12	Lag</a:t>
            </a:r>
            <a:r>
              <a:rPr dirty="0" sz="1800" spc="-70" b="1">
                <a:solidFill>
                  <a:srgbClr val="595959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595959"/>
                </a:solidFill>
                <a:latin typeface="Arial"/>
                <a:cs typeface="Arial"/>
              </a:rPr>
              <a:t>13</a:t>
            </a:r>
            <a:endParaRPr sz="1800">
              <a:latin typeface="Arial"/>
              <a:cs typeface="Arial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1858780" y="4350834"/>
            <a:ext cx="12221210" cy="0"/>
          </a:xfrm>
          <a:custGeom>
            <a:avLst/>
            <a:gdLst/>
            <a:ahLst/>
            <a:cxnLst/>
            <a:rect l="l" t="t" r="r" b="b"/>
            <a:pathLst>
              <a:path w="12221210" h="0">
                <a:moveTo>
                  <a:pt x="12220757" y="0"/>
                </a:moveTo>
                <a:lnTo>
                  <a:pt x="0" y="1"/>
                </a:lnTo>
              </a:path>
            </a:pathLst>
          </a:custGeom>
          <a:ln w="4445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61544" y="400955"/>
            <a:ext cx="4275455" cy="3559175"/>
            <a:chOff x="761544" y="400955"/>
            <a:chExt cx="4275455" cy="3559175"/>
          </a:xfrm>
        </p:grpSpPr>
        <p:sp>
          <p:nvSpPr>
            <p:cNvPr id="3" name="object 3"/>
            <p:cNvSpPr/>
            <p:nvPr/>
          </p:nvSpPr>
          <p:spPr>
            <a:xfrm>
              <a:off x="783769" y="2197897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783769" y="413655"/>
              <a:ext cx="0" cy="3546475"/>
            </a:xfrm>
            <a:custGeom>
              <a:avLst/>
              <a:gdLst/>
              <a:ahLst/>
              <a:cxnLst/>
              <a:rect l="l" t="t" r="r" b="b"/>
              <a:pathLst>
                <a:path w="0" h="3546475">
                  <a:moveTo>
                    <a:pt x="0" y="0"/>
                  </a:moveTo>
                  <a:lnTo>
                    <a:pt x="1" y="3546364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178510" y="649149"/>
              <a:ext cx="0" cy="1548765"/>
            </a:xfrm>
            <a:custGeom>
              <a:avLst/>
              <a:gdLst/>
              <a:ahLst/>
              <a:cxnLst/>
              <a:rect l="l" t="t" r="r" b="b"/>
              <a:pathLst>
                <a:path w="0" h="1548764">
                  <a:moveTo>
                    <a:pt x="0" y="0"/>
                  </a:moveTo>
                  <a:lnTo>
                    <a:pt x="1" y="154874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600733" y="884420"/>
              <a:ext cx="0" cy="1313815"/>
            </a:xfrm>
            <a:custGeom>
              <a:avLst/>
              <a:gdLst/>
              <a:ahLst/>
              <a:cxnLst/>
              <a:rect l="l" t="t" r="r" b="b"/>
              <a:pathLst>
                <a:path w="0" h="1313814">
                  <a:moveTo>
                    <a:pt x="0" y="0"/>
                  </a:moveTo>
                  <a:lnTo>
                    <a:pt x="1" y="1313478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067927" y="1229192"/>
              <a:ext cx="0" cy="969010"/>
            </a:xfrm>
            <a:custGeom>
              <a:avLst/>
              <a:gdLst/>
              <a:ahLst/>
              <a:cxnLst/>
              <a:rect l="l" t="t" r="r" b="b"/>
              <a:pathLst>
                <a:path w="0" h="969010">
                  <a:moveTo>
                    <a:pt x="0" y="0"/>
                  </a:moveTo>
                  <a:lnTo>
                    <a:pt x="1" y="968705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2535119" y="1541158"/>
              <a:ext cx="0" cy="657225"/>
            </a:xfrm>
            <a:custGeom>
              <a:avLst/>
              <a:gdLst/>
              <a:ahLst/>
              <a:cxnLst/>
              <a:rect l="l" t="t" r="r" b="b"/>
              <a:pathLst>
                <a:path w="0" h="657225">
                  <a:moveTo>
                    <a:pt x="0" y="0"/>
                  </a:moveTo>
                  <a:lnTo>
                    <a:pt x="1" y="65673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2910230" y="1869527"/>
              <a:ext cx="0" cy="317500"/>
            </a:xfrm>
            <a:custGeom>
              <a:avLst/>
              <a:gdLst/>
              <a:ahLst/>
              <a:cxnLst/>
              <a:rect l="l" t="t" r="r" b="b"/>
              <a:pathLst>
                <a:path w="0" h="317500">
                  <a:moveTo>
                    <a:pt x="0" y="0"/>
                  </a:moveTo>
                  <a:lnTo>
                    <a:pt x="1" y="31730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83769" y="2185197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83769" y="400955"/>
              <a:ext cx="0" cy="3546475"/>
            </a:xfrm>
            <a:custGeom>
              <a:avLst/>
              <a:gdLst/>
              <a:ahLst/>
              <a:cxnLst/>
              <a:rect l="l" t="t" r="r" b="b"/>
              <a:pathLst>
                <a:path w="0" h="3546475">
                  <a:moveTo>
                    <a:pt x="0" y="0"/>
                  </a:moveTo>
                  <a:lnTo>
                    <a:pt x="1" y="3546364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1178510" y="636449"/>
              <a:ext cx="0" cy="1548765"/>
            </a:xfrm>
            <a:custGeom>
              <a:avLst/>
              <a:gdLst/>
              <a:ahLst/>
              <a:cxnLst/>
              <a:rect l="l" t="t" r="r" b="b"/>
              <a:pathLst>
                <a:path w="0" h="1548764">
                  <a:moveTo>
                    <a:pt x="0" y="0"/>
                  </a:moveTo>
                  <a:lnTo>
                    <a:pt x="1" y="154874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1600733" y="871720"/>
              <a:ext cx="0" cy="1313815"/>
            </a:xfrm>
            <a:custGeom>
              <a:avLst/>
              <a:gdLst/>
              <a:ahLst/>
              <a:cxnLst/>
              <a:rect l="l" t="t" r="r" b="b"/>
              <a:pathLst>
                <a:path w="0" h="1313814">
                  <a:moveTo>
                    <a:pt x="0" y="0"/>
                  </a:moveTo>
                  <a:lnTo>
                    <a:pt x="1" y="1313478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2067927" y="1216492"/>
              <a:ext cx="0" cy="969010"/>
            </a:xfrm>
            <a:custGeom>
              <a:avLst/>
              <a:gdLst/>
              <a:ahLst/>
              <a:cxnLst/>
              <a:rect l="l" t="t" r="r" b="b"/>
              <a:pathLst>
                <a:path w="0" h="969010">
                  <a:moveTo>
                    <a:pt x="0" y="0"/>
                  </a:moveTo>
                  <a:lnTo>
                    <a:pt x="1" y="968705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2535119" y="1528458"/>
              <a:ext cx="0" cy="657225"/>
            </a:xfrm>
            <a:custGeom>
              <a:avLst/>
              <a:gdLst/>
              <a:ahLst/>
              <a:cxnLst/>
              <a:rect l="l" t="t" r="r" b="b"/>
              <a:pathLst>
                <a:path w="0" h="657225">
                  <a:moveTo>
                    <a:pt x="0" y="0"/>
                  </a:moveTo>
                  <a:lnTo>
                    <a:pt x="1" y="65673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2910230" y="1856827"/>
              <a:ext cx="0" cy="317500"/>
            </a:xfrm>
            <a:custGeom>
              <a:avLst/>
              <a:gdLst/>
              <a:ahLst/>
              <a:cxnLst/>
              <a:rect l="l" t="t" r="r" b="b"/>
              <a:pathLst>
                <a:path w="0" h="317500">
                  <a:moveTo>
                    <a:pt x="0" y="0"/>
                  </a:moveTo>
                  <a:lnTo>
                    <a:pt x="1" y="31730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7" name="object 17"/>
          <p:cNvGrpSpPr/>
          <p:nvPr/>
        </p:nvGrpSpPr>
        <p:grpSpPr>
          <a:xfrm>
            <a:off x="8409027" y="736809"/>
            <a:ext cx="4275455" cy="3223895"/>
            <a:chOff x="8409027" y="736809"/>
            <a:chExt cx="4275455" cy="3223895"/>
          </a:xfrm>
        </p:grpSpPr>
        <p:sp>
          <p:nvSpPr>
            <p:cNvPr id="18" name="object 18"/>
            <p:cNvSpPr/>
            <p:nvPr/>
          </p:nvSpPr>
          <p:spPr>
            <a:xfrm>
              <a:off x="8431252" y="3938478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8431252" y="749509"/>
              <a:ext cx="0" cy="3209925"/>
            </a:xfrm>
            <a:custGeom>
              <a:avLst/>
              <a:gdLst/>
              <a:ahLst/>
              <a:cxnLst/>
              <a:rect l="l" t="t" r="r" b="b"/>
              <a:pathLst>
                <a:path w="0" h="3209925">
                  <a:moveTo>
                    <a:pt x="0" y="0"/>
                  </a:moveTo>
                  <a:lnTo>
                    <a:pt x="1" y="320931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8994098" y="1484025"/>
              <a:ext cx="2743200" cy="2113915"/>
            </a:xfrm>
            <a:custGeom>
              <a:avLst/>
              <a:gdLst/>
              <a:ahLst/>
              <a:cxnLst/>
              <a:rect l="l" t="t" r="r" b="b"/>
              <a:pathLst>
                <a:path w="2743200" h="2113915">
                  <a:moveTo>
                    <a:pt x="0" y="2113613"/>
                  </a:moveTo>
                  <a:lnTo>
                    <a:pt x="49909" y="2085258"/>
                  </a:lnTo>
                  <a:lnTo>
                    <a:pt x="84824" y="2061136"/>
                  </a:lnTo>
                  <a:lnTo>
                    <a:pt x="114088" y="1992291"/>
                  </a:lnTo>
                  <a:lnTo>
                    <a:pt x="123530" y="1918450"/>
                  </a:lnTo>
                  <a:lnTo>
                    <a:pt x="131167" y="1848501"/>
                  </a:lnTo>
                  <a:lnTo>
                    <a:pt x="134912" y="1813810"/>
                  </a:lnTo>
                  <a:lnTo>
                    <a:pt x="137207" y="1802113"/>
                  </a:lnTo>
                  <a:lnTo>
                    <a:pt x="156248" y="1760448"/>
                  </a:lnTo>
                  <a:lnTo>
                    <a:pt x="172004" y="1746055"/>
                  </a:lnTo>
                  <a:lnTo>
                    <a:pt x="179882" y="1738859"/>
                  </a:lnTo>
                  <a:lnTo>
                    <a:pt x="193867" y="1696017"/>
                  </a:lnTo>
                  <a:lnTo>
                    <a:pt x="224853" y="1663908"/>
                  </a:lnTo>
                  <a:lnTo>
                    <a:pt x="269180" y="1647365"/>
                  </a:lnTo>
                  <a:lnTo>
                    <a:pt x="292067" y="1640840"/>
                  </a:lnTo>
                  <a:lnTo>
                    <a:pt x="314794" y="1633928"/>
                  </a:lnTo>
                  <a:lnTo>
                    <a:pt x="326295" y="1630710"/>
                  </a:lnTo>
                  <a:lnTo>
                    <a:pt x="337970" y="1627846"/>
                  </a:lnTo>
                  <a:lnTo>
                    <a:pt x="349299" y="1624275"/>
                  </a:lnTo>
                  <a:lnTo>
                    <a:pt x="390249" y="1598476"/>
                  </a:lnTo>
                  <a:lnTo>
                    <a:pt x="449705" y="1573967"/>
                  </a:lnTo>
                  <a:lnTo>
                    <a:pt x="472059" y="1558699"/>
                  </a:lnTo>
                  <a:lnTo>
                    <a:pt x="482969" y="1550625"/>
                  </a:lnTo>
                  <a:lnTo>
                    <a:pt x="520912" y="1533887"/>
                  </a:lnTo>
                  <a:lnTo>
                    <a:pt x="574624" y="1516886"/>
                  </a:lnTo>
                  <a:lnTo>
                    <a:pt x="584617" y="1514007"/>
                  </a:lnTo>
                  <a:lnTo>
                    <a:pt x="592275" y="1506658"/>
                  </a:lnTo>
                  <a:lnTo>
                    <a:pt x="631447" y="1461589"/>
                  </a:lnTo>
                  <a:lnTo>
                    <a:pt x="652037" y="1420456"/>
                  </a:lnTo>
                  <a:lnTo>
                    <a:pt x="663574" y="1375403"/>
                  </a:lnTo>
                  <a:lnTo>
                    <a:pt x="666866" y="1356558"/>
                  </a:lnTo>
                  <a:lnTo>
                    <a:pt x="670256" y="1337739"/>
                  </a:lnTo>
                  <a:lnTo>
                    <a:pt x="682934" y="1285857"/>
                  </a:lnTo>
                  <a:lnTo>
                    <a:pt x="709011" y="1222588"/>
                  </a:lnTo>
                  <a:lnTo>
                    <a:pt x="773389" y="1185560"/>
                  </a:lnTo>
                  <a:lnTo>
                    <a:pt x="824084" y="1177006"/>
                  </a:lnTo>
                  <a:lnTo>
                    <a:pt x="871219" y="1172060"/>
                  </a:lnTo>
                  <a:lnTo>
                    <a:pt x="899410" y="1169233"/>
                  </a:lnTo>
                  <a:lnTo>
                    <a:pt x="914577" y="1166294"/>
                  </a:lnTo>
                  <a:lnTo>
                    <a:pt x="959371" y="1154243"/>
                  </a:lnTo>
                  <a:lnTo>
                    <a:pt x="1015692" y="1135847"/>
                  </a:lnTo>
                  <a:lnTo>
                    <a:pt x="1075911" y="1097982"/>
                  </a:lnTo>
                  <a:lnTo>
                    <a:pt x="1092727" y="1059320"/>
                  </a:lnTo>
                  <a:lnTo>
                    <a:pt x="1109272" y="1004341"/>
                  </a:lnTo>
                  <a:lnTo>
                    <a:pt x="1124263" y="959371"/>
                  </a:lnTo>
                  <a:lnTo>
                    <a:pt x="1132024" y="909956"/>
                  </a:lnTo>
                  <a:lnTo>
                    <a:pt x="1135619" y="882668"/>
                  </a:lnTo>
                  <a:lnTo>
                    <a:pt x="1136827" y="871094"/>
                  </a:lnTo>
                  <a:lnTo>
                    <a:pt x="1137423" y="868819"/>
                  </a:lnTo>
                  <a:lnTo>
                    <a:pt x="1169233" y="824459"/>
                  </a:lnTo>
                  <a:lnTo>
                    <a:pt x="1176329" y="801755"/>
                  </a:lnTo>
                  <a:lnTo>
                    <a:pt x="1179444" y="790244"/>
                  </a:lnTo>
                  <a:lnTo>
                    <a:pt x="1219679" y="745214"/>
                  </a:lnTo>
                  <a:lnTo>
                    <a:pt x="1259174" y="719528"/>
                  </a:lnTo>
                  <a:lnTo>
                    <a:pt x="1303353" y="702049"/>
                  </a:lnTo>
                  <a:lnTo>
                    <a:pt x="1349115" y="689548"/>
                  </a:lnTo>
                  <a:lnTo>
                    <a:pt x="1413044" y="676725"/>
                  </a:lnTo>
                  <a:lnTo>
                    <a:pt x="1453338" y="669192"/>
                  </a:lnTo>
                  <a:lnTo>
                    <a:pt x="1494659" y="664862"/>
                  </a:lnTo>
                  <a:lnTo>
                    <a:pt x="1509094" y="664603"/>
                  </a:lnTo>
                  <a:lnTo>
                    <a:pt x="1526258" y="664654"/>
                  </a:lnTo>
                  <a:lnTo>
                    <a:pt x="1547592" y="664848"/>
                  </a:lnTo>
                  <a:lnTo>
                    <a:pt x="1574536" y="665017"/>
                  </a:lnTo>
                  <a:lnTo>
                    <a:pt x="1651011" y="664600"/>
                  </a:lnTo>
                  <a:lnTo>
                    <a:pt x="1703422" y="663679"/>
                  </a:lnTo>
                  <a:lnTo>
                    <a:pt x="1767202" y="662057"/>
                  </a:lnTo>
                  <a:lnTo>
                    <a:pt x="1843791" y="659567"/>
                  </a:lnTo>
                  <a:lnTo>
                    <a:pt x="1899389" y="648906"/>
                  </a:lnTo>
                  <a:lnTo>
                    <a:pt x="1939017" y="639351"/>
                  </a:lnTo>
                  <a:lnTo>
                    <a:pt x="1972926" y="619920"/>
                  </a:lnTo>
                  <a:lnTo>
                    <a:pt x="1986770" y="596384"/>
                  </a:lnTo>
                  <a:lnTo>
                    <a:pt x="1993692" y="584617"/>
                  </a:lnTo>
                  <a:lnTo>
                    <a:pt x="2001720" y="562273"/>
                  </a:lnTo>
                  <a:lnTo>
                    <a:pt x="2010105" y="540024"/>
                  </a:lnTo>
                  <a:lnTo>
                    <a:pt x="2017778" y="517586"/>
                  </a:lnTo>
                  <a:lnTo>
                    <a:pt x="2023672" y="494676"/>
                  </a:lnTo>
                  <a:lnTo>
                    <a:pt x="2032744" y="433234"/>
                  </a:lnTo>
                  <a:lnTo>
                    <a:pt x="2036348" y="390853"/>
                  </a:lnTo>
                  <a:lnTo>
                    <a:pt x="2042910" y="361205"/>
                  </a:lnTo>
                  <a:lnTo>
                    <a:pt x="2098623" y="314794"/>
                  </a:lnTo>
                  <a:lnTo>
                    <a:pt x="2143594" y="299804"/>
                  </a:lnTo>
                  <a:lnTo>
                    <a:pt x="2197061" y="296431"/>
                  </a:lnTo>
                  <a:lnTo>
                    <a:pt x="2250571" y="293810"/>
                  </a:lnTo>
                  <a:lnTo>
                    <a:pt x="2304111" y="291737"/>
                  </a:lnTo>
                  <a:lnTo>
                    <a:pt x="2357670" y="290006"/>
                  </a:lnTo>
                  <a:lnTo>
                    <a:pt x="2411237" y="288412"/>
                  </a:lnTo>
                  <a:lnTo>
                    <a:pt x="2464800" y="286749"/>
                  </a:lnTo>
                  <a:lnTo>
                    <a:pt x="2518348" y="284813"/>
                  </a:lnTo>
                  <a:lnTo>
                    <a:pt x="2581373" y="273294"/>
                  </a:lnTo>
                  <a:lnTo>
                    <a:pt x="2638269" y="239843"/>
                  </a:lnTo>
                  <a:lnTo>
                    <a:pt x="2655792" y="196065"/>
                  </a:lnTo>
                  <a:lnTo>
                    <a:pt x="2661704" y="172834"/>
                  </a:lnTo>
                  <a:lnTo>
                    <a:pt x="2668250" y="149902"/>
                  </a:lnTo>
                  <a:lnTo>
                    <a:pt x="2671129" y="138122"/>
                  </a:lnTo>
                  <a:lnTo>
                    <a:pt x="2673429" y="125985"/>
                  </a:lnTo>
                  <a:lnTo>
                    <a:pt x="2676886" y="114563"/>
                  </a:lnTo>
                  <a:lnTo>
                    <a:pt x="2683240" y="104931"/>
                  </a:lnTo>
                  <a:lnTo>
                    <a:pt x="2728210" y="59961"/>
                  </a:lnTo>
                  <a:lnTo>
                    <a:pt x="2737542" y="33950"/>
                  </a:lnTo>
                  <a:lnTo>
                    <a:pt x="2741918" y="22885"/>
                  </a:lnTo>
                  <a:lnTo>
                    <a:pt x="2743188" y="15368"/>
                  </a:lnTo>
                  <a:lnTo>
                    <a:pt x="2743200" y="0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1" name="object 2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987748" y="3006672"/>
              <a:ext cx="162602" cy="178305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04845" y="2514500"/>
              <a:ext cx="162602" cy="178305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911484" y="1647570"/>
              <a:ext cx="162602" cy="178305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8431252" y="3925778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8431252" y="736809"/>
              <a:ext cx="0" cy="3209925"/>
            </a:xfrm>
            <a:custGeom>
              <a:avLst/>
              <a:gdLst/>
              <a:ahLst/>
              <a:cxnLst/>
              <a:rect l="l" t="t" r="r" b="b"/>
              <a:pathLst>
                <a:path w="0" h="3209925">
                  <a:moveTo>
                    <a:pt x="0" y="0"/>
                  </a:moveTo>
                  <a:lnTo>
                    <a:pt x="1" y="320931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8994098" y="1471325"/>
              <a:ext cx="2743200" cy="2113915"/>
            </a:xfrm>
            <a:custGeom>
              <a:avLst/>
              <a:gdLst/>
              <a:ahLst/>
              <a:cxnLst/>
              <a:rect l="l" t="t" r="r" b="b"/>
              <a:pathLst>
                <a:path w="2743200" h="2113915">
                  <a:moveTo>
                    <a:pt x="0" y="2113613"/>
                  </a:moveTo>
                  <a:lnTo>
                    <a:pt x="49909" y="2085258"/>
                  </a:lnTo>
                  <a:lnTo>
                    <a:pt x="84824" y="2061136"/>
                  </a:lnTo>
                  <a:lnTo>
                    <a:pt x="114088" y="1992291"/>
                  </a:lnTo>
                  <a:lnTo>
                    <a:pt x="123530" y="1918450"/>
                  </a:lnTo>
                  <a:lnTo>
                    <a:pt x="131167" y="1848501"/>
                  </a:lnTo>
                  <a:lnTo>
                    <a:pt x="134912" y="1813810"/>
                  </a:lnTo>
                  <a:lnTo>
                    <a:pt x="137207" y="1802113"/>
                  </a:lnTo>
                  <a:lnTo>
                    <a:pt x="156248" y="1760448"/>
                  </a:lnTo>
                  <a:lnTo>
                    <a:pt x="172004" y="1746055"/>
                  </a:lnTo>
                  <a:lnTo>
                    <a:pt x="179882" y="1738859"/>
                  </a:lnTo>
                  <a:lnTo>
                    <a:pt x="193867" y="1696017"/>
                  </a:lnTo>
                  <a:lnTo>
                    <a:pt x="224853" y="1663908"/>
                  </a:lnTo>
                  <a:lnTo>
                    <a:pt x="269180" y="1647365"/>
                  </a:lnTo>
                  <a:lnTo>
                    <a:pt x="292067" y="1640840"/>
                  </a:lnTo>
                  <a:lnTo>
                    <a:pt x="314794" y="1633928"/>
                  </a:lnTo>
                  <a:lnTo>
                    <a:pt x="326295" y="1630710"/>
                  </a:lnTo>
                  <a:lnTo>
                    <a:pt x="337970" y="1627846"/>
                  </a:lnTo>
                  <a:lnTo>
                    <a:pt x="349299" y="1624275"/>
                  </a:lnTo>
                  <a:lnTo>
                    <a:pt x="390249" y="1598476"/>
                  </a:lnTo>
                  <a:lnTo>
                    <a:pt x="449705" y="1573967"/>
                  </a:lnTo>
                  <a:lnTo>
                    <a:pt x="472059" y="1558699"/>
                  </a:lnTo>
                  <a:lnTo>
                    <a:pt x="482969" y="1550625"/>
                  </a:lnTo>
                  <a:lnTo>
                    <a:pt x="520912" y="1533887"/>
                  </a:lnTo>
                  <a:lnTo>
                    <a:pt x="574624" y="1516886"/>
                  </a:lnTo>
                  <a:lnTo>
                    <a:pt x="584617" y="1514007"/>
                  </a:lnTo>
                  <a:lnTo>
                    <a:pt x="592275" y="1506658"/>
                  </a:lnTo>
                  <a:lnTo>
                    <a:pt x="631447" y="1461589"/>
                  </a:lnTo>
                  <a:lnTo>
                    <a:pt x="652037" y="1420456"/>
                  </a:lnTo>
                  <a:lnTo>
                    <a:pt x="663574" y="1375403"/>
                  </a:lnTo>
                  <a:lnTo>
                    <a:pt x="666866" y="1356558"/>
                  </a:lnTo>
                  <a:lnTo>
                    <a:pt x="670256" y="1337739"/>
                  </a:lnTo>
                  <a:lnTo>
                    <a:pt x="682934" y="1285857"/>
                  </a:lnTo>
                  <a:lnTo>
                    <a:pt x="709011" y="1222588"/>
                  </a:lnTo>
                  <a:lnTo>
                    <a:pt x="773389" y="1185560"/>
                  </a:lnTo>
                  <a:lnTo>
                    <a:pt x="824084" y="1177006"/>
                  </a:lnTo>
                  <a:lnTo>
                    <a:pt x="871219" y="1172060"/>
                  </a:lnTo>
                  <a:lnTo>
                    <a:pt x="899410" y="1169233"/>
                  </a:lnTo>
                  <a:lnTo>
                    <a:pt x="914577" y="1166294"/>
                  </a:lnTo>
                  <a:lnTo>
                    <a:pt x="959371" y="1154243"/>
                  </a:lnTo>
                  <a:lnTo>
                    <a:pt x="1015692" y="1135847"/>
                  </a:lnTo>
                  <a:lnTo>
                    <a:pt x="1075911" y="1097982"/>
                  </a:lnTo>
                  <a:lnTo>
                    <a:pt x="1092727" y="1059320"/>
                  </a:lnTo>
                  <a:lnTo>
                    <a:pt x="1109272" y="1004341"/>
                  </a:lnTo>
                  <a:lnTo>
                    <a:pt x="1124263" y="959371"/>
                  </a:lnTo>
                  <a:lnTo>
                    <a:pt x="1132024" y="909956"/>
                  </a:lnTo>
                  <a:lnTo>
                    <a:pt x="1135619" y="882668"/>
                  </a:lnTo>
                  <a:lnTo>
                    <a:pt x="1136827" y="871094"/>
                  </a:lnTo>
                  <a:lnTo>
                    <a:pt x="1137423" y="868819"/>
                  </a:lnTo>
                  <a:lnTo>
                    <a:pt x="1169233" y="824459"/>
                  </a:lnTo>
                  <a:lnTo>
                    <a:pt x="1176329" y="801755"/>
                  </a:lnTo>
                  <a:lnTo>
                    <a:pt x="1179444" y="790244"/>
                  </a:lnTo>
                  <a:lnTo>
                    <a:pt x="1219679" y="745214"/>
                  </a:lnTo>
                  <a:lnTo>
                    <a:pt x="1259174" y="719528"/>
                  </a:lnTo>
                  <a:lnTo>
                    <a:pt x="1303353" y="702049"/>
                  </a:lnTo>
                  <a:lnTo>
                    <a:pt x="1349115" y="689548"/>
                  </a:lnTo>
                  <a:lnTo>
                    <a:pt x="1413044" y="676725"/>
                  </a:lnTo>
                  <a:lnTo>
                    <a:pt x="1453338" y="669192"/>
                  </a:lnTo>
                  <a:lnTo>
                    <a:pt x="1494659" y="664862"/>
                  </a:lnTo>
                  <a:lnTo>
                    <a:pt x="1509094" y="664603"/>
                  </a:lnTo>
                  <a:lnTo>
                    <a:pt x="1526258" y="664654"/>
                  </a:lnTo>
                  <a:lnTo>
                    <a:pt x="1547592" y="664848"/>
                  </a:lnTo>
                  <a:lnTo>
                    <a:pt x="1574536" y="665017"/>
                  </a:lnTo>
                  <a:lnTo>
                    <a:pt x="1651011" y="664600"/>
                  </a:lnTo>
                  <a:lnTo>
                    <a:pt x="1703422" y="663679"/>
                  </a:lnTo>
                  <a:lnTo>
                    <a:pt x="1767202" y="662057"/>
                  </a:lnTo>
                  <a:lnTo>
                    <a:pt x="1843791" y="659567"/>
                  </a:lnTo>
                  <a:lnTo>
                    <a:pt x="1899389" y="648906"/>
                  </a:lnTo>
                  <a:lnTo>
                    <a:pt x="1939017" y="639351"/>
                  </a:lnTo>
                  <a:lnTo>
                    <a:pt x="1972926" y="619920"/>
                  </a:lnTo>
                  <a:lnTo>
                    <a:pt x="1986770" y="596384"/>
                  </a:lnTo>
                  <a:lnTo>
                    <a:pt x="1993692" y="584617"/>
                  </a:lnTo>
                  <a:lnTo>
                    <a:pt x="2001720" y="562273"/>
                  </a:lnTo>
                  <a:lnTo>
                    <a:pt x="2010105" y="540024"/>
                  </a:lnTo>
                  <a:lnTo>
                    <a:pt x="2017778" y="517586"/>
                  </a:lnTo>
                  <a:lnTo>
                    <a:pt x="2023672" y="494676"/>
                  </a:lnTo>
                  <a:lnTo>
                    <a:pt x="2032744" y="433234"/>
                  </a:lnTo>
                  <a:lnTo>
                    <a:pt x="2036348" y="390853"/>
                  </a:lnTo>
                  <a:lnTo>
                    <a:pt x="2042910" y="361205"/>
                  </a:lnTo>
                  <a:lnTo>
                    <a:pt x="2098623" y="314794"/>
                  </a:lnTo>
                  <a:lnTo>
                    <a:pt x="2143594" y="299804"/>
                  </a:lnTo>
                  <a:lnTo>
                    <a:pt x="2197061" y="296431"/>
                  </a:lnTo>
                  <a:lnTo>
                    <a:pt x="2250571" y="293810"/>
                  </a:lnTo>
                  <a:lnTo>
                    <a:pt x="2304111" y="291737"/>
                  </a:lnTo>
                  <a:lnTo>
                    <a:pt x="2357670" y="290006"/>
                  </a:lnTo>
                  <a:lnTo>
                    <a:pt x="2411237" y="288412"/>
                  </a:lnTo>
                  <a:lnTo>
                    <a:pt x="2464800" y="286749"/>
                  </a:lnTo>
                  <a:lnTo>
                    <a:pt x="2518348" y="284813"/>
                  </a:lnTo>
                  <a:lnTo>
                    <a:pt x="2581373" y="273294"/>
                  </a:lnTo>
                  <a:lnTo>
                    <a:pt x="2638269" y="239843"/>
                  </a:lnTo>
                  <a:lnTo>
                    <a:pt x="2655792" y="196065"/>
                  </a:lnTo>
                  <a:lnTo>
                    <a:pt x="2661704" y="172834"/>
                  </a:lnTo>
                  <a:lnTo>
                    <a:pt x="2668250" y="149902"/>
                  </a:lnTo>
                  <a:lnTo>
                    <a:pt x="2671129" y="138122"/>
                  </a:lnTo>
                  <a:lnTo>
                    <a:pt x="2673429" y="125985"/>
                  </a:lnTo>
                  <a:lnTo>
                    <a:pt x="2676886" y="114563"/>
                  </a:lnTo>
                  <a:lnTo>
                    <a:pt x="2683240" y="104931"/>
                  </a:lnTo>
                  <a:lnTo>
                    <a:pt x="2728210" y="59961"/>
                  </a:lnTo>
                  <a:lnTo>
                    <a:pt x="2737542" y="33950"/>
                  </a:lnTo>
                  <a:lnTo>
                    <a:pt x="2741918" y="22885"/>
                  </a:lnTo>
                  <a:lnTo>
                    <a:pt x="2743188" y="15368"/>
                  </a:lnTo>
                  <a:lnTo>
                    <a:pt x="2743200" y="0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7" name="object 2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87748" y="2993972"/>
              <a:ext cx="162602" cy="178305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604845" y="2501800"/>
              <a:ext cx="162602" cy="178305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11484" y="1634870"/>
              <a:ext cx="162602" cy="178305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681325" y="73659"/>
            <a:ext cx="1076960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800" spc="-60">
                <a:latin typeface="Microsoft Sans Serif"/>
                <a:cs typeface="Microsoft Sans Serif"/>
              </a:rPr>
              <a:t>Trend: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15">
                <a:latin typeface="Microsoft Sans Serif"/>
                <a:cs typeface="Microsoft Sans Serif"/>
              </a:rPr>
              <a:t>Autocorrelation</a:t>
            </a:r>
            <a:r>
              <a:rPr dirty="0" sz="2800" spc="35">
                <a:latin typeface="Microsoft Sans Serif"/>
                <a:cs typeface="Microsoft Sans Serif"/>
              </a:rPr>
              <a:t> </a:t>
            </a:r>
            <a:r>
              <a:rPr dirty="0" sz="2800" spc="30">
                <a:latin typeface="Microsoft Sans Serif"/>
                <a:cs typeface="Microsoft Sans Serif"/>
              </a:rPr>
              <a:t>for</a:t>
            </a:r>
            <a:r>
              <a:rPr dirty="0" sz="2800" spc="35">
                <a:latin typeface="Microsoft Sans Serif"/>
                <a:cs typeface="Microsoft Sans Serif"/>
              </a:rPr>
              <a:t> </a:t>
            </a:r>
            <a:r>
              <a:rPr dirty="0" sz="2800" spc="-10">
                <a:latin typeface="Microsoft Sans Serif"/>
                <a:cs typeface="Microsoft Sans Serif"/>
              </a:rPr>
              <a:t>small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-10">
                <a:latin typeface="Microsoft Sans Serif"/>
                <a:cs typeface="Microsoft Sans Serif"/>
              </a:rPr>
              <a:t>lags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35">
                <a:latin typeface="Microsoft Sans Serif"/>
                <a:cs typeface="Microsoft Sans Serif"/>
              </a:rPr>
              <a:t>tend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75">
                <a:latin typeface="Microsoft Sans Serif"/>
                <a:cs typeface="Microsoft Sans Serif"/>
              </a:rPr>
              <a:t>to</a:t>
            </a:r>
            <a:r>
              <a:rPr dirty="0" sz="2800" spc="40">
                <a:latin typeface="Microsoft Sans Serif"/>
                <a:cs typeface="Microsoft Sans Serif"/>
              </a:rPr>
              <a:t> </a:t>
            </a:r>
            <a:r>
              <a:rPr dirty="0" sz="2800" spc="20">
                <a:latin typeface="Microsoft Sans Serif"/>
                <a:cs typeface="Microsoft Sans Serif"/>
              </a:rPr>
              <a:t>be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-30">
                <a:latin typeface="Microsoft Sans Serif"/>
                <a:cs typeface="Microsoft Sans Serif"/>
              </a:rPr>
              <a:t>large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15">
                <a:latin typeface="Microsoft Sans Serif"/>
                <a:cs typeface="Microsoft Sans Serif"/>
              </a:rPr>
              <a:t>and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20">
                <a:latin typeface="Microsoft Sans Serif"/>
                <a:cs typeface="Microsoft Sans Serif"/>
              </a:rPr>
              <a:t>positive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681325" y="3992371"/>
            <a:ext cx="12037695" cy="748030"/>
          </a:xfrm>
          <a:prstGeom prst="rect">
            <a:avLst/>
          </a:prstGeom>
        </p:spPr>
        <p:txBody>
          <a:bodyPr wrap="square" lIns="0" tIns="31750" rIns="0" bIns="0" rtlCol="0" vert="horz">
            <a:spAutoFit/>
          </a:bodyPr>
          <a:lstStyle/>
          <a:p>
            <a:pPr marL="408305" marR="5080" indent="-396240">
              <a:lnSpc>
                <a:spcPts val="2810"/>
              </a:lnSpc>
              <a:spcBef>
                <a:spcPts val="25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400" spc="-25">
                <a:latin typeface="Microsoft Sans Serif"/>
                <a:cs typeface="Microsoft Sans Serif"/>
              </a:rPr>
              <a:t>Seasonal:</a:t>
            </a:r>
            <a:r>
              <a:rPr dirty="0" sz="2400" spc="30">
                <a:latin typeface="Microsoft Sans Serif"/>
                <a:cs typeface="Microsoft Sans Serif"/>
              </a:rPr>
              <a:t> </a:t>
            </a:r>
            <a:r>
              <a:rPr dirty="0" sz="2400" spc="5">
                <a:latin typeface="Microsoft Sans Serif"/>
                <a:cs typeface="Microsoft Sans Serif"/>
              </a:rPr>
              <a:t>Autocorrelation</a:t>
            </a:r>
            <a:r>
              <a:rPr dirty="0" sz="2400" spc="35">
                <a:latin typeface="Microsoft Sans Serif"/>
                <a:cs typeface="Microsoft Sans Serif"/>
              </a:rPr>
              <a:t> </a:t>
            </a:r>
            <a:r>
              <a:rPr dirty="0" sz="2400" spc="10">
                <a:latin typeface="Microsoft Sans Serif"/>
                <a:cs typeface="Microsoft Sans Serif"/>
              </a:rPr>
              <a:t>will</a:t>
            </a:r>
            <a:r>
              <a:rPr dirty="0" sz="2400" spc="35">
                <a:latin typeface="Microsoft Sans Serif"/>
                <a:cs typeface="Microsoft Sans Serif"/>
              </a:rPr>
              <a:t> </a:t>
            </a:r>
            <a:r>
              <a:rPr dirty="0" sz="2400" spc="20">
                <a:latin typeface="Microsoft Sans Serif"/>
                <a:cs typeface="Microsoft Sans Serif"/>
              </a:rPr>
              <a:t>be</a:t>
            </a:r>
            <a:r>
              <a:rPr dirty="0" sz="2400" spc="30">
                <a:latin typeface="Microsoft Sans Serif"/>
                <a:cs typeface="Microsoft Sans Serif"/>
              </a:rPr>
              <a:t> </a:t>
            </a:r>
            <a:r>
              <a:rPr dirty="0" sz="2400" spc="-25">
                <a:latin typeface="Microsoft Sans Serif"/>
                <a:cs typeface="Microsoft Sans Serif"/>
              </a:rPr>
              <a:t>larger</a:t>
            </a:r>
            <a:r>
              <a:rPr dirty="0" sz="2400" spc="35">
                <a:latin typeface="Microsoft Sans Serif"/>
                <a:cs typeface="Microsoft Sans Serif"/>
              </a:rPr>
              <a:t> </a:t>
            </a:r>
            <a:r>
              <a:rPr dirty="0" sz="2400" spc="25">
                <a:latin typeface="Microsoft Sans Serif"/>
                <a:cs typeface="Microsoft Sans Serif"/>
              </a:rPr>
              <a:t>for</a:t>
            </a:r>
            <a:r>
              <a:rPr dirty="0" sz="2400" spc="35">
                <a:latin typeface="Microsoft Sans Serif"/>
                <a:cs typeface="Microsoft Sans Serif"/>
              </a:rPr>
              <a:t> </a:t>
            </a:r>
            <a:r>
              <a:rPr dirty="0" sz="2400" spc="-15">
                <a:latin typeface="Microsoft Sans Serif"/>
                <a:cs typeface="Microsoft Sans Serif"/>
              </a:rPr>
              <a:t>smaller</a:t>
            </a:r>
            <a:r>
              <a:rPr dirty="0" sz="2400" spc="35">
                <a:latin typeface="Microsoft Sans Serif"/>
                <a:cs typeface="Microsoft Sans Serif"/>
              </a:rPr>
              <a:t> </a:t>
            </a:r>
            <a:r>
              <a:rPr dirty="0" sz="2400" spc="-20">
                <a:latin typeface="Microsoft Sans Serif"/>
                <a:cs typeface="Microsoft Sans Serif"/>
              </a:rPr>
              <a:t>seasonal</a:t>
            </a:r>
            <a:r>
              <a:rPr dirty="0" sz="2400" spc="35">
                <a:latin typeface="Microsoft Sans Serif"/>
                <a:cs typeface="Microsoft Sans Serif"/>
              </a:rPr>
              <a:t> </a:t>
            </a:r>
            <a:r>
              <a:rPr dirty="0" sz="2400" spc="-10">
                <a:latin typeface="Microsoft Sans Serif"/>
                <a:cs typeface="Microsoft Sans Serif"/>
              </a:rPr>
              <a:t>lags</a:t>
            </a:r>
            <a:r>
              <a:rPr dirty="0" sz="2400" spc="30">
                <a:latin typeface="Microsoft Sans Serif"/>
                <a:cs typeface="Microsoft Sans Serif"/>
              </a:rPr>
              <a:t> </a:t>
            </a:r>
            <a:r>
              <a:rPr dirty="0" sz="2400" spc="-50">
                <a:latin typeface="Microsoft Sans Serif"/>
                <a:cs typeface="Microsoft Sans Serif"/>
              </a:rPr>
              <a:t>(at</a:t>
            </a:r>
            <a:r>
              <a:rPr dirty="0" sz="2400" spc="25">
                <a:latin typeface="Microsoft Sans Serif"/>
                <a:cs typeface="Microsoft Sans Serif"/>
              </a:rPr>
              <a:t> </a:t>
            </a:r>
            <a:r>
              <a:rPr dirty="0" sz="2400" spc="15">
                <a:latin typeface="Microsoft Sans Serif"/>
                <a:cs typeface="Microsoft Sans Serif"/>
              </a:rPr>
              <a:t>multiple</a:t>
            </a:r>
            <a:r>
              <a:rPr dirty="0" sz="2400" spc="30">
                <a:latin typeface="Microsoft Sans Serif"/>
                <a:cs typeface="Microsoft Sans Serif"/>
              </a:rPr>
              <a:t> </a:t>
            </a:r>
            <a:r>
              <a:rPr dirty="0" sz="2400" spc="-20">
                <a:latin typeface="Microsoft Sans Serif"/>
                <a:cs typeface="Microsoft Sans Serif"/>
              </a:rPr>
              <a:t>seasonal </a:t>
            </a:r>
            <a:r>
              <a:rPr dirty="0" sz="2400" spc="-620">
                <a:latin typeface="Microsoft Sans Serif"/>
                <a:cs typeface="Microsoft Sans Serif"/>
              </a:rPr>
              <a:t> </a:t>
            </a:r>
            <a:r>
              <a:rPr dirty="0" sz="2400" spc="-15">
                <a:latin typeface="Microsoft Sans Serif"/>
                <a:cs typeface="Microsoft Sans Serif"/>
              </a:rPr>
              <a:t>frequency)</a:t>
            </a:r>
            <a:endParaRPr sz="2400">
              <a:latin typeface="Microsoft Sans Serif"/>
              <a:cs typeface="Microsoft Sans Serif"/>
            </a:endParaRPr>
          </a:p>
        </p:txBody>
      </p:sp>
      <p:grpSp>
        <p:nvGrpSpPr>
          <p:cNvPr id="32" name="object 32"/>
          <p:cNvGrpSpPr/>
          <p:nvPr/>
        </p:nvGrpSpPr>
        <p:grpSpPr>
          <a:xfrm>
            <a:off x="761543" y="4583052"/>
            <a:ext cx="4275455" cy="3127375"/>
            <a:chOff x="761543" y="4583052"/>
            <a:chExt cx="4275455" cy="3127375"/>
          </a:xfrm>
        </p:grpSpPr>
        <p:sp>
          <p:nvSpPr>
            <p:cNvPr id="33" name="object 33"/>
            <p:cNvSpPr/>
            <p:nvPr/>
          </p:nvSpPr>
          <p:spPr>
            <a:xfrm>
              <a:off x="783767" y="6146674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/>
            <p:cNvSpPr/>
            <p:nvPr/>
          </p:nvSpPr>
          <p:spPr>
            <a:xfrm>
              <a:off x="783768" y="4583052"/>
              <a:ext cx="0" cy="3127375"/>
            </a:xfrm>
            <a:custGeom>
              <a:avLst/>
              <a:gdLst/>
              <a:ahLst/>
              <a:cxnLst/>
              <a:rect l="l" t="t" r="r" b="b"/>
              <a:pathLst>
                <a:path w="0" h="3127375">
                  <a:moveTo>
                    <a:pt x="0" y="0"/>
                  </a:moveTo>
                  <a:lnTo>
                    <a:pt x="1" y="3127244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/>
            <p:cNvSpPr/>
            <p:nvPr/>
          </p:nvSpPr>
          <p:spPr>
            <a:xfrm>
              <a:off x="1016116" y="4597925"/>
              <a:ext cx="0" cy="1548765"/>
            </a:xfrm>
            <a:custGeom>
              <a:avLst/>
              <a:gdLst/>
              <a:ahLst/>
              <a:cxnLst/>
              <a:rect l="l" t="t" r="r" b="b"/>
              <a:pathLst>
                <a:path w="0" h="1548764">
                  <a:moveTo>
                    <a:pt x="0" y="0"/>
                  </a:moveTo>
                  <a:lnTo>
                    <a:pt x="1" y="154874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/>
            <p:cNvSpPr/>
            <p:nvPr/>
          </p:nvSpPr>
          <p:spPr>
            <a:xfrm>
              <a:off x="3299975" y="5184757"/>
              <a:ext cx="0" cy="969010"/>
            </a:xfrm>
            <a:custGeom>
              <a:avLst/>
              <a:gdLst/>
              <a:ahLst/>
              <a:cxnLst/>
              <a:rect l="l" t="t" r="r" b="b"/>
              <a:pathLst>
                <a:path w="0" h="969010">
                  <a:moveTo>
                    <a:pt x="0" y="0"/>
                  </a:moveTo>
                  <a:lnTo>
                    <a:pt x="1" y="968705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/>
            <p:cNvSpPr/>
            <p:nvPr/>
          </p:nvSpPr>
          <p:spPr>
            <a:xfrm>
              <a:off x="2507635" y="5489935"/>
              <a:ext cx="0" cy="657225"/>
            </a:xfrm>
            <a:custGeom>
              <a:avLst/>
              <a:gdLst/>
              <a:ahLst/>
              <a:cxnLst/>
              <a:rect l="l" t="t" r="r" b="b"/>
              <a:pathLst>
                <a:path w="0" h="657225">
                  <a:moveTo>
                    <a:pt x="0" y="0"/>
                  </a:moveTo>
                  <a:lnTo>
                    <a:pt x="1" y="65673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/>
            <p:cNvSpPr/>
            <p:nvPr/>
          </p:nvSpPr>
          <p:spPr>
            <a:xfrm>
              <a:off x="2822785" y="5818304"/>
              <a:ext cx="0" cy="317500"/>
            </a:xfrm>
            <a:custGeom>
              <a:avLst/>
              <a:gdLst/>
              <a:ahLst/>
              <a:cxnLst/>
              <a:rect l="l" t="t" r="r" b="b"/>
              <a:pathLst>
                <a:path w="0" h="317500">
                  <a:moveTo>
                    <a:pt x="0" y="0"/>
                  </a:moveTo>
                  <a:lnTo>
                    <a:pt x="1" y="31730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/>
            <p:cNvSpPr/>
            <p:nvPr/>
          </p:nvSpPr>
          <p:spPr>
            <a:xfrm>
              <a:off x="2157867" y="4822136"/>
              <a:ext cx="0" cy="1313815"/>
            </a:xfrm>
            <a:custGeom>
              <a:avLst/>
              <a:gdLst/>
              <a:ahLst/>
              <a:cxnLst/>
              <a:rect l="l" t="t" r="r" b="b"/>
              <a:pathLst>
                <a:path w="0" h="1313814">
                  <a:moveTo>
                    <a:pt x="0" y="0"/>
                  </a:moveTo>
                  <a:lnTo>
                    <a:pt x="1" y="1313478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/>
            <p:cNvSpPr/>
            <p:nvPr/>
          </p:nvSpPr>
          <p:spPr>
            <a:xfrm>
              <a:off x="4486692" y="5519728"/>
              <a:ext cx="0" cy="657225"/>
            </a:xfrm>
            <a:custGeom>
              <a:avLst/>
              <a:gdLst/>
              <a:ahLst/>
              <a:cxnLst/>
              <a:rect l="l" t="t" r="r" b="b"/>
              <a:pathLst>
                <a:path w="0" h="657225">
                  <a:moveTo>
                    <a:pt x="0" y="0"/>
                  </a:moveTo>
                  <a:lnTo>
                    <a:pt x="1" y="65673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/>
            <p:cNvSpPr/>
            <p:nvPr/>
          </p:nvSpPr>
          <p:spPr>
            <a:xfrm>
              <a:off x="1358391" y="5467812"/>
              <a:ext cx="0" cy="657225"/>
            </a:xfrm>
            <a:custGeom>
              <a:avLst/>
              <a:gdLst/>
              <a:ahLst/>
              <a:cxnLst/>
              <a:rect l="l" t="t" r="r" b="b"/>
              <a:pathLst>
                <a:path w="0" h="657225">
                  <a:moveTo>
                    <a:pt x="0" y="0"/>
                  </a:moveTo>
                  <a:lnTo>
                    <a:pt x="1" y="65673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/>
            <p:cNvSpPr/>
            <p:nvPr/>
          </p:nvSpPr>
          <p:spPr>
            <a:xfrm>
              <a:off x="1733503" y="5798770"/>
              <a:ext cx="0" cy="317500"/>
            </a:xfrm>
            <a:custGeom>
              <a:avLst/>
              <a:gdLst/>
              <a:ahLst/>
              <a:cxnLst/>
              <a:rect l="l" t="t" r="r" b="b"/>
              <a:pathLst>
                <a:path w="0" h="317500">
                  <a:moveTo>
                    <a:pt x="0" y="0"/>
                  </a:moveTo>
                  <a:lnTo>
                    <a:pt x="1" y="31730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3" name="object 43"/>
            <p:cNvSpPr/>
            <p:nvPr/>
          </p:nvSpPr>
          <p:spPr>
            <a:xfrm>
              <a:off x="3634397" y="5519728"/>
              <a:ext cx="0" cy="657225"/>
            </a:xfrm>
            <a:custGeom>
              <a:avLst/>
              <a:gdLst/>
              <a:ahLst/>
              <a:cxnLst/>
              <a:rect l="l" t="t" r="r" b="b"/>
              <a:pathLst>
                <a:path w="0" h="657225">
                  <a:moveTo>
                    <a:pt x="0" y="0"/>
                  </a:moveTo>
                  <a:lnTo>
                    <a:pt x="1" y="65673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4" name="object 44"/>
            <p:cNvSpPr/>
            <p:nvPr/>
          </p:nvSpPr>
          <p:spPr>
            <a:xfrm>
              <a:off x="3889585" y="5817500"/>
              <a:ext cx="0" cy="317500"/>
            </a:xfrm>
            <a:custGeom>
              <a:avLst/>
              <a:gdLst/>
              <a:ahLst/>
              <a:cxnLst/>
              <a:rect l="l" t="t" r="r" b="b"/>
              <a:pathLst>
                <a:path w="0" h="317500">
                  <a:moveTo>
                    <a:pt x="0" y="0"/>
                  </a:moveTo>
                  <a:lnTo>
                    <a:pt x="1" y="31730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5" name="object 45"/>
            <p:cNvSpPr/>
            <p:nvPr/>
          </p:nvSpPr>
          <p:spPr>
            <a:xfrm>
              <a:off x="3067624" y="5976155"/>
              <a:ext cx="0" cy="148590"/>
            </a:xfrm>
            <a:custGeom>
              <a:avLst/>
              <a:gdLst/>
              <a:ahLst/>
              <a:cxnLst/>
              <a:rect l="l" t="t" r="r" b="b"/>
              <a:pathLst>
                <a:path w="0" h="148589">
                  <a:moveTo>
                    <a:pt x="0" y="0"/>
                  </a:moveTo>
                  <a:lnTo>
                    <a:pt x="1" y="148397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6" name="object 46"/>
            <p:cNvSpPr/>
            <p:nvPr/>
          </p:nvSpPr>
          <p:spPr>
            <a:xfrm>
              <a:off x="4131925" y="5957423"/>
              <a:ext cx="0" cy="194945"/>
            </a:xfrm>
            <a:custGeom>
              <a:avLst/>
              <a:gdLst/>
              <a:ahLst/>
              <a:cxnLst/>
              <a:rect l="l" t="t" r="r" b="b"/>
              <a:pathLst>
                <a:path w="0" h="194945">
                  <a:moveTo>
                    <a:pt x="0" y="0"/>
                  </a:moveTo>
                  <a:lnTo>
                    <a:pt x="1" y="194876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47" name="object 47"/>
          <p:cNvGrpSpPr/>
          <p:nvPr/>
        </p:nvGrpSpPr>
        <p:grpSpPr>
          <a:xfrm>
            <a:off x="8409025" y="4603403"/>
            <a:ext cx="4531995" cy="3092450"/>
            <a:chOff x="8409025" y="4603403"/>
            <a:chExt cx="4531995" cy="3092450"/>
          </a:xfrm>
        </p:grpSpPr>
        <p:sp>
          <p:nvSpPr>
            <p:cNvPr id="48" name="object 48"/>
            <p:cNvSpPr/>
            <p:nvPr/>
          </p:nvSpPr>
          <p:spPr>
            <a:xfrm>
              <a:off x="8431250" y="7673525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9" name="object 49"/>
            <p:cNvSpPr/>
            <p:nvPr/>
          </p:nvSpPr>
          <p:spPr>
            <a:xfrm>
              <a:off x="8431250" y="4603403"/>
              <a:ext cx="0" cy="3090545"/>
            </a:xfrm>
            <a:custGeom>
              <a:avLst/>
              <a:gdLst/>
              <a:ahLst/>
              <a:cxnLst/>
              <a:rect l="l" t="t" r="r" b="b"/>
              <a:pathLst>
                <a:path w="0" h="3090545">
                  <a:moveTo>
                    <a:pt x="0" y="0"/>
                  </a:moveTo>
                  <a:lnTo>
                    <a:pt x="1" y="3090473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0" name="object 50"/>
            <p:cNvSpPr/>
            <p:nvPr/>
          </p:nvSpPr>
          <p:spPr>
            <a:xfrm>
              <a:off x="8754255" y="5591330"/>
              <a:ext cx="4167504" cy="1124585"/>
            </a:xfrm>
            <a:custGeom>
              <a:avLst/>
              <a:gdLst/>
              <a:ahLst/>
              <a:cxnLst/>
              <a:rect l="l" t="t" r="r" b="b"/>
              <a:pathLst>
                <a:path w="4167504" h="1124584">
                  <a:moveTo>
                    <a:pt x="0" y="1124262"/>
                  </a:moveTo>
                  <a:lnTo>
                    <a:pt x="1603" y="1095274"/>
                  </a:lnTo>
                  <a:lnTo>
                    <a:pt x="4122" y="1049082"/>
                  </a:lnTo>
                  <a:lnTo>
                    <a:pt x="7404" y="990935"/>
                  </a:lnTo>
                  <a:lnTo>
                    <a:pt x="11299" y="926080"/>
                  </a:lnTo>
                  <a:lnTo>
                    <a:pt x="15655" y="859765"/>
                  </a:lnTo>
                  <a:lnTo>
                    <a:pt x="20321" y="797238"/>
                  </a:lnTo>
                  <a:lnTo>
                    <a:pt x="25146" y="743746"/>
                  </a:lnTo>
                  <a:lnTo>
                    <a:pt x="29980" y="704538"/>
                  </a:lnTo>
                  <a:lnTo>
                    <a:pt x="43632" y="644305"/>
                  </a:lnTo>
                  <a:lnTo>
                    <a:pt x="51963" y="614495"/>
                  </a:lnTo>
                  <a:lnTo>
                    <a:pt x="59960" y="584617"/>
                  </a:lnTo>
                  <a:lnTo>
                    <a:pt x="69832" y="544742"/>
                  </a:lnTo>
                  <a:lnTo>
                    <a:pt x="75066" y="524235"/>
                  </a:lnTo>
                  <a:lnTo>
                    <a:pt x="79861" y="508676"/>
                  </a:lnTo>
                  <a:lnTo>
                    <a:pt x="88416" y="483643"/>
                  </a:lnTo>
                  <a:lnTo>
                    <a:pt x="104931" y="434715"/>
                  </a:lnTo>
                  <a:lnTo>
                    <a:pt x="108148" y="423213"/>
                  </a:lnTo>
                  <a:lnTo>
                    <a:pt x="111013" y="411538"/>
                  </a:lnTo>
                  <a:lnTo>
                    <a:pt x="114583" y="400209"/>
                  </a:lnTo>
                  <a:lnTo>
                    <a:pt x="139237" y="360107"/>
                  </a:lnTo>
                  <a:lnTo>
                    <a:pt x="179882" y="314794"/>
                  </a:lnTo>
                  <a:lnTo>
                    <a:pt x="188917" y="286540"/>
                  </a:lnTo>
                  <a:lnTo>
                    <a:pt x="206041" y="249739"/>
                  </a:lnTo>
                  <a:lnTo>
                    <a:pt x="232019" y="217064"/>
                  </a:lnTo>
                  <a:lnTo>
                    <a:pt x="239842" y="209862"/>
                  </a:lnTo>
                  <a:lnTo>
                    <a:pt x="247665" y="202660"/>
                  </a:lnTo>
                  <a:lnTo>
                    <a:pt x="254833" y="194872"/>
                  </a:lnTo>
                  <a:lnTo>
                    <a:pt x="266765" y="177410"/>
                  </a:lnTo>
                  <a:lnTo>
                    <a:pt x="281060" y="155301"/>
                  </a:lnTo>
                  <a:lnTo>
                    <a:pt x="297231" y="134239"/>
                  </a:lnTo>
                  <a:lnTo>
                    <a:pt x="340771" y="109274"/>
                  </a:lnTo>
                  <a:lnTo>
                    <a:pt x="394655" y="92637"/>
                  </a:lnTo>
                  <a:lnTo>
                    <a:pt x="404734" y="89941"/>
                  </a:lnTo>
                  <a:lnTo>
                    <a:pt x="446240" y="96416"/>
                  </a:lnTo>
                  <a:lnTo>
                    <a:pt x="496686" y="105337"/>
                  </a:lnTo>
                  <a:lnTo>
                    <a:pt x="546127" y="117803"/>
                  </a:lnTo>
                  <a:lnTo>
                    <a:pt x="584616" y="134912"/>
                  </a:lnTo>
                  <a:lnTo>
                    <a:pt x="629587" y="164892"/>
                  </a:lnTo>
                  <a:lnTo>
                    <a:pt x="643927" y="187868"/>
                  </a:lnTo>
                  <a:lnTo>
                    <a:pt x="651341" y="199172"/>
                  </a:lnTo>
                  <a:lnTo>
                    <a:pt x="676696" y="228284"/>
                  </a:lnTo>
                  <a:lnTo>
                    <a:pt x="712745" y="263472"/>
                  </a:lnTo>
                  <a:lnTo>
                    <a:pt x="719528" y="269823"/>
                  </a:lnTo>
                  <a:lnTo>
                    <a:pt x="722899" y="281231"/>
                  </a:lnTo>
                  <a:lnTo>
                    <a:pt x="760051" y="359314"/>
                  </a:lnTo>
                  <a:lnTo>
                    <a:pt x="797174" y="407514"/>
                  </a:lnTo>
                  <a:lnTo>
                    <a:pt x="824459" y="434715"/>
                  </a:lnTo>
                  <a:lnTo>
                    <a:pt x="831371" y="457441"/>
                  </a:lnTo>
                  <a:lnTo>
                    <a:pt x="845197" y="502893"/>
                  </a:lnTo>
                  <a:lnTo>
                    <a:pt x="862172" y="539539"/>
                  </a:lnTo>
                  <a:lnTo>
                    <a:pt x="870064" y="554351"/>
                  </a:lnTo>
                  <a:lnTo>
                    <a:pt x="877638" y="569305"/>
                  </a:lnTo>
                  <a:lnTo>
                    <a:pt x="901563" y="629675"/>
                  </a:lnTo>
                  <a:lnTo>
                    <a:pt x="912324" y="666642"/>
                  </a:lnTo>
                  <a:lnTo>
                    <a:pt x="913415" y="672232"/>
                  </a:lnTo>
                  <a:lnTo>
                    <a:pt x="916630" y="678349"/>
                  </a:lnTo>
                  <a:lnTo>
                    <a:pt x="925705" y="691834"/>
                  </a:lnTo>
                  <a:lnTo>
                    <a:pt x="944380" y="719528"/>
                  </a:lnTo>
                  <a:lnTo>
                    <a:pt x="947687" y="730973"/>
                  </a:lnTo>
                  <a:lnTo>
                    <a:pt x="966233" y="772518"/>
                  </a:lnTo>
                  <a:lnTo>
                    <a:pt x="974717" y="779293"/>
                  </a:lnTo>
                  <a:lnTo>
                    <a:pt x="983022" y="786165"/>
                  </a:lnTo>
                  <a:lnTo>
                    <a:pt x="1009962" y="836676"/>
                  </a:lnTo>
                  <a:lnTo>
                    <a:pt x="1030466" y="884154"/>
                  </a:lnTo>
                  <a:lnTo>
                    <a:pt x="1032902" y="893635"/>
                  </a:lnTo>
                  <a:lnTo>
                    <a:pt x="1031823" y="896412"/>
                  </a:lnTo>
                  <a:lnTo>
                    <a:pt x="1028502" y="894586"/>
                  </a:lnTo>
                  <a:lnTo>
                    <a:pt x="1024210" y="890258"/>
                  </a:lnTo>
                  <a:lnTo>
                    <a:pt x="1020220" y="885529"/>
                  </a:lnTo>
                  <a:lnTo>
                    <a:pt x="1017803" y="882499"/>
                  </a:lnTo>
                  <a:lnTo>
                    <a:pt x="1018232" y="883269"/>
                  </a:lnTo>
                  <a:lnTo>
                    <a:pt x="1049311" y="929390"/>
                  </a:lnTo>
                  <a:lnTo>
                    <a:pt x="1065855" y="984369"/>
                  </a:lnTo>
                  <a:lnTo>
                    <a:pt x="1072588" y="1008484"/>
                  </a:lnTo>
                  <a:lnTo>
                    <a:pt x="1082672" y="1023032"/>
                  </a:lnTo>
                  <a:lnTo>
                    <a:pt x="1109272" y="1049312"/>
                  </a:lnTo>
                  <a:lnTo>
                    <a:pt x="1111987" y="1061274"/>
                  </a:lnTo>
                  <a:lnTo>
                    <a:pt x="1114014" y="1073716"/>
                  </a:lnTo>
                  <a:lnTo>
                    <a:pt x="1117417" y="1085199"/>
                  </a:lnTo>
                  <a:lnTo>
                    <a:pt x="1124262" y="1094282"/>
                  </a:lnTo>
                  <a:lnTo>
                    <a:pt x="1173684" y="1108665"/>
                  </a:lnTo>
                  <a:lnTo>
                    <a:pt x="1241846" y="1107280"/>
                  </a:lnTo>
                  <a:lnTo>
                    <a:pt x="1303681" y="1099395"/>
                  </a:lnTo>
                  <a:lnTo>
                    <a:pt x="1334124" y="1094282"/>
                  </a:lnTo>
                  <a:lnTo>
                    <a:pt x="1365673" y="1083916"/>
                  </a:lnTo>
                  <a:lnTo>
                    <a:pt x="1379517" y="1079533"/>
                  </a:lnTo>
                  <a:lnTo>
                    <a:pt x="1381607" y="1078819"/>
                  </a:lnTo>
                  <a:lnTo>
                    <a:pt x="1377895" y="1079461"/>
                  </a:lnTo>
                  <a:lnTo>
                    <a:pt x="1374333" y="1079145"/>
                  </a:lnTo>
                  <a:lnTo>
                    <a:pt x="1424065" y="1049312"/>
                  </a:lnTo>
                  <a:lnTo>
                    <a:pt x="1446550" y="1041816"/>
                  </a:lnTo>
                  <a:lnTo>
                    <a:pt x="1458034" y="1038650"/>
                  </a:lnTo>
                  <a:lnTo>
                    <a:pt x="1492288" y="1020529"/>
                  </a:lnTo>
                  <a:lnTo>
                    <a:pt x="1528590" y="988766"/>
                  </a:lnTo>
                  <a:lnTo>
                    <a:pt x="1535741" y="980871"/>
                  </a:lnTo>
                  <a:lnTo>
                    <a:pt x="1543987" y="974361"/>
                  </a:lnTo>
                  <a:lnTo>
                    <a:pt x="1554621" y="969292"/>
                  </a:lnTo>
                  <a:lnTo>
                    <a:pt x="1565931" y="965691"/>
                  </a:lnTo>
                  <a:lnTo>
                    <a:pt x="1577511" y="962678"/>
                  </a:lnTo>
                  <a:lnTo>
                    <a:pt x="1588957" y="959371"/>
                  </a:lnTo>
                  <a:lnTo>
                    <a:pt x="1638223" y="911170"/>
                  </a:lnTo>
                  <a:lnTo>
                    <a:pt x="1678898" y="854439"/>
                  </a:lnTo>
                  <a:lnTo>
                    <a:pt x="1694953" y="809882"/>
                  </a:lnTo>
                  <a:lnTo>
                    <a:pt x="1701782" y="787138"/>
                  </a:lnTo>
                  <a:lnTo>
                    <a:pt x="1708878" y="764499"/>
                  </a:lnTo>
                  <a:lnTo>
                    <a:pt x="1753849" y="629587"/>
                  </a:lnTo>
                  <a:lnTo>
                    <a:pt x="1783829" y="539646"/>
                  </a:lnTo>
                  <a:lnTo>
                    <a:pt x="1786708" y="527866"/>
                  </a:lnTo>
                  <a:lnTo>
                    <a:pt x="1789008" y="515729"/>
                  </a:lnTo>
                  <a:lnTo>
                    <a:pt x="1792465" y="504308"/>
                  </a:lnTo>
                  <a:lnTo>
                    <a:pt x="1798819" y="494676"/>
                  </a:lnTo>
                  <a:lnTo>
                    <a:pt x="1828800" y="464695"/>
                  </a:lnTo>
                  <a:lnTo>
                    <a:pt x="1888760" y="284813"/>
                  </a:lnTo>
                  <a:lnTo>
                    <a:pt x="1903751" y="239843"/>
                  </a:lnTo>
                  <a:lnTo>
                    <a:pt x="1906968" y="228341"/>
                  </a:lnTo>
                  <a:lnTo>
                    <a:pt x="1909833" y="216666"/>
                  </a:lnTo>
                  <a:lnTo>
                    <a:pt x="1913403" y="205337"/>
                  </a:lnTo>
                  <a:lnTo>
                    <a:pt x="1918741" y="194872"/>
                  </a:lnTo>
                  <a:lnTo>
                    <a:pt x="1948721" y="149902"/>
                  </a:lnTo>
                  <a:lnTo>
                    <a:pt x="1952028" y="138456"/>
                  </a:lnTo>
                  <a:lnTo>
                    <a:pt x="1969911" y="96375"/>
                  </a:lnTo>
                  <a:lnTo>
                    <a:pt x="2017640" y="57808"/>
                  </a:lnTo>
                  <a:lnTo>
                    <a:pt x="2072316" y="27094"/>
                  </a:lnTo>
                  <a:lnTo>
                    <a:pt x="2109668" y="10724"/>
                  </a:lnTo>
                  <a:lnTo>
                    <a:pt x="2132284" y="3575"/>
                  </a:lnTo>
                  <a:lnTo>
                    <a:pt x="2143593" y="0"/>
                  </a:lnTo>
                  <a:lnTo>
                    <a:pt x="2199943" y="2614"/>
                  </a:lnTo>
                  <a:lnTo>
                    <a:pt x="2256385" y="4473"/>
                  </a:lnTo>
                  <a:lnTo>
                    <a:pt x="2312644" y="7843"/>
                  </a:lnTo>
                  <a:lnTo>
                    <a:pt x="2368446" y="14990"/>
                  </a:lnTo>
                  <a:lnTo>
                    <a:pt x="2377450" y="19469"/>
                  </a:lnTo>
                  <a:lnTo>
                    <a:pt x="2384516" y="27590"/>
                  </a:lnTo>
                  <a:lnTo>
                    <a:pt x="2391043" y="36907"/>
                  </a:lnTo>
                  <a:lnTo>
                    <a:pt x="2398426" y="44971"/>
                  </a:lnTo>
                  <a:lnTo>
                    <a:pt x="2409463" y="52754"/>
                  </a:lnTo>
                  <a:lnTo>
                    <a:pt x="2421056" y="59784"/>
                  </a:lnTo>
                  <a:lnTo>
                    <a:pt x="2432576" y="66903"/>
                  </a:lnTo>
                  <a:lnTo>
                    <a:pt x="2477637" y="104564"/>
                  </a:lnTo>
                  <a:lnTo>
                    <a:pt x="2504435" y="132665"/>
                  </a:lnTo>
                  <a:lnTo>
                    <a:pt x="2503267" y="135309"/>
                  </a:lnTo>
                  <a:lnTo>
                    <a:pt x="2504653" y="141355"/>
                  </a:lnTo>
                  <a:lnTo>
                    <a:pt x="2513155" y="154860"/>
                  </a:lnTo>
                  <a:lnTo>
                    <a:pt x="2533337" y="179882"/>
                  </a:lnTo>
                  <a:lnTo>
                    <a:pt x="2548261" y="194997"/>
                  </a:lnTo>
                  <a:lnTo>
                    <a:pt x="2564336" y="209090"/>
                  </a:lnTo>
                  <a:lnTo>
                    <a:pt x="2579901" y="223569"/>
                  </a:lnTo>
                  <a:lnTo>
                    <a:pt x="2593298" y="239843"/>
                  </a:lnTo>
                  <a:lnTo>
                    <a:pt x="2601065" y="250927"/>
                  </a:lnTo>
                  <a:lnTo>
                    <a:pt x="2609014" y="261906"/>
                  </a:lnTo>
                  <a:lnTo>
                    <a:pt x="2616599" y="273096"/>
                  </a:lnTo>
                  <a:lnTo>
                    <a:pt x="2623278" y="284813"/>
                  </a:lnTo>
                  <a:lnTo>
                    <a:pt x="2627424" y="295917"/>
                  </a:lnTo>
                  <a:lnTo>
                    <a:pt x="2630283" y="307573"/>
                  </a:lnTo>
                  <a:lnTo>
                    <a:pt x="2633387" y="319092"/>
                  </a:lnTo>
                  <a:lnTo>
                    <a:pt x="2638269" y="329784"/>
                  </a:lnTo>
                  <a:lnTo>
                    <a:pt x="2651980" y="349427"/>
                  </a:lnTo>
                  <a:lnTo>
                    <a:pt x="2667112" y="368064"/>
                  </a:lnTo>
                  <a:lnTo>
                    <a:pt x="2682812" y="386299"/>
                  </a:lnTo>
                  <a:lnTo>
                    <a:pt x="2698229" y="404735"/>
                  </a:lnTo>
                  <a:lnTo>
                    <a:pt x="2701387" y="416277"/>
                  </a:lnTo>
                  <a:lnTo>
                    <a:pt x="2704153" y="428019"/>
                  </a:lnTo>
                  <a:lnTo>
                    <a:pt x="2707705" y="439361"/>
                  </a:lnTo>
                  <a:lnTo>
                    <a:pt x="2749360" y="488310"/>
                  </a:lnTo>
                  <a:lnTo>
                    <a:pt x="2773180" y="509666"/>
                  </a:lnTo>
                  <a:lnTo>
                    <a:pt x="2803160" y="599607"/>
                  </a:lnTo>
                  <a:lnTo>
                    <a:pt x="2806377" y="611108"/>
                  </a:lnTo>
                  <a:lnTo>
                    <a:pt x="2809242" y="622783"/>
                  </a:lnTo>
                  <a:lnTo>
                    <a:pt x="2812813" y="634112"/>
                  </a:lnTo>
                  <a:lnTo>
                    <a:pt x="2818151" y="644577"/>
                  </a:lnTo>
                  <a:lnTo>
                    <a:pt x="2826022" y="655612"/>
                  </a:lnTo>
                  <a:lnTo>
                    <a:pt x="2834144" y="666510"/>
                  </a:lnTo>
                  <a:lnTo>
                    <a:pt x="2841765" y="677683"/>
                  </a:lnTo>
                  <a:lnTo>
                    <a:pt x="2848131" y="689548"/>
                  </a:lnTo>
                  <a:lnTo>
                    <a:pt x="2867435" y="737216"/>
                  </a:lnTo>
                  <a:lnTo>
                    <a:pt x="2874490" y="762074"/>
                  </a:lnTo>
                  <a:lnTo>
                    <a:pt x="2875691" y="772926"/>
                  </a:lnTo>
                  <a:lnTo>
                    <a:pt x="2877430" y="778573"/>
                  </a:lnTo>
                  <a:lnTo>
                    <a:pt x="2886099" y="787820"/>
                  </a:lnTo>
                  <a:lnTo>
                    <a:pt x="2908092" y="809469"/>
                  </a:lnTo>
                  <a:lnTo>
                    <a:pt x="2915270" y="833208"/>
                  </a:lnTo>
                  <a:lnTo>
                    <a:pt x="2933226" y="869002"/>
                  </a:lnTo>
                  <a:lnTo>
                    <a:pt x="2975007" y="893089"/>
                  </a:lnTo>
                  <a:lnTo>
                    <a:pt x="2986587" y="896102"/>
                  </a:lnTo>
                  <a:lnTo>
                    <a:pt x="2998033" y="899410"/>
                  </a:lnTo>
                  <a:lnTo>
                    <a:pt x="3035555" y="896033"/>
                  </a:lnTo>
                  <a:lnTo>
                    <a:pt x="3073109" y="892904"/>
                  </a:lnTo>
                  <a:lnTo>
                    <a:pt x="3110600" y="889280"/>
                  </a:lnTo>
                  <a:lnTo>
                    <a:pt x="3159771" y="882397"/>
                  </a:lnTo>
                  <a:lnTo>
                    <a:pt x="3216540" y="848775"/>
                  </a:lnTo>
                  <a:lnTo>
                    <a:pt x="3260119" y="803208"/>
                  </a:lnTo>
                  <a:lnTo>
                    <a:pt x="3275884" y="772135"/>
                  </a:lnTo>
                  <a:lnTo>
                    <a:pt x="3284269" y="749886"/>
                  </a:lnTo>
                  <a:lnTo>
                    <a:pt x="3291942" y="727448"/>
                  </a:lnTo>
                  <a:lnTo>
                    <a:pt x="3297836" y="704538"/>
                  </a:lnTo>
                  <a:lnTo>
                    <a:pt x="3342806" y="479685"/>
                  </a:lnTo>
                  <a:lnTo>
                    <a:pt x="3347735" y="453240"/>
                  </a:lnTo>
                  <a:lnTo>
                    <a:pt x="3354172" y="420556"/>
                  </a:lnTo>
                  <a:lnTo>
                    <a:pt x="3372787" y="359764"/>
                  </a:lnTo>
                  <a:lnTo>
                    <a:pt x="3400358" y="316648"/>
                  </a:lnTo>
                  <a:lnTo>
                    <a:pt x="3412018" y="307479"/>
                  </a:lnTo>
                  <a:lnTo>
                    <a:pt x="3432747" y="284813"/>
                  </a:lnTo>
                  <a:lnTo>
                    <a:pt x="3440387" y="273642"/>
                  </a:lnTo>
                  <a:lnTo>
                    <a:pt x="3447180" y="261829"/>
                  </a:lnTo>
                  <a:lnTo>
                    <a:pt x="3454251" y="250265"/>
                  </a:lnTo>
                  <a:lnTo>
                    <a:pt x="3483897" y="222270"/>
                  </a:lnTo>
                  <a:lnTo>
                    <a:pt x="3527271" y="202955"/>
                  </a:lnTo>
                  <a:lnTo>
                    <a:pt x="3552669" y="194872"/>
                  </a:lnTo>
                  <a:lnTo>
                    <a:pt x="3563413" y="182969"/>
                  </a:lnTo>
                  <a:lnTo>
                    <a:pt x="3597639" y="149902"/>
                  </a:lnTo>
                  <a:lnTo>
                    <a:pt x="3656664" y="130226"/>
                  </a:lnTo>
                  <a:lnTo>
                    <a:pt x="3701984" y="115119"/>
                  </a:lnTo>
                  <a:lnTo>
                    <a:pt x="3732551" y="104931"/>
                  </a:lnTo>
                  <a:lnTo>
                    <a:pt x="3777521" y="89941"/>
                  </a:lnTo>
                  <a:lnTo>
                    <a:pt x="3822492" y="74951"/>
                  </a:lnTo>
                  <a:lnTo>
                    <a:pt x="3848802" y="78284"/>
                  </a:lnTo>
                  <a:lnTo>
                    <a:pt x="3875163" y="81340"/>
                  </a:lnTo>
                  <a:lnTo>
                    <a:pt x="3927423" y="89941"/>
                  </a:lnTo>
                  <a:lnTo>
                    <a:pt x="3972698" y="103848"/>
                  </a:lnTo>
                  <a:lnTo>
                    <a:pt x="3994993" y="112019"/>
                  </a:lnTo>
                  <a:lnTo>
                    <a:pt x="4017364" y="119921"/>
                  </a:lnTo>
                  <a:lnTo>
                    <a:pt x="4028492" y="124371"/>
                  </a:lnTo>
                  <a:lnTo>
                    <a:pt x="4039544" y="129290"/>
                  </a:lnTo>
                  <a:lnTo>
                    <a:pt x="4050749" y="133272"/>
                  </a:lnTo>
                  <a:lnTo>
                    <a:pt x="4062334" y="134912"/>
                  </a:lnTo>
                  <a:lnTo>
                    <a:pt x="4167265" y="134912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61544" y="413655"/>
            <a:ext cx="4275455" cy="3546475"/>
            <a:chOff x="761544" y="413655"/>
            <a:chExt cx="4275455" cy="3546475"/>
          </a:xfrm>
        </p:grpSpPr>
        <p:sp>
          <p:nvSpPr>
            <p:cNvPr id="3" name="object 3"/>
            <p:cNvSpPr/>
            <p:nvPr/>
          </p:nvSpPr>
          <p:spPr>
            <a:xfrm>
              <a:off x="783769" y="2197897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783769" y="413655"/>
              <a:ext cx="0" cy="3546475"/>
            </a:xfrm>
            <a:custGeom>
              <a:avLst/>
              <a:gdLst/>
              <a:ahLst/>
              <a:cxnLst/>
              <a:rect l="l" t="t" r="r" b="b"/>
              <a:pathLst>
                <a:path w="0" h="3546475">
                  <a:moveTo>
                    <a:pt x="0" y="0"/>
                  </a:moveTo>
                  <a:lnTo>
                    <a:pt x="1" y="3546364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/>
          <p:cNvGrpSpPr/>
          <p:nvPr/>
        </p:nvGrpSpPr>
        <p:grpSpPr>
          <a:xfrm>
            <a:off x="8409027" y="749509"/>
            <a:ext cx="4275455" cy="3211195"/>
            <a:chOff x="8409027" y="749509"/>
            <a:chExt cx="4275455" cy="3211195"/>
          </a:xfrm>
        </p:grpSpPr>
        <p:sp>
          <p:nvSpPr>
            <p:cNvPr id="6" name="object 6"/>
            <p:cNvSpPr/>
            <p:nvPr/>
          </p:nvSpPr>
          <p:spPr>
            <a:xfrm>
              <a:off x="8431252" y="3938478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8431252" y="749509"/>
              <a:ext cx="0" cy="3209925"/>
            </a:xfrm>
            <a:custGeom>
              <a:avLst/>
              <a:gdLst/>
              <a:ahLst/>
              <a:cxnLst/>
              <a:rect l="l" t="t" r="r" b="b"/>
              <a:pathLst>
                <a:path w="0" h="3209925">
                  <a:moveTo>
                    <a:pt x="0" y="0"/>
                  </a:moveTo>
                  <a:lnTo>
                    <a:pt x="1" y="320931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8" name="object 8"/>
          <p:cNvGrpSpPr/>
          <p:nvPr/>
        </p:nvGrpSpPr>
        <p:grpSpPr>
          <a:xfrm>
            <a:off x="761543" y="4583052"/>
            <a:ext cx="4275455" cy="3127375"/>
            <a:chOff x="761543" y="4583052"/>
            <a:chExt cx="4275455" cy="3127375"/>
          </a:xfrm>
        </p:grpSpPr>
        <p:sp>
          <p:nvSpPr>
            <p:cNvPr id="9" name="object 9"/>
            <p:cNvSpPr/>
            <p:nvPr/>
          </p:nvSpPr>
          <p:spPr>
            <a:xfrm>
              <a:off x="783767" y="6146674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83768" y="4583052"/>
              <a:ext cx="0" cy="3127375"/>
            </a:xfrm>
            <a:custGeom>
              <a:avLst/>
              <a:gdLst/>
              <a:ahLst/>
              <a:cxnLst/>
              <a:rect l="l" t="t" r="r" b="b"/>
              <a:pathLst>
                <a:path w="0" h="3127375">
                  <a:moveTo>
                    <a:pt x="0" y="0"/>
                  </a:moveTo>
                  <a:lnTo>
                    <a:pt x="1" y="3127244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1" name="object 11"/>
          <p:cNvGrpSpPr/>
          <p:nvPr/>
        </p:nvGrpSpPr>
        <p:grpSpPr>
          <a:xfrm>
            <a:off x="8409025" y="4581178"/>
            <a:ext cx="4297680" cy="3134995"/>
            <a:chOff x="8409025" y="4581178"/>
            <a:chExt cx="4297680" cy="3134995"/>
          </a:xfrm>
        </p:grpSpPr>
        <p:sp>
          <p:nvSpPr>
            <p:cNvPr id="12" name="object 12"/>
            <p:cNvSpPr/>
            <p:nvPr/>
          </p:nvSpPr>
          <p:spPr>
            <a:xfrm>
              <a:off x="8431250" y="7673525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8431250" y="4603403"/>
              <a:ext cx="0" cy="3090545"/>
            </a:xfrm>
            <a:custGeom>
              <a:avLst/>
              <a:gdLst/>
              <a:ahLst/>
              <a:cxnLst/>
              <a:rect l="l" t="t" r="r" b="b"/>
              <a:pathLst>
                <a:path w="0" h="3090545">
                  <a:moveTo>
                    <a:pt x="0" y="0"/>
                  </a:moveTo>
                  <a:lnTo>
                    <a:pt x="1" y="3090473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/>
          <p:nvPr/>
        </p:nvSpPr>
        <p:spPr>
          <a:xfrm>
            <a:off x="756274" y="3908044"/>
            <a:ext cx="12479020" cy="885190"/>
          </a:xfrm>
          <a:prstGeom prst="rect">
            <a:avLst/>
          </a:prstGeom>
        </p:spPr>
        <p:txBody>
          <a:bodyPr wrap="square" lIns="0" tIns="6350" rIns="0" bIns="0" rtlCol="0" vert="horz">
            <a:spAutoFit/>
          </a:bodyPr>
          <a:lstStyle/>
          <a:p>
            <a:pPr marL="408940" marR="5080" indent="-396240">
              <a:lnSpc>
                <a:spcPct val="101400"/>
              </a:lnSpc>
              <a:spcBef>
                <a:spcPts val="5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800" spc="-25">
                <a:latin typeface="Microsoft Sans Serif"/>
                <a:cs typeface="Microsoft Sans Serif"/>
              </a:rPr>
              <a:t>Seasonal: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15">
                <a:latin typeface="Microsoft Sans Serif"/>
                <a:cs typeface="Microsoft Sans Serif"/>
              </a:rPr>
              <a:t>Autocorrelation</a:t>
            </a:r>
            <a:r>
              <a:rPr dirty="0" sz="2800" spc="40">
                <a:latin typeface="Microsoft Sans Serif"/>
                <a:cs typeface="Microsoft Sans Serif"/>
              </a:rPr>
              <a:t> </a:t>
            </a:r>
            <a:r>
              <a:rPr dirty="0" sz="2800" spc="10">
                <a:latin typeface="Microsoft Sans Serif"/>
                <a:cs typeface="Microsoft Sans Serif"/>
              </a:rPr>
              <a:t>will</a:t>
            </a:r>
            <a:r>
              <a:rPr dirty="0" sz="2800" spc="35">
                <a:latin typeface="Microsoft Sans Serif"/>
                <a:cs typeface="Microsoft Sans Serif"/>
              </a:rPr>
              <a:t> </a:t>
            </a:r>
            <a:r>
              <a:rPr dirty="0" sz="2800" spc="20">
                <a:latin typeface="Microsoft Sans Serif"/>
                <a:cs typeface="Microsoft Sans Serif"/>
              </a:rPr>
              <a:t>be</a:t>
            </a:r>
            <a:r>
              <a:rPr dirty="0" sz="2800" spc="35">
                <a:latin typeface="Microsoft Sans Serif"/>
                <a:cs typeface="Microsoft Sans Serif"/>
              </a:rPr>
              <a:t> </a:t>
            </a:r>
            <a:r>
              <a:rPr dirty="0" sz="2800" spc="-30">
                <a:latin typeface="Microsoft Sans Serif"/>
                <a:cs typeface="Microsoft Sans Serif"/>
              </a:rPr>
              <a:t>larger</a:t>
            </a:r>
            <a:r>
              <a:rPr dirty="0" sz="2800" spc="40">
                <a:latin typeface="Microsoft Sans Serif"/>
                <a:cs typeface="Microsoft Sans Serif"/>
              </a:rPr>
              <a:t> </a:t>
            </a:r>
            <a:r>
              <a:rPr dirty="0" sz="2800" spc="30">
                <a:latin typeface="Microsoft Sans Serif"/>
                <a:cs typeface="Microsoft Sans Serif"/>
              </a:rPr>
              <a:t>for</a:t>
            </a:r>
            <a:r>
              <a:rPr dirty="0" sz="2800" spc="40">
                <a:latin typeface="Microsoft Sans Serif"/>
                <a:cs typeface="Microsoft Sans Serif"/>
              </a:rPr>
              <a:t> </a:t>
            </a:r>
            <a:r>
              <a:rPr dirty="0" sz="2800" spc="-15">
                <a:latin typeface="Microsoft Sans Serif"/>
                <a:cs typeface="Microsoft Sans Serif"/>
              </a:rPr>
              <a:t>smaller</a:t>
            </a:r>
            <a:r>
              <a:rPr dirty="0" sz="2800" spc="40">
                <a:latin typeface="Microsoft Sans Serif"/>
                <a:cs typeface="Microsoft Sans Serif"/>
              </a:rPr>
              <a:t> </a:t>
            </a:r>
            <a:r>
              <a:rPr dirty="0" sz="2800" spc="-20">
                <a:latin typeface="Microsoft Sans Serif"/>
                <a:cs typeface="Microsoft Sans Serif"/>
              </a:rPr>
              <a:t>seasonal</a:t>
            </a:r>
            <a:r>
              <a:rPr dirty="0" sz="2800" spc="40">
                <a:latin typeface="Microsoft Sans Serif"/>
                <a:cs typeface="Microsoft Sans Serif"/>
              </a:rPr>
              <a:t> </a:t>
            </a:r>
            <a:r>
              <a:rPr dirty="0" sz="2800" spc="-10">
                <a:latin typeface="Microsoft Sans Serif"/>
                <a:cs typeface="Microsoft Sans Serif"/>
              </a:rPr>
              <a:t>lags</a:t>
            </a:r>
            <a:r>
              <a:rPr dirty="0" sz="2800" spc="35">
                <a:latin typeface="Microsoft Sans Serif"/>
                <a:cs typeface="Microsoft Sans Serif"/>
              </a:rPr>
              <a:t> </a:t>
            </a:r>
            <a:r>
              <a:rPr dirty="0" sz="2800" spc="-60">
                <a:latin typeface="Microsoft Sans Serif"/>
                <a:cs typeface="Microsoft Sans Serif"/>
              </a:rPr>
              <a:t>(at</a:t>
            </a:r>
            <a:r>
              <a:rPr dirty="0" sz="2800" spc="40">
                <a:latin typeface="Microsoft Sans Serif"/>
                <a:cs typeface="Microsoft Sans Serif"/>
              </a:rPr>
              <a:t> </a:t>
            </a:r>
            <a:r>
              <a:rPr dirty="0" sz="2800" spc="20">
                <a:latin typeface="Microsoft Sans Serif"/>
                <a:cs typeface="Microsoft Sans Serif"/>
              </a:rPr>
              <a:t>multiple </a:t>
            </a:r>
            <a:r>
              <a:rPr dirty="0" sz="2800" spc="-730">
                <a:latin typeface="Microsoft Sans Serif"/>
                <a:cs typeface="Microsoft Sans Serif"/>
              </a:rPr>
              <a:t> </a:t>
            </a:r>
            <a:r>
              <a:rPr dirty="0" sz="2800" spc="-20">
                <a:latin typeface="Microsoft Sans Serif"/>
                <a:cs typeface="Microsoft Sans Serif"/>
              </a:rPr>
              <a:t>seasonal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-15">
                <a:latin typeface="Microsoft Sans Serif"/>
                <a:cs typeface="Microsoft Sans Serif"/>
              </a:rPr>
              <a:t>frequency)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016116" y="4597925"/>
            <a:ext cx="0" cy="1548765"/>
          </a:xfrm>
          <a:custGeom>
            <a:avLst/>
            <a:gdLst/>
            <a:ahLst/>
            <a:cxnLst/>
            <a:rect l="l" t="t" r="r" b="b"/>
            <a:pathLst>
              <a:path w="0" h="1548764">
                <a:moveTo>
                  <a:pt x="0" y="0"/>
                </a:moveTo>
                <a:lnTo>
                  <a:pt x="1" y="1548749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3299975" y="5184757"/>
            <a:ext cx="0" cy="969010"/>
          </a:xfrm>
          <a:custGeom>
            <a:avLst/>
            <a:gdLst/>
            <a:ahLst/>
            <a:cxnLst/>
            <a:rect l="l" t="t" r="r" b="b"/>
            <a:pathLst>
              <a:path w="0" h="969010">
                <a:moveTo>
                  <a:pt x="0" y="0"/>
                </a:moveTo>
                <a:lnTo>
                  <a:pt x="1" y="968705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2507635" y="5489935"/>
            <a:ext cx="0" cy="657225"/>
          </a:xfrm>
          <a:custGeom>
            <a:avLst/>
            <a:gdLst/>
            <a:ahLst/>
            <a:cxnLst/>
            <a:rect l="l" t="t" r="r" b="b"/>
            <a:pathLst>
              <a:path w="0" h="657225">
                <a:moveTo>
                  <a:pt x="0" y="0"/>
                </a:moveTo>
                <a:lnTo>
                  <a:pt x="1" y="656739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2822785" y="5818304"/>
            <a:ext cx="0" cy="317500"/>
          </a:xfrm>
          <a:custGeom>
            <a:avLst/>
            <a:gdLst/>
            <a:ahLst/>
            <a:cxnLst/>
            <a:rect l="l" t="t" r="r" b="b"/>
            <a:pathLst>
              <a:path w="0" h="317500">
                <a:moveTo>
                  <a:pt x="0" y="0"/>
                </a:moveTo>
                <a:lnTo>
                  <a:pt x="1" y="317309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2157867" y="4822136"/>
            <a:ext cx="0" cy="1313815"/>
          </a:xfrm>
          <a:custGeom>
            <a:avLst/>
            <a:gdLst/>
            <a:ahLst/>
            <a:cxnLst/>
            <a:rect l="l" t="t" r="r" b="b"/>
            <a:pathLst>
              <a:path w="0" h="1313814">
                <a:moveTo>
                  <a:pt x="0" y="0"/>
                </a:moveTo>
                <a:lnTo>
                  <a:pt x="1" y="1313478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/>
          <p:nvPr/>
        </p:nvSpPr>
        <p:spPr>
          <a:xfrm>
            <a:off x="4486692" y="5519728"/>
            <a:ext cx="0" cy="657225"/>
          </a:xfrm>
          <a:custGeom>
            <a:avLst/>
            <a:gdLst/>
            <a:ahLst/>
            <a:cxnLst/>
            <a:rect l="l" t="t" r="r" b="b"/>
            <a:pathLst>
              <a:path w="0" h="657225">
                <a:moveTo>
                  <a:pt x="0" y="0"/>
                </a:moveTo>
                <a:lnTo>
                  <a:pt x="1" y="656739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1358391" y="5467812"/>
            <a:ext cx="0" cy="657225"/>
          </a:xfrm>
          <a:custGeom>
            <a:avLst/>
            <a:gdLst/>
            <a:ahLst/>
            <a:cxnLst/>
            <a:rect l="l" t="t" r="r" b="b"/>
            <a:pathLst>
              <a:path w="0" h="657225">
                <a:moveTo>
                  <a:pt x="0" y="0"/>
                </a:moveTo>
                <a:lnTo>
                  <a:pt x="1" y="656739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/>
          <p:nvPr/>
        </p:nvSpPr>
        <p:spPr>
          <a:xfrm>
            <a:off x="1733503" y="5798770"/>
            <a:ext cx="0" cy="317500"/>
          </a:xfrm>
          <a:custGeom>
            <a:avLst/>
            <a:gdLst/>
            <a:ahLst/>
            <a:cxnLst/>
            <a:rect l="l" t="t" r="r" b="b"/>
            <a:pathLst>
              <a:path w="0" h="317500">
                <a:moveTo>
                  <a:pt x="0" y="0"/>
                </a:moveTo>
                <a:lnTo>
                  <a:pt x="1" y="317309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3634397" y="5519728"/>
            <a:ext cx="0" cy="657225"/>
          </a:xfrm>
          <a:custGeom>
            <a:avLst/>
            <a:gdLst/>
            <a:ahLst/>
            <a:cxnLst/>
            <a:rect l="l" t="t" r="r" b="b"/>
            <a:pathLst>
              <a:path w="0" h="657225">
                <a:moveTo>
                  <a:pt x="0" y="0"/>
                </a:moveTo>
                <a:lnTo>
                  <a:pt x="1" y="656739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/>
          <p:nvPr/>
        </p:nvSpPr>
        <p:spPr>
          <a:xfrm>
            <a:off x="3889585" y="5817500"/>
            <a:ext cx="0" cy="317500"/>
          </a:xfrm>
          <a:custGeom>
            <a:avLst/>
            <a:gdLst/>
            <a:ahLst/>
            <a:cxnLst/>
            <a:rect l="l" t="t" r="r" b="b"/>
            <a:pathLst>
              <a:path w="0" h="317500">
                <a:moveTo>
                  <a:pt x="0" y="0"/>
                </a:moveTo>
                <a:lnTo>
                  <a:pt x="1" y="317309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3067623" y="5976154"/>
            <a:ext cx="0" cy="148590"/>
          </a:xfrm>
          <a:custGeom>
            <a:avLst/>
            <a:gdLst/>
            <a:ahLst/>
            <a:cxnLst/>
            <a:rect l="l" t="t" r="r" b="b"/>
            <a:pathLst>
              <a:path w="0" h="148589">
                <a:moveTo>
                  <a:pt x="0" y="0"/>
                </a:moveTo>
                <a:lnTo>
                  <a:pt x="1" y="148397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4131926" y="5957423"/>
            <a:ext cx="0" cy="194945"/>
          </a:xfrm>
          <a:custGeom>
            <a:avLst/>
            <a:gdLst/>
            <a:ahLst/>
            <a:cxnLst/>
            <a:rect l="l" t="t" r="r" b="b"/>
            <a:pathLst>
              <a:path w="0" h="194945">
                <a:moveTo>
                  <a:pt x="0" y="0"/>
                </a:moveTo>
                <a:lnTo>
                  <a:pt x="1" y="194876"/>
                </a:lnTo>
              </a:path>
            </a:pathLst>
          </a:custGeom>
          <a:ln w="4445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27" name="object 2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744551" y="3699081"/>
            <a:ext cx="305003" cy="302260"/>
          </a:xfrm>
          <a:prstGeom prst="rect">
            <a:avLst/>
          </a:prstGeom>
        </p:spPr>
      </p:pic>
      <p:sp>
        <p:nvSpPr>
          <p:cNvPr id="28" name="object 28"/>
          <p:cNvSpPr/>
          <p:nvPr/>
        </p:nvSpPr>
        <p:spPr>
          <a:xfrm>
            <a:off x="6341427" y="3070826"/>
            <a:ext cx="26670" cy="26670"/>
          </a:xfrm>
          <a:custGeom>
            <a:avLst/>
            <a:gdLst/>
            <a:ahLst/>
            <a:cxnLst/>
            <a:rect l="l" t="t" r="r" b="b"/>
            <a:pathLst>
              <a:path w="26670" h="26669">
                <a:moveTo>
                  <a:pt x="20331" y="0"/>
                </a:moveTo>
                <a:lnTo>
                  <a:pt x="5863" y="0"/>
                </a:lnTo>
                <a:lnTo>
                  <a:pt x="0" y="5864"/>
                </a:lnTo>
                <a:lnTo>
                  <a:pt x="0" y="20331"/>
                </a:lnTo>
                <a:lnTo>
                  <a:pt x="5863" y="26195"/>
                </a:lnTo>
                <a:lnTo>
                  <a:pt x="20331" y="26195"/>
                </a:lnTo>
                <a:lnTo>
                  <a:pt x="26195" y="20331"/>
                </a:lnTo>
                <a:lnTo>
                  <a:pt x="26195" y="13097"/>
                </a:lnTo>
                <a:lnTo>
                  <a:pt x="26195" y="5864"/>
                </a:lnTo>
                <a:lnTo>
                  <a:pt x="2033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9" name="object 2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958561" y="756212"/>
            <a:ext cx="375366" cy="479249"/>
          </a:xfrm>
          <a:prstGeom prst="rect">
            <a:avLst/>
          </a:prstGeom>
        </p:spPr>
      </p:pic>
      <p:pic>
        <p:nvPicPr>
          <p:cNvPr id="30" name="object 3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732774" y="4584934"/>
            <a:ext cx="458660" cy="557607"/>
          </a:xfrm>
          <a:prstGeom prst="rect">
            <a:avLst/>
          </a:prstGeom>
        </p:spPr>
      </p:pic>
      <p:grpSp>
        <p:nvGrpSpPr>
          <p:cNvPr id="31" name="object 31"/>
          <p:cNvGrpSpPr/>
          <p:nvPr/>
        </p:nvGrpSpPr>
        <p:grpSpPr>
          <a:xfrm>
            <a:off x="8735206" y="5537131"/>
            <a:ext cx="4205605" cy="2199005"/>
            <a:chOff x="8735206" y="5537131"/>
            <a:chExt cx="4205605" cy="2199005"/>
          </a:xfrm>
        </p:grpSpPr>
        <p:pic>
          <p:nvPicPr>
            <p:cNvPr id="32" name="object 3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735206" y="5537131"/>
              <a:ext cx="4205365" cy="1197511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677238" y="7401972"/>
              <a:ext cx="254626" cy="334010"/>
            </a:xfrm>
            <a:prstGeom prst="rect">
              <a:avLst/>
            </a:prstGeom>
          </p:spPr>
        </p:pic>
      </p:grpSp>
      <p:pic>
        <p:nvPicPr>
          <p:cNvPr id="34" name="object 3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99387" y="6264375"/>
            <a:ext cx="47807" cy="251912"/>
          </a:xfrm>
          <a:prstGeom prst="rect">
            <a:avLst/>
          </a:prstGeom>
        </p:spPr>
      </p:pic>
      <p:pic>
        <p:nvPicPr>
          <p:cNvPr id="35" name="object 35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2099186" y="6277833"/>
            <a:ext cx="196115" cy="332428"/>
          </a:xfrm>
          <a:prstGeom prst="rect">
            <a:avLst/>
          </a:prstGeom>
        </p:spPr>
      </p:pic>
      <p:pic>
        <p:nvPicPr>
          <p:cNvPr id="36" name="object 36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3175587" y="6245412"/>
            <a:ext cx="213753" cy="273050"/>
          </a:xfrm>
          <a:prstGeom prst="rect">
            <a:avLst/>
          </a:prstGeom>
        </p:spPr>
      </p:pic>
      <p:pic>
        <p:nvPicPr>
          <p:cNvPr id="37" name="object 37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4425506" y="6310492"/>
            <a:ext cx="283955" cy="276010"/>
          </a:xfrm>
          <a:prstGeom prst="rect">
            <a:avLst/>
          </a:prstGeom>
        </p:spPr>
      </p:pic>
      <p:pic>
        <p:nvPicPr>
          <p:cNvPr id="38" name="object 38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1286294" y="6322910"/>
            <a:ext cx="190367" cy="236220"/>
          </a:xfrm>
          <a:prstGeom prst="rect">
            <a:avLst/>
          </a:prstGeom>
        </p:spPr>
      </p:pic>
      <p:pic>
        <p:nvPicPr>
          <p:cNvPr id="39" name="object 39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1625427" y="6331951"/>
            <a:ext cx="155435" cy="300990"/>
          </a:xfrm>
          <a:prstGeom prst="rect">
            <a:avLst/>
          </a:prstGeom>
        </p:spPr>
      </p:pic>
      <p:pic>
        <p:nvPicPr>
          <p:cNvPr id="40" name="object 40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2522186" y="6279855"/>
            <a:ext cx="431247" cy="310247"/>
          </a:xfrm>
          <a:prstGeom prst="rect">
            <a:avLst/>
          </a:prstGeom>
        </p:spPr>
      </p:pic>
      <p:sp>
        <p:nvSpPr>
          <p:cNvPr id="41" name="object 41"/>
          <p:cNvSpPr/>
          <p:nvPr/>
        </p:nvSpPr>
        <p:spPr>
          <a:xfrm>
            <a:off x="3661947" y="6460226"/>
            <a:ext cx="28575" cy="26670"/>
          </a:xfrm>
          <a:custGeom>
            <a:avLst/>
            <a:gdLst/>
            <a:ahLst/>
            <a:cxnLst/>
            <a:rect l="l" t="t" r="r" b="b"/>
            <a:pathLst>
              <a:path w="28575" h="26670">
                <a:moveTo>
                  <a:pt x="22491" y="0"/>
                </a:moveTo>
                <a:lnTo>
                  <a:pt x="5863" y="0"/>
                </a:lnTo>
                <a:lnTo>
                  <a:pt x="0" y="5863"/>
                </a:lnTo>
                <a:lnTo>
                  <a:pt x="0" y="20331"/>
                </a:lnTo>
                <a:lnTo>
                  <a:pt x="5863" y="26195"/>
                </a:lnTo>
                <a:lnTo>
                  <a:pt x="13097" y="26195"/>
                </a:lnTo>
                <a:lnTo>
                  <a:pt x="22491" y="26195"/>
                </a:lnTo>
                <a:lnTo>
                  <a:pt x="28355" y="20331"/>
                </a:lnTo>
                <a:lnTo>
                  <a:pt x="28355" y="5863"/>
                </a:lnTo>
                <a:lnTo>
                  <a:pt x="2249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2" name="object 42"/>
          <p:cNvSpPr/>
          <p:nvPr/>
        </p:nvSpPr>
        <p:spPr>
          <a:xfrm>
            <a:off x="3943775" y="6460226"/>
            <a:ext cx="71120" cy="43180"/>
          </a:xfrm>
          <a:custGeom>
            <a:avLst/>
            <a:gdLst/>
            <a:ahLst/>
            <a:cxnLst/>
            <a:rect l="l" t="t" r="r" b="b"/>
            <a:pathLst>
              <a:path w="71120" h="43179">
                <a:moveTo>
                  <a:pt x="64663" y="0"/>
                </a:moveTo>
                <a:lnTo>
                  <a:pt x="38709" y="0"/>
                </a:lnTo>
                <a:lnTo>
                  <a:pt x="34568" y="671"/>
                </a:lnTo>
                <a:lnTo>
                  <a:pt x="0" y="28469"/>
                </a:lnTo>
                <a:lnTo>
                  <a:pt x="2621" y="36337"/>
                </a:lnTo>
                <a:lnTo>
                  <a:pt x="15561" y="42807"/>
                </a:lnTo>
                <a:lnTo>
                  <a:pt x="23428" y="40185"/>
                </a:lnTo>
                <a:lnTo>
                  <a:pt x="25307" y="36427"/>
                </a:lnTo>
                <a:lnTo>
                  <a:pt x="23540" y="36427"/>
                </a:lnTo>
                <a:lnTo>
                  <a:pt x="27744" y="31555"/>
                </a:lnTo>
                <a:lnTo>
                  <a:pt x="30487" y="31555"/>
                </a:lnTo>
                <a:lnTo>
                  <a:pt x="30740" y="31386"/>
                </a:lnTo>
                <a:lnTo>
                  <a:pt x="33015" y="29954"/>
                </a:lnTo>
                <a:lnTo>
                  <a:pt x="32840" y="29954"/>
                </a:lnTo>
                <a:lnTo>
                  <a:pt x="34221" y="29187"/>
                </a:lnTo>
                <a:lnTo>
                  <a:pt x="34444" y="29187"/>
                </a:lnTo>
                <a:lnTo>
                  <a:pt x="39843" y="26603"/>
                </a:lnTo>
                <a:lnTo>
                  <a:pt x="39611" y="26603"/>
                </a:lnTo>
                <a:lnTo>
                  <a:pt x="40621" y="26195"/>
                </a:lnTo>
                <a:lnTo>
                  <a:pt x="38709" y="26195"/>
                </a:lnTo>
                <a:lnTo>
                  <a:pt x="42851" y="25523"/>
                </a:lnTo>
                <a:lnTo>
                  <a:pt x="65335" y="25523"/>
                </a:lnTo>
                <a:lnTo>
                  <a:pt x="70526" y="20331"/>
                </a:lnTo>
                <a:lnTo>
                  <a:pt x="70526" y="5863"/>
                </a:lnTo>
                <a:lnTo>
                  <a:pt x="64663" y="0"/>
                </a:lnTo>
                <a:close/>
              </a:path>
              <a:path w="71120" h="43179">
                <a:moveTo>
                  <a:pt x="27744" y="31555"/>
                </a:moveTo>
                <a:lnTo>
                  <a:pt x="23540" y="36427"/>
                </a:lnTo>
                <a:lnTo>
                  <a:pt x="26259" y="34523"/>
                </a:lnTo>
                <a:lnTo>
                  <a:pt x="27744" y="31555"/>
                </a:lnTo>
                <a:close/>
              </a:path>
              <a:path w="71120" h="43179">
                <a:moveTo>
                  <a:pt x="26259" y="34523"/>
                </a:moveTo>
                <a:lnTo>
                  <a:pt x="23540" y="36427"/>
                </a:lnTo>
                <a:lnTo>
                  <a:pt x="25307" y="36427"/>
                </a:lnTo>
                <a:lnTo>
                  <a:pt x="26259" y="34523"/>
                </a:lnTo>
                <a:close/>
              </a:path>
              <a:path w="71120" h="43179">
                <a:moveTo>
                  <a:pt x="30487" y="31555"/>
                </a:moveTo>
                <a:lnTo>
                  <a:pt x="27744" y="31555"/>
                </a:lnTo>
                <a:lnTo>
                  <a:pt x="26259" y="34523"/>
                </a:lnTo>
                <a:lnTo>
                  <a:pt x="30283" y="31706"/>
                </a:lnTo>
                <a:lnTo>
                  <a:pt x="30487" y="31555"/>
                </a:lnTo>
                <a:close/>
              </a:path>
              <a:path w="71120" h="43179">
                <a:moveTo>
                  <a:pt x="30764" y="31386"/>
                </a:moveTo>
                <a:lnTo>
                  <a:pt x="30499" y="31555"/>
                </a:lnTo>
                <a:lnTo>
                  <a:pt x="30764" y="31386"/>
                </a:lnTo>
                <a:close/>
              </a:path>
              <a:path w="71120" h="43179">
                <a:moveTo>
                  <a:pt x="34221" y="29187"/>
                </a:moveTo>
                <a:lnTo>
                  <a:pt x="32840" y="29954"/>
                </a:lnTo>
                <a:lnTo>
                  <a:pt x="33546" y="29616"/>
                </a:lnTo>
                <a:lnTo>
                  <a:pt x="34221" y="29187"/>
                </a:lnTo>
                <a:close/>
              </a:path>
              <a:path w="71120" h="43179">
                <a:moveTo>
                  <a:pt x="33546" y="29616"/>
                </a:moveTo>
                <a:lnTo>
                  <a:pt x="32840" y="29954"/>
                </a:lnTo>
                <a:lnTo>
                  <a:pt x="33015" y="29954"/>
                </a:lnTo>
                <a:lnTo>
                  <a:pt x="33546" y="29616"/>
                </a:lnTo>
                <a:close/>
              </a:path>
              <a:path w="71120" h="43179">
                <a:moveTo>
                  <a:pt x="34444" y="29187"/>
                </a:moveTo>
                <a:lnTo>
                  <a:pt x="34221" y="29187"/>
                </a:lnTo>
                <a:lnTo>
                  <a:pt x="33546" y="29616"/>
                </a:lnTo>
                <a:lnTo>
                  <a:pt x="34444" y="29187"/>
                </a:lnTo>
                <a:close/>
              </a:path>
              <a:path w="71120" h="43179">
                <a:moveTo>
                  <a:pt x="41120" y="25993"/>
                </a:moveTo>
                <a:lnTo>
                  <a:pt x="39611" y="26603"/>
                </a:lnTo>
                <a:lnTo>
                  <a:pt x="40377" y="26348"/>
                </a:lnTo>
                <a:lnTo>
                  <a:pt x="41120" y="25993"/>
                </a:lnTo>
                <a:close/>
              </a:path>
              <a:path w="71120" h="43179">
                <a:moveTo>
                  <a:pt x="40377" y="26348"/>
                </a:moveTo>
                <a:lnTo>
                  <a:pt x="39611" y="26603"/>
                </a:lnTo>
                <a:lnTo>
                  <a:pt x="39843" y="26603"/>
                </a:lnTo>
                <a:lnTo>
                  <a:pt x="40377" y="26348"/>
                </a:lnTo>
                <a:close/>
              </a:path>
              <a:path w="71120" h="43179">
                <a:moveTo>
                  <a:pt x="41442" y="25993"/>
                </a:moveTo>
                <a:lnTo>
                  <a:pt x="41120" y="25993"/>
                </a:lnTo>
                <a:lnTo>
                  <a:pt x="40377" y="26348"/>
                </a:lnTo>
                <a:lnTo>
                  <a:pt x="41442" y="25993"/>
                </a:lnTo>
                <a:close/>
              </a:path>
              <a:path w="71120" h="43179">
                <a:moveTo>
                  <a:pt x="42851" y="25523"/>
                </a:moveTo>
                <a:lnTo>
                  <a:pt x="38709" y="26195"/>
                </a:lnTo>
                <a:lnTo>
                  <a:pt x="40621" y="26195"/>
                </a:lnTo>
                <a:lnTo>
                  <a:pt x="41120" y="25993"/>
                </a:lnTo>
                <a:lnTo>
                  <a:pt x="41442" y="25993"/>
                </a:lnTo>
                <a:lnTo>
                  <a:pt x="42851" y="25523"/>
                </a:lnTo>
                <a:close/>
              </a:path>
              <a:path w="71120" h="43179">
                <a:moveTo>
                  <a:pt x="65335" y="25523"/>
                </a:moveTo>
                <a:lnTo>
                  <a:pt x="42851" y="25523"/>
                </a:lnTo>
                <a:lnTo>
                  <a:pt x="40837" y="26195"/>
                </a:lnTo>
                <a:lnTo>
                  <a:pt x="64663" y="26195"/>
                </a:lnTo>
                <a:lnTo>
                  <a:pt x="65335" y="2552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3" name="object 43"/>
          <p:cNvSpPr/>
          <p:nvPr/>
        </p:nvSpPr>
        <p:spPr>
          <a:xfrm>
            <a:off x="4115546" y="6468866"/>
            <a:ext cx="37465" cy="28575"/>
          </a:xfrm>
          <a:custGeom>
            <a:avLst/>
            <a:gdLst/>
            <a:ahLst/>
            <a:cxnLst/>
            <a:rect l="l" t="t" r="r" b="b"/>
            <a:pathLst>
              <a:path w="37464" h="28575">
                <a:moveTo>
                  <a:pt x="15651" y="2160"/>
                </a:moveTo>
                <a:lnTo>
                  <a:pt x="5864" y="2160"/>
                </a:lnTo>
                <a:lnTo>
                  <a:pt x="0" y="8023"/>
                </a:lnTo>
                <a:lnTo>
                  <a:pt x="0" y="22491"/>
                </a:lnTo>
                <a:lnTo>
                  <a:pt x="5864" y="28355"/>
                </a:lnTo>
                <a:lnTo>
                  <a:pt x="17777" y="28355"/>
                </a:lnTo>
                <a:lnTo>
                  <a:pt x="21920" y="27683"/>
                </a:lnTo>
                <a:lnTo>
                  <a:pt x="22598" y="27457"/>
                </a:lnTo>
                <a:lnTo>
                  <a:pt x="22091" y="27457"/>
                </a:lnTo>
                <a:lnTo>
                  <a:pt x="24080" y="26963"/>
                </a:lnTo>
                <a:lnTo>
                  <a:pt x="25055" y="26963"/>
                </a:lnTo>
                <a:lnTo>
                  <a:pt x="26320" y="26752"/>
                </a:lnTo>
                <a:lnTo>
                  <a:pt x="27621" y="26196"/>
                </a:lnTo>
                <a:lnTo>
                  <a:pt x="23538" y="26196"/>
                </a:lnTo>
                <a:lnTo>
                  <a:pt x="31396" y="23576"/>
                </a:lnTo>
                <a:lnTo>
                  <a:pt x="34111" y="23576"/>
                </a:lnTo>
                <a:lnTo>
                  <a:pt x="37355" y="20331"/>
                </a:lnTo>
                <a:lnTo>
                  <a:pt x="37355" y="5863"/>
                </a:lnTo>
                <a:lnTo>
                  <a:pt x="35191" y="3699"/>
                </a:lnTo>
                <a:lnTo>
                  <a:pt x="14239" y="3699"/>
                </a:lnTo>
                <a:lnTo>
                  <a:pt x="15395" y="2832"/>
                </a:lnTo>
                <a:lnTo>
                  <a:pt x="13635" y="2832"/>
                </a:lnTo>
                <a:lnTo>
                  <a:pt x="15651" y="2160"/>
                </a:lnTo>
                <a:close/>
              </a:path>
              <a:path w="37464" h="28575">
                <a:moveTo>
                  <a:pt x="24080" y="26963"/>
                </a:moveTo>
                <a:lnTo>
                  <a:pt x="22091" y="27457"/>
                </a:lnTo>
                <a:lnTo>
                  <a:pt x="23105" y="27288"/>
                </a:lnTo>
                <a:lnTo>
                  <a:pt x="24080" y="26963"/>
                </a:lnTo>
                <a:close/>
              </a:path>
              <a:path w="37464" h="28575">
                <a:moveTo>
                  <a:pt x="23105" y="27288"/>
                </a:moveTo>
                <a:lnTo>
                  <a:pt x="22091" y="27457"/>
                </a:lnTo>
                <a:lnTo>
                  <a:pt x="22598" y="27457"/>
                </a:lnTo>
                <a:lnTo>
                  <a:pt x="23105" y="27288"/>
                </a:lnTo>
                <a:close/>
              </a:path>
              <a:path w="37464" h="28575">
                <a:moveTo>
                  <a:pt x="25055" y="26963"/>
                </a:moveTo>
                <a:lnTo>
                  <a:pt x="24080" y="26963"/>
                </a:lnTo>
                <a:lnTo>
                  <a:pt x="23105" y="27288"/>
                </a:lnTo>
                <a:lnTo>
                  <a:pt x="25055" y="26963"/>
                </a:lnTo>
                <a:close/>
              </a:path>
              <a:path w="37464" h="28575">
                <a:moveTo>
                  <a:pt x="31396" y="23576"/>
                </a:moveTo>
                <a:lnTo>
                  <a:pt x="23538" y="26196"/>
                </a:lnTo>
                <a:lnTo>
                  <a:pt x="27621" y="26196"/>
                </a:lnTo>
                <a:lnTo>
                  <a:pt x="28277" y="25915"/>
                </a:lnTo>
                <a:lnTo>
                  <a:pt x="31396" y="23576"/>
                </a:lnTo>
                <a:close/>
              </a:path>
              <a:path w="37464" h="28575">
                <a:moveTo>
                  <a:pt x="34111" y="23576"/>
                </a:moveTo>
                <a:lnTo>
                  <a:pt x="31396" y="23576"/>
                </a:lnTo>
                <a:lnTo>
                  <a:pt x="28277" y="25915"/>
                </a:lnTo>
                <a:lnTo>
                  <a:pt x="27621" y="26196"/>
                </a:lnTo>
                <a:lnTo>
                  <a:pt x="31492" y="26196"/>
                </a:lnTo>
                <a:lnTo>
                  <a:pt x="34111" y="23576"/>
                </a:lnTo>
                <a:close/>
              </a:path>
              <a:path w="37464" h="28575">
                <a:moveTo>
                  <a:pt x="17837" y="2160"/>
                </a:moveTo>
                <a:lnTo>
                  <a:pt x="15881" y="2467"/>
                </a:lnTo>
                <a:lnTo>
                  <a:pt x="14239" y="3699"/>
                </a:lnTo>
                <a:lnTo>
                  <a:pt x="17837" y="2160"/>
                </a:lnTo>
                <a:close/>
              </a:path>
              <a:path w="37464" h="28575">
                <a:moveTo>
                  <a:pt x="32750" y="1258"/>
                </a:moveTo>
                <a:lnTo>
                  <a:pt x="19945" y="1258"/>
                </a:lnTo>
                <a:lnTo>
                  <a:pt x="14239" y="3699"/>
                </a:lnTo>
                <a:lnTo>
                  <a:pt x="35191" y="3699"/>
                </a:lnTo>
                <a:lnTo>
                  <a:pt x="32750" y="1258"/>
                </a:lnTo>
                <a:close/>
              </a:path>
              <a:path w="37464" h="28575">
                <a:moveTo>
                  <a:pt x="16632" y="1904"/>
                </a:moveTo>
                <a:lnTo>
                  <a:pt x="15796" y="2112"/>
                </a:lnTo>
                <a:lnTo>
                  <a:pt x="13635" y="2832"/>
                </a:lnTo>
                <a:lnTo>
                  <a:pt x="15881" y="2467"/>
                </a:lnTo>
                <a:lnTo>
                  <a:pt x="16632" y="1904"/>
                </a:lnTo>
                <a:close/>
              </a:path>
              <a:path w="37464" h="28575">
                <a:moveTo>
                  <a:pt x="15881" y="2467"/>
                </a:moveTo>
                <a:lnTo>
                  <a:pt x="13635" y="2832"/>
                </a:lnTo>
                <a:lnTo>
                  <a:pt x="15395" y="2832"/>
                </a:lnTo>
                <a:lnTo>
                  <a:pt x="15881" y="2467"/>
                </a:lnTo>
                <a:close/>
              </a:path>
              <a:path w="37464" h="28575">
                <a:moveTo>
                  <a:pt x="19945" y="1258"/>
                </a:moveTo>
                <a:lnTo>
                  <a:pt x="17785" y="1619"/>
                </a:lnTo>
                <a:lnTo>
                  <a:pt x="16632" y="1904"/>
                </a:lnTo>
                <a:lnTo>
                  <a:pt x="15881" y="2467"/>
                </a:lnTo>
                <a:lnTo>
                  <a:pt x="17777" y="2160"/>
                </a:lnTo>
                <a:lnTo>
                  <a:pt x="19945" y="1258"/>
                </a:lnTo>
                <a:close/>
              </a:path>
              <a:path w="37464" h="28575">
                <a:moveTo>
                  <a:pt x="31492" y="0"/>
                </a:moveTo>
                <a:lnTo>
                  <a:pt x="20703" y="0"/>
                </a:lnTo>
                <a:lnTo>
                  <a:pt x="17946" y="919"/>
                </a:lnTo>
                <a:lnTo>
                  <a:pt x="16632" y="1904"/>
                </a:lnTo>
                <a:lnTo>
                  <a:pt x="17785" y="1619"/>
                </a:lnTo>
                <a:lnTo>
                  <a:pt x="19945" y="1258"/>
                </a:lnTo>
                <a:lnTo>
                  <a:pt x="32750" y="1258"/>
                </a:lnTo>
                <a:lnTo>
                  <a:pt x="3149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4" name="object 44"/>
          <p:cNvGrpSpPr/>
          <p:nvPr/>
        </p:nvGrpSpPr>
        <p:grpSpPr>
          <a:xfrm>
            <a:off x="761544" y="378730"/>
            <a:ext cx="4297680" cy="3590925"/>
            <a:chOff x="761544" y="378730"/>
            <a:chExt cx="4297680" cy="3590925"/>
          </a:xfrm>
        </p:grpSpPr>
        <p:sp>
          <p:nvSpPr>
            <p:cNvPr id="45" name="object 45"/>
            <p:cNvSpPr/>
            <p:nvPr/>
          </p:nvSpPr>
          <p:spPr>
            <a:xfrm>
              <a:off x="1178510" y="649149"/>
              <a:ext cx="0" cy="1548765"/>
            </a:xfrm>
            <a:custGeom>
              <a:avLst/>
              <a:gdLst/>
              <a:ahLst/>
              <a:cxnLst/>
              <a:rect l="l" t="t" r="r" b="b"/>
              <a:pathLst>
                <a:path w="0" h="1548764">
                  <a:moveTo>
                    <a:pt x="0" y="0"/>
                  </a:moveTo>
                  <a:lnTo>
                    <a:pt x="1" y="154874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6" name="object 46"/>
            <p:cNvSpPr/>
            <p:nvPr/>
          </p:nvSpPr>
          <p:spPr>
            <a:xfrm>
              <a:off x="1600733" y="884420"/>
              <a:ext cx="0" cy="1313815"/>
            </a:xfrm>
            <a:custGeom>
              <a:avLst/>
              <a:gdLst/>
              <a:ahLst/>
              <a:cxnLst/>
              <a:rect l="l" t="t" r="r" b="b"/>
              <a:pathLst>
                <a:path w="0" h="1313814">
                  <a:moveTo>
                    <a:pt x="0" y="0"/>
                  </a:moveTo>
                  <a:lnTo>
                    <a:pt x="1" y="1313478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7" name="object 47"/>
            <p:cNvSpPr/>
            <p:nvPr/>
          </p:nvSpPr>
          <p:spPr>
            <a:xfrm>
              <a:off x="2067927" y="1229192"/>
              <a:ext cx="0" cy="969010"/>
            </a:xfrm>
            <a:custGeom>
              <a:avLst/>
              <a:gdLst/>
              <a:ahLst/>
              <a:cxnLst/>
              <a:rect l="l" t="t" r="r" b="b"/>
              <a:pathLst>
                <a:path w="0" h="969010">
                  <a:moveTo>
                    <a:pt x="0" y="0"/>
                  </a:moveTo>
                  <a:lnTo>
                    <a:pt x="1" y="968705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8" name="object 48"/>
            <p:cNvSpPr/>
            <p:nvPr/>
          </p:nvSpPr>
          <p:spPr>
            <a:xfrm>
              <a:off x="2535119" y="1541158"/>
              <a:ext cx="0" cy="657225"/>
            </a:xfrm>
            <a:custGeom>
              <a:avLst/>
              <a:gdLst/>
              <a:ahLst/>
              <a:cxnLst/>
              <a:rect l="l" t="t" r="r" b="b"/>
              <a:pathLst>
                <a:path w="0" h="657225">
                  <a:moveTo>
                    <a:pt x="0" y="0"/>
                  </a:moveTo>
                  <a:lnTo>
                    <a:pt x="1" y="65673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9" name="object 49"/>
            <p:cNvSpPr/>
            <p:nvPr/>
          </p:nvSpPr>
          <p:spPr>
            <a:xfrm>
              <a:off x="2910230" y="1869527"/>
              <a:ext cx="0" cy="317500"/>
            </a:xfrm>
            <a:custGeom>
              <a:avLst/>
              <a:gdLst/>
              <a:ahLst/>
              <a:cxnLst/>
              <a:rect l="l" t="t" r="r" b="b"/>
              <a:pathLst>
                <a:path w="0" h="317500">
                  <a:moveTo>
                    <a:pt x="0" y="0"/>
                  </a:moveTo>
                  <a:lnTo>
                    <a:pt x="1" y="31730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0" name="object 50"/>
            <p:cNvSpPr/>
            <p:nvPr/>
          </p:nvSpPr>
          <p:spPr>
            <a:xfrm>
              <a:off x="783769" y="2185197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1" name="object 51"/>
            <p:cNvSpPr/>
            <p:nvPr/>
          </p:nvSpPr>
          <p:spPr>
            <a:xfrm>
              <a:off x="783769" y="400955"/>
              <a:ext cx="0" cy="3546475"/>
            </a:xfrm>
            <a:custGeom>
              <a:avLst/>
              <a:gdLst/>
              <a:ahLst/>
              <a:cxnLst/>
              <a:rect l="l" t="t" r="r" b="b"/>
              <a:pathLst>
                <a:path w="0" h="3546475">
                  <a:moveTo>
                    <a:pt x="0" y="0"/>
                  </a:moveTo>
                  <a:lnTo>
                    <a:pt x="1" y="3546364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2" name="object 52"/>
          <p:cNvGrpSpPr/>
          <p:nvPr/>
        </p:nvGrpSpPr>
        <p:grpSpPr>
          <a:xfrm>
            <a:off x="8409027" y="736809"/>
            <a:ext cx="4275455" cy="3211195"/>
            <a:chOff x="8409027" y="736809"/>
            <a:chExt cx="4275455" cy="3211195"/>
          </a:xfrm>
        </p:grpSpPr>
        <p:sp>
          <p:nvSpPr>
            <p:cNvPr id="53" name="object 53"/>
            <p:cNvSpPr/>
            <p:nvPr/>
          </p:nvSpPr>
          <p:spPr>
            <a:xfrm>
              <a:off x="8994098" y="1484025"/>
              <a:ext cx="2743200" cy="2113915"/>
            </a:xfrm>
            <a:custGeom>
              <a:avLst/>
              <a:gdLst/>
              <a:ahLst/>
              <a:cxnLst/>
              <a:rect l="l" t="t" r="r" b="b"/>
              <a:pathLst>
                <a:path w="2743200" h="2113915">
                  <a:moveTo>
                    <a:pt x="0" y="2113613"/>
                  </a:moveTo>
                  <a:lnTo>
                    <a:pt x="49909" y="2085258"/>
                  </a:lnTo>
                  <a:lnTo>
                    <a:pt x="84824" y="2061136"/>
                  </a:lnTo>
                  <a:lnTo>
                    <a:pt x="114088" y="1992291"/>
                  </a:lnTo>
                  <a:lnTo>
                    <a:pt x="123530" y="1918450"/>
                  </a:lnTo>
                  <a:lnTo>
                    <a:pt x="131167" y="1848501"/>
                  </a:lnTo>
                  <a:lnTo>
                    <a:pt x="134912" y="1813810"/>
                  </a:lnTo>
                  <a:lnTo>
                    <a:pt x="137207" y="1802113"/>
                  </a:lnTo>
                  <a:lnTo>
                    <a:pt x="156248" y="1760448"/>
                  </a:lnTo>
                  <a:lnTo>
                    <a:pt x="172004" y="1746055"/>
                  </a:lnTo>
                  <a:lnTo>
                    <a:pt x="179882" y="1738859"/>
                  </a:lnTo>
                  <a:lnTo>
                    <a:pt x="193867" y="1696017"/>
                  </a:lnTo>
                  <a:lnTo>
                    <a:pt x="224853" y="1663908"/>
                  </a:lnTo>
                  <a:lnTo>
                    <a:pt x="269180" y="1647365"/>
                  </a:lnTo>
                  <a:lnTo>
                    <a:pt x="292067" y="1640840"/>
                  </a:lnTo>
                  <a:lnTo>
                    <a:pt x="314794" y="1633928"/>
                  </a:lnTo>
                  <a:lnTo>
                    <a:pt x="326295" y="1630710"/>
                  </a:lnTo>
                  <a:lnTo>
                    <a:pt x="337970" y="1627846"/>
                  </a:lnTo>
                  <a:lnTo>
                    <a:pt x="349299" y="1624275"/>
                  </a:lnTo>
                  <a:lnTo>
                    <a:pt x="390249" y="1598476"/>
                  </a:lnTo>
                  <a:lnTo>
                    <a:pt x="449705" y="1573967"/>
                  </a:lnTo>
                  <a:lnTo>
                    <a:pt x="472059" y="1558699"/>
                  </a:lnTo>
                  <a:lnTo>
                    <a:pt x="482969" y="1550625"/>
                  </a:lnTo>
                  <a:lnTo>
                    <a:pt x="520912" y="1533887"/>
                  </a:lnTo>
                  <a:lnTo>
                    <a:pt x="574624" y="1516886"/>
                  </a:lnTo>
                  <a:lnTo>
                    <a:pt x="584617" y="1514007"/>
                  </a:lnTo>
                  <a:lnTo>
                    <a:pt x="592275" y="1506658"/>
                  </a:lnTo>
                  <a:lnTo>
                    <a:pt x="631447" y="1461589"/>
                  </a:lnTo>
                  <a:lnTo>
                    <a:pt x="652037" y="1420456"/>
                  </a:lnTo>
                  <a:lnTo>
                    <a:pt x="663574" y="1375403"/>
                  </a:lnTo>
                  <a:lnTo>
                    <a:pt x="666866" y="1356558"/>
                  </a:lnTo>
                  <a:lnTo>
                    <a:pt x="670256" y="1337739"/>
                  </a:lnTo>
                  <a:lnTo>
                    <a:pt x="682934" y="1285857"/>
                  </a:lnTo>
                  <a:lnTo>
                    <a:pt x="709011" y="1222588"/>
                  </a:lnTo>
                  <a:lnTo>
                    <a:pt x="773389" y="1185560"/>
                  </a:lnTo>
                  <a:lnTo>
                    <a:pt x="824084" y="1177006"/>
                  </a:lnTo>
                  <a:lnTo>
                    <a:pt x="871219" y="1172060"/>
                  </a:lnTo>
                  <a:lnTo>
                    <a:pt x="899410" y="1169233"/>
                  </a:lnTo>
                  <a:lnTo>
                    <a:pt x="914577" y="1166294"/>
                  </a:lnTo>
                  <a:lnTo>
                    <a:pt x="959371" y="1154243"/>
                  </a:lnTo>
                  <a:lnTo>
                    <a:pt x="1015692" y="1135847"/>
                  </a:lnTo>
                  <a:lnTo>
                    <a:pt x="1075911" y="1097982"/>
                  </a:lnTo>
                  <a:lnTo>
                    <a:pt x="1092727" y="1059320"/>
                  </a:lnTo>
                  <a:lnTo>
                    <a:pt x="1109272" y="1004341"/>
                  </a:lnTo>
                  <a:lnTo>
                    <a:pt x="1124263" y="959371"/>
                  </a:lnTo>
                  <a:lnTo>
                    <a:pt x="1132024" y="909956"/>
                  </a:lnTo>
                  <a:lnTo>
                    <a:pt x="1135619" y="882668"/>
                  </a:lnTo>
                  <a:lnTo>
                    <a:pt x="1136827" y="871094"/>
                  </a:lnTo>
                  <a:lnTo>
                    <a:pt x="1137423" y="868819"/>
                  </a:lnTo>
                  <a:lnTo>
                    <a:pt x="1169233" y="824459"/>
                  </a:lnTo>
                  <a:lnTo>
                    <a:pt x="1176329" y="801755"/>
                  </a:lnTo>
                  <a:lnTo>
                    <a:pt x="1179444" y="790244"/>
                  </a:lnTo>
                  <a:lnTo>
                    <a:pt x="1219679" y="745214"/>
                  </a:lnTo>
                  <a:lnTo>
                    <a:pt x="1259174" y="719528"/>
                  </a:lnTo>
                  <a:lnTo>
                    <a:pt x="1303353" y="702049"/>
                  </a:lnTo>
                  <a:lnTo>
                    <a:pt x="1349115" y="689548"/>
                  </a:lnTo>
                  <a:lnTo>
                    <a:pt x="1413044" y="676725"/>
                  </a:lnTo>
                  <a:lnTo>
                    <a:pt x="1453338" y="669192"/>
                  </a:lnTo>
                  <a:lnTo>
                    <a:pt x="1494659" y="664862"/>
                  </a:lnTo>
                  <a:lnTo>
                    <a:pt x="1509094" y="664603"/>
                  </a:lnTo>
                  <a:lnTo>
                    <a:pt x="1526258" y="664654"/>
                  </a:lnTo>
                  <a:lnTo>
                    <a:pt x="1547592" y="664848"/>
                  </a:lnTo>
                  <a:lnTo>
                    <a:pt x="1574536" y="665017"/>
                  </a:lnTo>
                  <a:lnTo>
                    <a:pt x="1651011" y="664600"/>
                  </a:lnTo>
                  <a:lnTo>
                    <a:pt x="1703422" y="663679"/>
                  </a:lnTo>
                  <a:lnTo>
                    <a:pt x="1767202" y="662057"/>
                  </a:lnTo>
                  <a:lnTo>
                    <a:pt x="1843791" y="659567"/>
                  </a:lnTo>
                  <a:lnTo>
                    <a:pt x="1899389" y="648906"/>
                  </a:lnTo>
                  <a:lnTo>
                    <a:pt x="1939017" y="639351"/>
                  </a:lnTo>
                  <a:lnTo>
                    <a:pt x="1972926" y="619920"/>
                  </a:lnTo>
                  <a:lnTo>
                    <a:pt x="1986770" y="596384"/>
                  </a:lnTo>
                  <a:lnTo>
                    <a:pt x="1993692" y="584617"/>
                  </a:lnTo>
                  <a:lnTo>
                    <a:pt x="2001720" y="562273"/>
                  </a:lnTo>
                  <a:lnTo>
                    <a:pt x="2010105" y="540024"/>
                  </a:lnTo>
                  <a:lnTo>
                    <a:pt x="2017778" y="517586"/>
                  </a:lnTo>
                  <a:lnTo>
                    <a:pt x="2023672" y="494676"/>
                  </a:lnTo>
                  <a:lnTo>
                    <a:pt x="2032744" y="433234"/>
                  </a:lnTo>
                  <a:lnTo>
                    <a:pt x="2036348" y="390853"/>
                  </a:lnTo>
                  <a:lnTo>
                    <a:pt x="2042910" y="361205"/>
                  </a:lnTo>
                  <a:lnTo>
                    <a:pt x="2098623" y="314794"/>
                  </a:lnTo>
                  <a:lnTo>
                    <a:pt x="2143594" y="299804"/>
                  </a:lnTo>
                  <a:lnTo>
                    <a:pt x="2197061" y="296431"/>
                  </a:lnTo>
                  <a:lnTo>
                    <a:pt x="2250571" y="293810"/>
                  </a:lnTo>
                  <a:lnTo>
                    <a:pt x="2304111" y="291737"/>
                  </a:lnTo>
                  <a:lnTo>
                    <a:pt x="2357670" y="290006"/>
                  </a:lnTo>
                  <a:lnTo>
                    <a:pt x="2411237" y="288412"/>
                  </a:lnTo>
                  <a:lnTo>
                    <a:pt x="2464800" y="286749"/>
                  </a:lnTo>
                  <a:lnTo>
                    <a:pt x="2518348" y="284813"/>
                  </a:lnTo>
                  <a:lnTo>
                    <a:pt x="2581373" y="273294"/>
                  </a:lnTo>
                  <a:lnTo>
                    <a:pt x="2638269" y="239843"/>
                  </a:lnTo>
                  <a:lnTo>
                    <a:pt x="2655792" y="196065"/>
                  </a:lnTo>
                  <a:lnTo>
                    <a:pt x="2661704" y="172834"/>
                  </a:lnTo>
                  <a:lnTo>
                    <a:pt x="2668250" y="149902"/>
                  </a:lnTo>
                  <a:lnTo>
                    <a:pt x="2671129" y="138122"/>
                  </a:lnTo>
                  <a:lnTo>
                    <a:pt x="2673429" y="125985"/>
                  </a:lnTo>
                  <a:lnTo>
                    <a:pt x="2676886" y="114563"/>
                  </a:lnTo>
                  <a:lnTo>
                    <a:pt x="2683240" y="104931"/>
                  </a:lnTo>
                  <a:lnTo>
                    <a:pt x="2728210" y="59961"/>
                  </a:lnTo>
                  <a:lnTo>
                    <a:pt x="2737542" y="33950"/>
                  </a:lnTo>
                  <a:lnTo>
                    <a:pt x="2741918" y="22885"/>
                  </a:lnTo>
                  <a:lnTo>
                    <a:pt x="2743188" y="15368"/>
                  </a:lnTo>
                  <a:lnTo>
                    <a:pt x="2743200" y="0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54" name="object 54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987748" y="3006672"/>
              <a:ext cx="162602" cy="178305"/>
            </a:xfrm>
            <a:prstGeom prst="rect">
              <a:avLst/>
            </a:prstGeom>
          </p:spPr>
        </p:pic>
        <p:pic>
          <p:nvPicPr>
            <p:cNvPr id="55" name="object 55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9604845" y="2514500"/>
              <a:ext cx="162602" cy="178305"/>
            </a:xfrm>
            <a:prstGeom prst="rect">
              <a:avLst/>
            </a:prstGeom>
          </p:spPr>
        </p:pic>
        <p:pic>
          <p:nvPicPr>
            <p:cNvPr id="56" name="object 56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0911484" y="1647570"/>
              <a:ext cx="162602" cy="178305"/>
            </a:xfrm>
            <a:prstGeom prst="rect">
              <a:avLst/>
            </a:prstGeom>
          </p:spPr>
        </p:pic>
        <p:sp>
          <p:nvSpPr>
            <p:cNvPr id="57" name="object 57"/>
            <p:cNvSpPr/>
            <p:nvPr/>
          </p:nvSpPr>
          <p:spPr>
            <a:xfrm>
              <a:off x="8431252" y="3925778"/>
              <a:ext cx="4253230" cy="0"/>
            </a:xfrm>
            <a:custGeom>
              <a:avLst/>
              <a:gdLst/>
              <a:ahLst/>
              <a:cxnLst/>
              <a:rect l="l" t="t" r="r" b="b"/>
              <a:pathLst>
                <a:path w="4253230" h="0">
                  <a:moveTo>
                    <a:pt x="4252925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8" name="object 58"/>
            <p:cNvSpPr/>
            <p:nvPr/>
          </p:nvSpPr>
          <p:spPr>
            <a:xfrm>
              <a:off x="8431252" y="736809"/>
              <a:ext cx="0" cy="3209925"/>
            </a:xfrm>
            <a:custGeom>
              <a:avLst/>
              <a:gdLst/>
              <a:ahLst/>
              <a:cxnLst/>
              <a:rect l="l" t="t" r="r" b="b"/>
              <a:pathLst>
                <a:path w="0" h="3209925">
                  <a:moveTo>
                    <a:pt x="0" y="0"/>
                  </a:moveTo>
                  <a:lnTo>
                    <a:pt x="1" y="320931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9" name="object 59"/>
            <p:cNvSpPr/>
            <p:nvPr/>
          </p:nvSpPr>
          <p:spPr>
            <a:xfrm>
              <a:off x="8994098" y="1471325"/>
              <a:ext cx="2743200" cy="2113915"/>
            </a:xfrm>
            <a:custGeom>
              <a:avLst/>
              <a:gdLst/>
              <a:ahLst/>
              <a:cxnLst/>
              <a:rect l="l" t="t" r="r" b="b"/>
              <a:pathLst>
                <a:path w="2743200" h="2113915">
                  <a:moveTo>
                    <a:pt x="0" y="2113613"/>
                  </a:moveTo>
                  <a:lnTo>
                    <a:pt x="49909" y="2085258"/>
                  </a:lnTo>
                  <a:lnTo>
                    <a:pt x="84824" y="2061136"/>
                  </a:lnTo>
                  <a:lnTo>
                    <a:pt x="114088" y="1992291"/>
                  </a:lnTo>
                  <a:lnTo>
                    <a:pt x="123530" y="1918450"/>
                  </a:lnTo>
                  <a:lnTo>
                    <a:pt x="131167" y="1848501"/>
                  </a:lnTo>
                  <a:lnTo>
                    <a:pt x="134912" y="1813810"/>
                  </a:lnTo>
                  <a:lnTo>
                    <a:pt x="137207" y="1802113"/>
                  </a:lnTo>
                  <a:lnTo>
                    <a:pt x="156248" y="1760448"/>
                  </a:lnTo>
                  <a:lnTo>
                    <a:pt x="172004" y="1746055"/>
                  </a:lnTo>
                  <a:lnTo>
                    <a:pt x="179882" y="1738859"/>
                  </a:lnTo>
                  <a:lnTo>
                    <a:pt x="193867" y="1696017"/>
                  </a:lnTo>
                  <a:lnTo>
                    <a:pt x="224853" y="1663908"/>
                  </a:lnTo>
                  <a:lnTo>
                    <a:pt x="269180" y="1647365"/>
                  </a:lnTo>
                  <a:lnTo>
                    <a:pt x="292067" y="1640840"/>
                  </a:lnTo>
                  <a:lnTo>
                    <a:pt x="314794" y="1633928"/>
                  </a:lnTo>
                  <a:lnTo>
                    <a:pt x="326295" y="1630710"/>
                  </a:lnTo>
                  <a:lnTo>
                    <a:pt x="337970" y="1627846"/>
                  </a:lnTo>
                  <a:lnTo>
                    <a:pt x="349299" y="1624275"/>
                  </a:lnTo>
                  <a:lnTo>
                    <a:pt x="390249" y="1598476"/>
                  </a:lnTo>
                  <a:lnTo>
                    <a:pt x="449705" y="1573967"/>
                  </a:lnTo>
                  <a:lnTo>
                    <a:pt x="472059" y="1558699"/>
                  </a:lnTo>
                  <a:lnTo>
                    <a:pt x="482969" y="1550625"/>
                  </a:lnTo>
                  <a:lnTo>
                    <a:pt x="520912" y="1533887"/>
                  </a:lnTo>
                  <a:lnTo>
                    <a:pt x="574624" y="1516886"/>
                  </a:lnTo>
                  <a:lnTo>
                    <a:pt x="584617" y="1514007"/>
                  </a:lnTo>
                  <a:lnTo>
                    <a:pt x="592275" y="1506658"/>
                  </a:lnTo>
                  <a:lnTo>
                    <a:pt x="631447" y="1461589"/>
                  </a:lnTo>
                  <a:lnTo>
                    <a:pt x="652037" y="1420456"/>
                  </a:lnTo>
                  <a:lnTo>
                    <a:pt x="663574" y="1375403"/>
                  </a:lnTo>
                  <a:lnTo>
                    <a:pt x="666866" y="1356558"/>
                  </a:lnTo>
                  <a:lnTo>
                    <a:pt x="670256" y="1337739"/>
                  </a:lnTo>
                  <a:lnTo>
                    <a:pt x="682934" y="1285857"/>
                  </a:lnTo>
                  <a:lnTo>
                    <a:pt x="709011" y="1222588"/>
                  </a:lnTo>
                  <a:lnTo>
                    <a:pt x="773389" y="1185560"/>
                  </a:lnTo>
                  <a:lnTo>
                    <a:pt x="824084" y="1177006"/>
                  </a:lnTo>
                  <a:lnTo>
                    <a:pt x="871219" y="1172060"/>
                  </a:lnTo>
                  <a:lnTo>
                    <a:pt x="899410" y="1169233"/>
                  </a:lnTo>
                  <a:lnTo>
                    <a:pt x="914577" y="1166294"/>
                  </a:lnTo>
                  <a:lnTo>
                    <a:pt x="959371" y="1154243"/>
                  </a:lnTo>
                  <a:lnTo>
                    <a:pt x="1015692" y="1135847"/>
                  </a:lnTo>
                  <a:lnTo>
                    <a:pt x="1075911" y="1097982"/>
                  </a:lnTo>
                  <a:lnTo>
                    <a:pt x="1092727" y="1059320"/>
                  </a:lnTo>
                  <a:lnTo>
                    <a:pt x="1109272" y="1004341"/>
                  </a:lnTo>
                  <a:lnTo>
                    <a:pt x="1124263" y="959371"/>
                  </a:lnTo>
                  <a:lnTo>
                    <a:pt x="1132024" y="909956"/>
                  </a:lnTo>
                  <a:lnTo>
                    <a:pt x="1135619" y="882668"/>
                  </a:lnTo>
                  <a:lnTo>
                    <a:pt x="1136827" y="871094"/>
                  </a:lnTo>
                  <a:lnTo>
                    <a:pt x="1137423" y="868819"/>
                  </a:lnTo>
                  <a:lnTo>
                    <a:pt x="1169233" y="824459"/>
                  </a:lnTo>
                  <a:lnTo>
                    <a:pt x="1176329" y="801755"/>
                  </a:lnTo>
                  <a:lnTo>
                    <a:pt x="1179444" y="790244"/>
                  </a:lnTo>
                  <a:lnTo>
                    <a:pt x="1219679" y="745214"/>
                  </a:lnTo>
                  <a:lnTo>
                    <a:pt x="1259174" y="719528"/>
                  </a:lnTo>
                  <a:lnTo>
                    <a:pt x="1303353" y="702049"/>
                  </a:lnTo>
                  <a:lnTo>
                    <a:pt x="1349115" y="689548"/>
                  </a:lnTo>
                  <a:lnTo>
                    <a:pt x="1413044" y="676725"/>
                  </a:lnTo>
                  <a:lnTo>
                    <a:pt x="1453338" y="669192"/>
                  </a:lnTo>
                  <a:lnTo>
                    <a:pt x="1494659" y="664862"/>
                  </a:lnTo>
                  <a:lnTo>
                    <a:pt x="1509094" y="664603"/>
                  </a:lnTo>
                  <a:lnTo>
                    <a:pt x="1526258" y="664654"/>
                  </a:lnTo>
                  <a:lnTo>
                    <a:pt x="1547592" y="664848"/>
                  </a:lnTo>
                  <a:lnTo>
                    <a:pt x="1574536" y="665017"/>
                  </a:lnTo>
                  <a:lnTo>
                    <a:pt x="1651011" y="664600"/>
                  </a:lnTo>
                  <a:lnTo>
                    <a:pt x="1703422" y="663679"/>
                  </a:lnTo>
                  <a:lnTo>
                    <a:pt x="1767202" y="662057"/>
                  </a:lnTo>
                  <a:lnTo>
                    <a:pt x="1843791" y="659567"/>
                  </a:lnTo>
                  <a:lnTo>
                    <a:pt x="1899389" y="648906"/>
                  </a:lnTo>
                  <a:lnTo>
                    <a:pt x="1939017" y="639351"/>
                  </a:lnTo>
                  <a:lnTo>
                    <a:pt x="1972926" y="619920"/>
                  </a:lnTo>
                  <a:lnTo>
                    <a:pt x="1986770" y="596384"/>
                  </a:lnTo>
                  <a:lnTo>
                    <a:pt x="1993692" y="584617"/>
                  </a:lnTo>
                  <a:lnTo>
                    <a:pt x="2001720" y="562273"/>
                  </a:lnTo>
                  <a:lnTo>
                    <a:pt x="2010105" y="540024"/>
                  </a:lnTo>
                  <a:lnTo>
                    <a:pt x="2017778" y="517586"/>
                  </a:lnTo>
                  <a:lnTo>
                    <a:pt x="2023672" y="494676"/>
                  </a:lnTo>
                  <a:lnTo>
                    <a:pt x="2032744" y="433234"/>
                  </a:lnTo>
                  <a:lnTo>
                    <a:pt x="2036348" y="390853"/>
                  </a:lnTo>
                  <a:lnTo>
                    <a:pt x="2042910" y="361205"/>
                  </a:lnTo>
                  <a:lnTo>
                    <a:pt x="2098623" y="314794"/>
                  </a:lnTo>
                  <a:lnTo>
                    <a:pt x="2143594" y="299804"/>
                  </a:lnTo>
                  <a:lnTo>
                    <a:pt x="2197061" y="296431"/>
                  </a:lnTo>
                  <a:lnTo>
                    <a:pt x="2250571" y="293810"/>
                  </a:lnTo>
                  <a:lnTo>
                    <a:pt x="2304111" y="291737"/>
                  </a:lnTo>
                  <a:lnTo>
                    <a:pt x="2357670" y="290006"/>
                  </a:lnTo>
                  <a:lnTo>
                    <a:pt x="2411237" y="288412"/>
                  </a:lnTo>
                  <a:lnTo>
                    <a:pt x="2464800" y="286749"/>
                  </a:lnTo>
                  <a:lnTo>
                    <a:pt x="2518348" y="284813"/>
                  </a:lnTo>
                  <a:lnTo>
                    <a:pt x="2581373" y="273294"/>
                  </a:lnTo>
                  <a:lnTo>
                    <a:pt x="2638269" y="239843"/>
                  </a:lnTo>
                  <a:lnTo>
                    <a:pt x="2655792" y="196065"/>
                  </a:lnTo>
                  <a:lnTo>
                    <a:pt x="2661704" y="172834"/>
                  </a:lnTo>
                  <a:lnTo>
                    <a:pt x="2668250" y="149902"/>
                  </a:lnTo>
                  <a:lnTo>
                    <a:pt x="2671129" y="138122"/>
                  </a:lnTo>
                  <a:lnTo>
                    <a:pt x="2673429" y="125985"/>
                  </a:lnTo>
                  <a:lnTo>
                    <a:pt x="2676886" y="114563"/>
                  </a:lnTo>
                  <a:lnTo>
                    <a:pt x="2683240" y="104931"/>
                  </a:lnTo>
                  <a:lnTo>
                    <a:pt x="2728210" y="59961"/>
                  </a:lnTo>
                  <a:lnTo>
                    <a:pt x="2737542" y="33950"/>
                  </a:lnTo>
                  <a:lnTo>
                    <a:pt x="2741918" y="22885"/>
                  </a:lnTo>
                  <a:lnTo>
                    <a:pt x="2743188" y="15368"/>
                  </a:lnTo>
                  <a:lnTo>
                    <a:pt x="2743200" y="0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60" name="object 6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987748" y="2993972"/>
              <a:ext cx="162602" cy="178305"/>
            </a:xfrm>
            <a:prstGeom prst="rect">
              <a:avLst/>
            </a:prstGeom>
          </p:spPr>
        </p:pic>
        <p:pic>
          <p:nvPicPr>
            <p:cNvPr id="61" name="object 6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9604845" y="2501800"/>
              <a:ext cx="162602" cy="178305"/>
            </a:xfrm>
            <a:prstGeom prst="rect">
              <a:avLst/>
            </a:prstGeom>
          </p:spPr>
        </p:pic>
        <p:pic>
          <p:nvPicPr>
            <p:cNvPr id="62" name="object 62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0911484" y="1634870"/>
              <a:ext cx="162602" cy="178305"/>
            </a:xfrm>
            <a:prstGeom prst="rect">
              <a:avLst/>
            </a:prstGeom>
          </p:spPr>
        </p:pic>
      </p:grpSp>
      <p:sp>
        <p:nvSpPr>
          <p:cNvPr id="63" name="object 63"/>
          <p:cNvSpPr txBox="1"/>
          <p:nvPr/>
        </p:nvSpPr>
        <p:spPr>
          <a:xfrm>
            <a:off x="681325" y="73659"/>
            <a:ext cx="1076960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800" spc="-165" b="1">
                <a:latin typeface="Arial"/>
                <a:cs typeface="Arial"/>
              </a:rPr>
              <a:t>Trend:</a:t>
            </a:r>
            <a:r>
              <a:rPr dirty="0" sz="2800" spc="-10" b="1">
                <a:latin typeface="Arial"/>
                <a:cs typeface="Arial"/>
              </a:rPr>
              <a:t> </a:t>
            </a:r>
            <a:r>
              <a:rPr dirty="0" sz="2800" spc="-120" b="1">
                <a:latin typeface="Arial"/>
                <a:cs typeface="Arial"/>
              </a:rPr>
              <a:t>Autocorrelation</a:t>
            </a:r>
            <a:r>
              <a:rPr dirty="0" sz="2800" spc="5" b="1">
                <a:latin typeface="Arial"/>
                <a:cs typeface="Arial"/>
              </a:rPr>
              <a:t> </a:t>
            </a:r>
            <a:r>
              <a:rPr dirty="0" sz="2800" spc="-125" b="1">
                <a:latin typeface="Arial"/>
                <a:cs typeface="Arial"/>
              </a:rPr>
              <a:t>for</a:t>
            </a:r>
            <a:r>
              <a:rPr dirty="0" sz="2800" spc="5" b="1">
                <a:latin typeface="Arial"/>
                <a:cs typeface="Arial"/>
              </a:rPr>
              <a:t> </a:t>
            </a:r>
            <a:r>
              <a:rPr dirty="0" sz="2800" spc="-130" b="1">
                <a:latin typeface="Arial"/>
                <a:cs typeface="Arial"/>
              </a:rPr>
              <a:t>small</a:t>
            </a:r>
            <a:r>
              <a:rPr dirty="0" sz="2800" spc="5" b="1">
                <a:latin typeface="Arial"/>
                <a:cs typeface="Arial"/>
              </a:rPr>
              <a:t> </a:t>
            </a:r>
            <a:r>
              <a:rPr dirty="0" sz="2800" spc="-120" b="1">
                <a:latin typeface="Arial"/>
                <a:cs typeface="Arial"/>
              </a:rPr>
              <a:t>lags</a:t>
            </a:r>
            <a:r>
              <a:rPr dirty="0" sz="2800" b="1">
                <a:latin typeface="Arial"/>
                <a:cs typeface="Arial"/>
              </a:rPr>
              <a:t> </a:t>
            </a:r>
            <a:r>
              <a:rPr dirty="0" sz="2800" spc="-80" b="1">
                <a:latin typeface="Arial"/>
                <a:cs typeface="Arial"/>
              </a:rPr>
              <a:t>tend</a:t>
            </a:r>
            <a:r>
              <a:rPr dirty="0" sz="2800" b="1">
                <a:latin typeface="Arial"/>
                <a:cs typeface="Arial"/>
              </a:rPr>
              <a:t> </a:t>
            </a:r>
            <a:r>
              <a:rPr dirty="0" sz="2800" spc="-75" b="1">
                <a:latin typeface="Arial"/>
                <a:cs typeface="Arial"/>
              </a:rPr>
              <a:t>to</a:t>
            </a:r>
            <a:r>
              <a:rPr dirty="0" sz="2800" spc="5" b="1">
                <a:latin typeface="Arial"/>
                <a:cs typeface="Arial"/>
              </a:rPr>
              <a:t> </a:t>
            </a:r>
            <a:r>
              <a:rPr dirty="0" sz="2800" spc="-55" b="1">
                <a:latin typeface="Arial"/>
                <a:cs typeface="Arial"/>
              </a:rPr>
              <a:t>be</a:t>
            </a:r>
            <a:r>
              <a:rPr dirty="0" sz="2800" spc="-5" b="1">
                <a:latin typeface="Arial"/>
                <a:cs typeface="Arial"/>
              </a:rPr>
              <a:t> </a:t>
            </a:r>
            <a:r>
              <a:rPr dirty="0" sz="2800" spc="-120" b="1">
                <a:latin typeface="Arial"/>
                <a:cs typeface="Arial"/>
              </a:rPr>
              <a:t>large</a:t>
            </a:r>
            <a:r>
              <a:rPr dirty="0" sz="2800" spc="-5" b="1">
                <a:latin typeface="Arial"/>
                <a:cs typeface="Arial"/>
              </a:rPr>
              <a:t> </a:t>
            </a:r>
            <a:r>
              <a:rPr dirty="0" sz="2800" spc="-90" b="1">
                <a:latin typeface="Arial"/>
                <a:cs typeface="Arial"/>
              </a:rPr>
              <a:t>and</a:t>
            </a:r>
            <a:r>
              <a:rPr dirty="0" sz="2800" spc="-5" b="1">
                <a:latin typeface="Arial"/>
                <a:cs typeface="Arial"/>
              </a:rPr>
              <a:t> </a:t>
            </a:r>
            <a:r>
              <a:rPr dirty="0" sz="2800" spc="-110" b="1">
                <a:latin typeface="Arial"/>
                <a:cs typeface="Arial"/>
              </a:rPr>
              <a:t>positive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64" name="object 64"/>
          <p:cNvGrpSpPr/>
          <p:nvPr/>
        </p:nvGrpSpPr>
        <p:grpSpPr>
          <a:xfrm>
            <a:off x="1156286" y="636449"/>
            <a:ext cx="1776730" cy="1548765"/>
            <a:chOff x="1156286" y="636449"/>
            <a:chExt cx="1776730" cy="1548765"/>
          </a:xfrm>
        </p:grpSpPr>
        <p:sp>
          <p:nvSpPr>
            <p:cNvPr id="65" name="object 65"/>
            <p:cNvSpPr/>
            <p:nvPr/>
          </p:nvSpPr>
          <p:spPr>
            <a:xfrm>
              <a:off x="1178511" y="636449"/>
              <a:ext cx="0" cy="1548765"/>
            </a:xfrm>
            <a:custGeom>
              <a:avLst/>
              <a:gdLst/>
              <a:ahLst/>
              <a:cxnLst/>
              <a:rect l="l" t="t" r="r" b="b"/>
              <a:pathLst>
                <a:path w="0" h="1548764">
                  <a:moveTo>
                    <a:pt x="0" y="0"/>
                  </a:moveTo>
                  <a:lnTo>
                    <a:pt x="1" y="154874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6" name="object 66"/>
            <p:cNvSpPr/>
            <p:nvPr/>
          </p:nvSpPr>
          <p:spPr>
            <a:xfrm>
              <a:off x="1600733" y="871720"/>
              <a:ext cx="0" cy="1313815"/>
            </a:xfrm>
            <a:custGeom>
              <a:avLst/>
              <a:gdLst/>
              <a:ahLst/>
              <a:cxnLst/>
              <a:rect l="l" t="t" r="r" b="b"/>
              <a:pathLst>
                <a:path w="0" h="1313814">
                  <a:moveTo>
                    <a:pt x="0" y="0"/>
                  </a:moveTo>
                  <a:lnTo>
                    <a:pt x="1" y="1313478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7" name="object 67"/>
            <p:cNvSpPr/>
            <p:nvPr/>
          </p:nvSpPr>
          <p:spPr>
            <a:xfrm>
              <a:off x="2067927" y="1216492"/>
              <a:ext cx="0" cy="969010"/>
            </a:xfrm>
            <a:custGeom>
              <a:avLst/>
              <a:gdLst/>
              <a:ahLst/>
              <a:cxnLst/>
              <a:rect l="l" t="t" r="r" b="b"/>
              <a:pathLst>
                <a:path w="0" h="969010">
                  <a:moveTo>
                    <a:pt x="0" y="0"/>
                  </a:moveTo>
                  <a:lnTo>
                    <a:pt x="1" y="968705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8" name="object 68"/>
            <p:cNvSpPr/>
            <p:nvPr/>
          </p:nvSpPr>
          <p:spPr>
            <a:xfrm>
              <a:off x="2535119" y="1528458"/>
              <a:ext cx="0" cy="657225"/>
            </a:xfrm>
            <a:custGeom>
              <a:avLst/>
              <a:gdLst/>
              <a:ahLst/>
              <a:cxnLst/>
              <a:rect l="l" t="t" r="r" b="b"/>
              <a:pathLst>
                <a:path w="0" h="657225">
                  <a:moveTo>
                    <a:pt x="0" y="0"/>
                  </a:moveTo>
                  <a:lnTo>
                    <a:pt x="1" y="65673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9" name="object 69"/>
            <p:cNvSpPr/>
            <p:nvPr/>
          </p:nvSpPr>
          <p:spPr>
            <a:xfrm>
              <a:off x="2910230" y="1856827"/>
              <a:ext cx="0" cy="317500"/>
            </a:xfrm>
            <a:custGeom>
              <a:avLst/>
              <a:gdLst/>
              <a:ahLst/>
              <a:cxnLst/>
              <a:rect l="l" t="t" r="r" b="b"/>
              <a:pathLst>
                <a:path w="0" h="317500">
                  <a:moveTo>
                    <a:pt x="0" y="0"/>
                  </a:moveTo>
                  <a:lnTo>
                    <a:pt x="1" y="317309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4079855" cy="7924800"/>
            <a:chOff x="0" y="0"/>
            <a:chExt cx="14079855" cy="79248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792968" y="0"/>
              <a:ext cx="3270504" cy="64617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208669"/>
              <a:ext cx="14079855" cy="7716520"/>
            </a:xfrm>
            <a:custGeom>
              <a:avLst/>
              <a:gdLst/>
              <a:ahLst/>
              <a:cxnLst/>
              <a:rect l="l" t="t" r="r" b="b"/>
              <a:pathLst>
                <a:path w="14079855" h="7716520">
                  <a:moveTo>
                    <a:pt x="0" y="0"/>
                  </a:moveTo>
                  <a:lnTo>
                    <a:pt x="14079537" y="0"/>
                  </a:lnTo>
                  <a:lnTo>
                    <a:pt x="14079537" y="7716130"/>
                  </a:lnTo>
                  <a:lnTo>
                    <a:pt x="0" y="7716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392720" y="4536359"/>
              <a:ext cx="5708650" cy="0"/>
            </a:xfrm>
            <a:custGeom>
              <a:avLst/>
              <a:gdLst/>
              <a:ahLst/>
              <a:cxnLst/>
              <a:rect l="l" t="t" r="r" b="b"/>
              <a:pathLst>
                <a:path w="5708650" h="0">
                  <a:moveTo>
                    <a:pt x="5708276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379037" y="1454045"/>
              <a:ext cx="13970" cy="5831205"/>
            </a:xfrm>
            <a:custGeom>
              <a:avLst/>
              <a:gdLst/>
              <a:ahLst/>
              <a:cxnLst/>
              <a:rect l="l" t="t" r="r" b="b"/>
              <a:pathLst>
                <a:path w="13970" h="5831205">
                  <a:moveTo>
                    <a:pt x="0" y="0"/>
                  </a:moveTo>
                  <a:lnTo>
                    <a:pt x="13683" y="5831174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6422576" y="6178001"/>
              <a:ext cx="6814184" cy="19050"/>
            </a:xfrm>
            <a:custGeom>
              <a:avLst/>
              <a:gdLst/>
              <a:ahLst/>
              <a:cxnLst/>
              <a:rect l="l" t="t" r="r" b="b"/>
              <a:pathLst>
                <a:path w="6814184" h="19050">
                  <a:moveTo>
                    <a:pt x="6813744" y="18928"/>
                  </a:moveTo>
                  <a:lnTo>
                    <a:pt x="0" y="0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6422571" y="1813810"/>
              <a:ext cx="0" cy="4383405"/>
            </a:xfrm>
            <a:custGeom>
              <a:avLst/>
              <a:gdLst/>
              <a:ahLst/>
              <a:cxnLst/>
              <a:rect l="l" t="t" r="r" b="b"/>
              <a:pathLst>
                <a:path w="0" h="4383405">
                  <a:moveTo>
                    <a:pt x="0" y="0"/>
                  </a:moveTo>
                  <a:lnTo>
                    <a:pt x="1" y="4383120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81325" y="124459"/>
            <a:ext cx="3462020" cy="5740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15">
                <a:solidFill>
                  <a:srgbClr val="FF0000"/>
                </a:solidFill>
              </a:rPr>
              <a:t>Seasonal</a:t>
            </a:r>
            <a:r>
              <a:rPr dirty="0" sz="3600" spc="-50">
                <a:solidFill>
                  <a:srgbClr val="FF0000"/>
                </a:solidFill>
              </a:rPr>
              <a:t> </a:t>
            </a:r>
            <a:r>
              <a:rPr dirty="0" sz="3600" spc="-20">
                <a:solidFill>
                  <a:srgbClr val="FF0000"/>
                </a:solidFill>
              </a:rPr>
              <a:t>series</a:t>
            </a:r>
            <a:endParaRPr sz="3600"/>
          </a:p>
        </p:txBody>
      </p:sp>
      <p:grpSp>
        <p:nvGrpSpPr>
          <p:cNvPr id="10" name="object 10"/>
          <p:cNvGrpSpPr/>
          <p:nvPr/>
        </p:nvGrpSpPr>
        <p:grpSpPr>
          <a:xfrm>
            <a:off x="379037" y="1554916"/>
            <a:ext cx="12666980" cy="5730875"/>
            <a:chOff x="379037" y="1554916"/>
            <a:chExt cx="12666980" cy="5730875"/>
          </a:xfrm>
        </p:grpSpPr>
        <p:sp>
          <p:nvSpPr>
            <p:cNvPr id="11" name="object 11"/>
            <p:cNvSpPr/>
            <p:nvPr/>
          </p:nvSpPr>
          <p:spPr>
            <a:xfrm>
              <a:off x="743795" y="1813810"/>
              <a:ext cx="0" cy="2753995"/>
            </a:xfrm>
            <a:custGeom>
              <a:avLst/>
              <a:gdLst/>
              <a:ahLst/>
              <a:cxnLst/>
              <a:rect l="l" t="t" r="r" b="b"/>
              <a:pathLst>
                <a:path w="0" h="2753995">
                  <a:moveTo>
                    <a:pt x="0" y="0"/>
                  </a:moveTo>
                  <a:lnTo>
                    <a:pt x="1" y="2753954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1270949" y="4525298"/>
              <a:ext cx="0" cy="1313815"/>
            </a:xfrm>
            <a:custGeom>
              <a:avLst/>
              <a:gdLst/>
              <a:ahLst/>
              <a:cxnLst/>
              <a:rect l="l" t="t" r="r" b="b"/>
              <a:pathLst>
                <a:path w="0" h="1313814">
                  <a:moveTo>
                    <a:pt x="0" y="0"/>
                  </a:moveTo>
                  <a:lnTo>
                    <a:pt x="1" y="1313478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1783114" y="4567763"/>
              <a:ext cx="0" cy="2717800"/>
            </a:xfrm>
            <a:custGeom>
              <a:avLst/>
              <a:gdLst/>
              <a:ahLst/>
              <a:cxnLst/>
              <a:rect l="l" t="t" r="r" b="b"/>
              <a:pathLst>
                <a:path w="0" h="2717800">
                  <a:moveTo>
                    <a:pt x="0" y="0"/>
                  </a:moveTo>
                  <a:lnTo>
                    <a:pt x="1" y="2717456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2355237" y="2583308"/>
              <a:ext cx="0" cy="1953260"/>
            </a:xfrm>
            <a:custGeom>
              <a:avLst/>
              <a:gdLst/>
              <a:ahLst/>
              <a:cxnLst/>
              <a:rect l="l" t="t" r="r" b="b"/>
              <a:pathLst>
                <a:path w="0" h="1953260">
                  <a:moveTo>
                    <a:pt x="0" y="0"/>
                  </a:moveTo>
                  <a:lnTo>
                    <a:pt x="1" y="1953052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2910230" y="2953062"/>
              <a:ext cx="0" cy="1572260"/>
            </a:xfrm>
            <a:custGeom>
              <a:avLst/>
              <a:gdLst/>
              <a:ahLst/>
              <a:cxnLst/>
              <a:rect l="l" t="t" r="r" b="b"/>
              <a:pathLst>
                <a:path w="0" h="1572260">
                  <a:moveTo>
                    <a:pt x="0" y="0"/>
                  </a:moveTo>
                  <a:lnTo>
                    <a:pt x="1" y="1572237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34100" y="4265843"/>
              <a:ext cx="162602" cy="178305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000897" y="3473867"/>
              <a:ext cx="162602" cy="178305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62568" y="2576958"/>
              <a:ext cx="162602" cy="178305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6910464" y="1573966"/>
              <a:ext cx="6116320" cy="4152900"/>
            </a:xfrm>
            <a:custGeom>
              <a:avLst/>
              <a:gdLst/>
              <a:ahLst/>
              <a:cxnLst/>
              <a:rect l="l" t="t" r="r" b="b"/>
              <a:pathLst>
                <a:path w="6116319" h="4152900">
                  <a:moveTo>
                    <a:pt x="29980" y="4152276"/>
                  </a:moveTo>
                  <a:lnTo>
                    <a:pt x="25588" y="4108935"/>
                  </a:lnTo>
                  <a:lnTo>
                    <a:pt x="20243" y="4056014"/>
                  </a:lnTo>
                  <a:lnTo>
                    <a:pt x="14539" y="3997650"/>
                  </a:lnTo>
                  <a:lnTo>
                    <a:pt x="9068" y="3937981"/>
                  </a:lnTo>
                  <a:lnTo>
                    <a:pt x="4426" y="3881143"/>
                  </a:lnTo>
                  <a:lnTo>
                    <a:pt x="1205" y="3831274"/>
                  </a:lnTo>
                  <a:lnTo>
                    <a:pt x="0" y="3792512"/>
                  </a:lnTo>
                  <a:lnTo>
                    <a:pt x="185" y="3743021"/>
                  </a:lnTo>
                  <a:lnTo>
                    <a:pt x="726" y="3693533"/>
                  </a:lnTo>
                  <a:lnTo>
                    <a:pt x="1599" y="3644047"/>
                  </a:lnTo>
                  <a:lnTo>
                    <a:pt x="2779" y="3594565"/>
                  </a:lnTo>
                  <a:lnTo>
                    <a:pt x="4243" y="3545088"/>
                  </a:lnTo>
                  <a:lnTo>
                    <a:pt x="5968" y="3495618"/>
                  </a:lnTo>
                  <a:lnTo>
                    <a:pt x="7928" y="3446157"/>
                  </a:lnTo>
                  <a:lnTo>
                    <a:pt x="10101" y="3396705"/>
                  </a:lnTo>
                  <a:lnTo>
                    <a:pt x="12463" y="3347264"/>
                  </a:lnTo>
                  <a:lnTo>
                    <a:pt x="14990" y="3297836"/>
                  </a:lnTo>
                  <a:lnTo>
                    <a:pt x="20838" y="3260129"/>
                  </a:lnTo>
                  <a:lnTo>
                    <a:pt x="29980" y="3222885"/>
                  </a:lnTo>
                  <a:lnTo>
                    <a:pt x="37167" y="3192830"/>
                  </a:lnTo>
                  <a:lnTo>
                    <a:pt x="44697" y="3162858"/>
                  </a:lnTo>
                  <a:lnTo>
                    <a:pt x="52362" y="3132919"/>
                  </a:lnTo>
                  <a:lnTo>
                    <a:pt x="59960" y="3102964"/>
                  </a:lnTo>
                  <a:lnTo>
                    <a:pt x="63494" y="3087911"/>
                  </a:lnTo>
                  <a:lnTo>
                    <a:pt x="66885" y="3072817"/>
                  </a:lnTo>
                  <a:lnTo>
                    <a:pt x="70562" y="3057806"/>
                  </a:lnTo>
                  <a:lnTo>
                    <a:pt x="74950" y="3043003"/>
                  </a:lnTo>
                  <a:lnTo>
                    <a:pt x="104931" y="2953063"/>
                  </a:lnTo>
                  <a:lnTo>
                    <a:pt x="135825" y="2960074"/>
                  </a:lnTo>
                  <a:lnTo>
                    <a:pt x="185359" y="2978061"/>
                  </a:lnTo>
                  <a:lnTo>
                    <a:pt x="218129" y="3008642"/>
                  </a:lnTo>
                  <a:lnTo>
                    <a:pt x="224852" y="3020518"/>
                  </a:lnTo>
                  <a:lnTo>
                    <a:pt x="231574" y="3032393"/>
                  </a:lnTo>
                  <a:lnTo>
                    <a:pt x="239842" y="3043003"/>
                  </a:lnTo>
                  <a:lnTo>
                    <a:pt x="250336" y="3051393"/>
                  </a:lnTo>
                  <a:lnTo>
                    <a:pt x="262020" y="3058321"/>
                  </a:lnTo>
                  <a:lnTo>
                    <a:pt x="273857" y="3065085"/>
                  </a:lnTo>
                  <a:lnTo>
                    <a:pt x="284813" y="3072984"/>
                  </a:lnTo>
                  <a:lnTo>
                    <a:pt x="325089" y="3109045"/>
                  </a:lnTo>
                  <a:lnTo>
                    <a:pt x="366070" y="3157083"/>
                  </a:lnTo>
                  <a:lnTo>
                    <a:pt x="389744" y="3192905"/>
                  </a:lnTo>
                  <a:lnTo>
                    <a:pt x="396463" y="3215711"/>
                  </a:lnTo>
                  <a:lnTo>
                    <a:pt x="400113" y="3226994"/>
                  </a:lnTo>
                  <a:lnTo>
                    <a:pt x="418159" y="3261620"/>
                  </a:lnTo>
                  <a:lnTo>
                    <a:pt x="446220" y="3294669"/>
                  </a:lnTo>
                  <a:lnTo>
                    <a:pt x="464695" y="3312826"/>
                  </a:lnTo>
                  <a:lnTo>
                    <a:pt x="468151" y="3324189"/>
                  </a:lnTo>
                  <a:lnTo>
                    <a:pt x="493109" y="3381541"/>
                  </a:lnTo>
                  <a:lnTo>
                    <a:pt x="521171" y="3414591"/>
                  </a:lnTo>
                  <a:lnTo>
                    <a:pt x="539645" y="3432748"/>
                  </a:lnTo>
                  <a:lnTo>
                    <a:pt x="551040" y="3469138"/>
                  </a:lnTo>
                  <a:lnTo>
                    <a:pt x="554256" y="3477462"/>
                  </a:lnTo>
                  <a:lnTo>
                    <a:pt x="561408" y="3482167"/>
                  </a:lnTo>
                  <a:lnTo>
                    <a:pt x="584616" y="3507699"/>
                  </a:lnTo>
                  <a:lnTo>
                    <a:pt x="592465" y="3518682"/>
                  </a:lnTo>
                  <a:lnTo>
                    <a:pt x="599606" y="3530184"/>
                  </a:lnTo>
                  <a:lnTo>
                    <a:pt x="606746" y="3541685"/>
                  </a:lnTo>
                  <a:lnTo>
                    <a:pt x="631909" y="3571779"/>
                  </a:lnTo>
                  <a:lnTo>
                    <a:pt x="667183" y="3598161"/>
                  </a:lnTo>
                  <a:lnTo>
                    <a:pt x="689547" y="3612630"/>
                  </a:lnTo>
                  <a:lnTo>
                    <a:pt x="704016" y="3634995"/>
                  </a:lnTo>
                  <a:lnTo>
                    <a:pt x="730396" y="3670266"/>
                  </a:lnTo>
                  <a:lnTo>
                    <a:pt x="760545" y="3695364"/>
                  </a:lnTo>
                  <a:lnTo>
                    <a:pt x="772138" y="3702394"/>
                  </a:lnTo>
                  <a:lnTo>
                    <a:pt x="783658" y="3709513"/>
                  </a:lnTo>
                  <a:lnTo>
                    <a:pt x="826626" y="3745620"/>
                  </a:lnTo>
                  <a:lnTo>
                    <a:pt x="854439" y="3777522"/>
                  </a:lnTo>
                  <a:lnTo>
                    <a:pt x="868399" y="3800851"/>
                  </a:lnTo>
                  <a:lnTo>
                    <a:pt x="875765" y="3812199"/>
                  </a:lnTo>
                  <a:lnTo>
                    <a:pt x="884419" y="3822492"/>
                  </a:lnTo>
                  <a:lnTo>
                    <a:pt x="894841" y="3830967"/>
                  </a:lnTo>
                  <a:lnTo>
                    <a:pt x="906406" y="3838038"/>
                  </a:lnTo>
                  <a:lnTo>
                    <a:pt x="918219" y="3844830"/>
                  </a:lnTo>
                  <a:lnTo>
                    <a:pt x="929390" y="3852472"/>
                  </a:lnTo>
                  <a:lnTo>
                    <a:pt x="954921" y="3875680"/>
                  </a:lnTo>
                  <a:lnTo>
                    <a:pt x="959625" y="3882832"/>
                  </a:lnTo>
                  <a:lnTo>
                    <a:pt x="967949" y="3886047"/>
                  </a:lnTo>
                  <a:lnTo>
                    <a:pt x="1004341" y="3897443"/>
                  </a:lnTo>
                  <a:lnTo>
                    <a:pt x="1094282" y="3867463"/>
                  </a:lnTo>
                  <a:lnTo>
                    <a:pt x="1139252" y="3852472"/>
                  </a:lnTo>
                  <a:lnTo>
                    <a:pt x="1147123" y="3841436"/>
                  </a:lnTo>
                  <a:lnTo>
                    <a:pt x="1155245" y="3830539"/>
                  </a:lnTo>
                  <a:lnTo>
                    <a:pt x="1179331" y="3781265"/>
                  </a:lnTo>
                  <a:lnTo>
                    <a:pt x="1196333" y="3727553"/>
                  </a:lnTo>
                  <a:lnTo>
                    <a:pt x="1199213" y="3717561"/>
                  </a:lnTo>
                  <a:lnTo>
                    <a:pt x="1195539" y="3698807"/>
                  </a:lnTo>
                  <a:lnTo>
                    <a:pt x="1191916" y="3680043"/>
                  </a:lnTo>
                  <a:lnTo>
                    <a:pt x="1188194" y="3661300"/>
                  </a:lnTo>
                  <a:lnTo>
                    <a:pt x="1184223" y="3642610"/>
                  </a:lnTo>
                  <a:lnTo>
                    <a:pt x="1180513" y="3627606"/>
                  </a:lnTo>
                  <a:lnTo>
                    <a:pt x="1176433" y="3612688"/>
                  </a:lnTo>
                  <a:lnTo>
                    <a:pt x="1172500" y="3597741"/>
                  </a:lnTo>
                  <a:lnTo>
                    <a:pt x="1169232" y="3582649"/>
                  </a:lnTo>
                  <a:lnTo>
                    <a:pt x="1165340" y="3556429"/>
                  </a:lnTo>
                  <a:lnTo>
                    <a:pt x="1162346" y="3530057"/>
                  </a:lnTo>
                  <a:lnTo>
                    <a:pt x="1159047" y="3503749"/>
                  </a:lnTo>
                  <a:lnTo>
                    <a:pt x="1154242" y="3477718"/>
                  </a:lnTo>
                  <a:lnTo>
                    <a:pt x="1147965" y="3454889"/>
                  </a:lnTo>
                  <a:lnTo>
                    <a:pt x="1140334" y="3432442"/>
                  </a:lnTo>
                  <a:lnTo>
                    <a:pt x="1132162" y="3410147"/>
                  </a:lnTo>
                  <a:lnTo>
                    <a:pt x="1124262" y="3387777"/>
                  </a:lnTo>
                  <a:lnTo>
                    <a:pt x="1120247" y="3376605"/>
                  </a:lnTo>
                  <a:lnTo>
                    <a:pt x="1116055" y="3365481"/>
                  </a:lnTo>
                  <a:lnTo>
                    <a:pt x="1112218" y="3354262"/>
                  </a:lnTo>
                  <a:lnTo>
                    <a:pt x="1109272" y="3342807"/>
                  </a:lnTo>
                  <a:lnTo>
                    <a:pt x="1100878" y="3300366"/>
                  </a:lnTo>
                  <a:lnTo>
                    <a:pt x="1096594" y="3278599"/>
                  </a:lnTo>
                  <a:lnTo>
                    <a:pt x="1093509" y="3264561"/>
                  </a:lnTo>
                  <a:lnTo>
                    <a:pt x="1088711" y="3245307"/>
                  </a:lnTo>
                  <a:lnTo>
                    <a:pt x="1079291" y="3207895"/>
                  </a:lnTo>
                  <a:lnTo>
                    <a:pt x="1075772" y="3177881"/>
                  </a:lnTo>
                  <a:lnTo>
                    <a:pt x="1068734" y="3117854"/>
                  </a:lnTo>
                  <a:lnTo>
                    <a:pt x="1060970" y="3072895"/>
                  </a:lnTo>
                  <a:lnTo>
                    <a:pt x="1056710" y="3058008"/>
                  </a:lnTo>
                  <a:lnTo>
                    <a:pt x="1052498" y="3043114"/>
                  </a:lnTo>
                  <a:lnTo>
                    <a:pt x="1049311" y="3028013"/>
                  </a:lnTo>
                  <a:lnTo>
                    <a:pt x="1044769" y="2994390"/>
                  </a:lnTo>
                  <a:lnTo>
                    <a:pt x="1041109" y="2960650"/>
                  </a:lnTo>
                  <a:lnTo>
                    <a:pt x="1037803" y="2926864"/>
                  </a:lnTo>
                  <a:lnTo>
                    <a:pt x="1034321" y="2893102"/>
                  </a:lnTo>
                  <a:lnTo>
                    <a:pt x="1035487" y="2841882"/>
                  </a:lnTo>
                  <a:lnTo>
                    <a:pt x="1036520" y="2790658"/>
                  </a:lnTo>
                  <a:lnTo>
                    <a:pt x="1037462" y="2739431"/>
                  </a:lnTo>
                  <a:lnTo>
                    <a:pt x="1038360" y="2688202"/>
                  </a:lnTo>
                  <a:lnTo>
                    <a:pt x="1039258" y="2636974"/>
                  </a:lnTo>
                  <a:lnTo>
                    <a:pt x="1040200" y="2585746"/>
                  </a:lnTo>
                  <a:lnTo>
                    <a:pt x="1041232" y="2534522"/>
                  </a:lnTo>
                  <a:lnTo>
                    <a:pt x="1042399" y="2483303"/>
                  </a:lnTo>
                  <a:lnTo>
                    <a:pt x="1043745" y="2432090"/>
                  </a:lnTo>
                  <a:lnTo>
                    <a:pt x="1045316" y="2380885"/>
                  </a:lnTo>
                  <a:lnTo>
                    <a:pt x="1047156" y="2329689"/>
                  </a:lnTo>
                  <a:lnTo>
                    <a:pt x="1049311" y="2278505"/>
                  </a:lnTo>
                  <a:lnTo>
                    <a:pt x="1082796" y="2199180"/>
                  </a:lnTo>
                  <a:lnTo>
                    <a:pt x="1107605" y="2161372"/>
                  </a:lnTo>
                  <a:lnTo>
                    <a:pt x="1169232" y="2128603"/>
                  </a:lnTo>
                  <a:lnTo>
                    <a:pt x="1191931" y="2131552"/>
                  </a:lnTo>
                  <a:lnTo>
                    <a:pt x="1214772" y="2133970"/>
                  </a:lnTo>
                  <a:lnTo>
                    <a:pt x="1259173" y="2143594"/>
                  </a:lnTo>
                  <a:lnTo>
                    <a:pt x="1281674" y="2165862"/>
                  </a:lnTo>
                  <a:lnTo>
                    <a:pt x="1289154" y="2173574"/>
                  </a:lnTo>
                  <a:lnTo>
                    <a:pt x="1312605" y="2190299"/>
                  </a:lnTo>
                  <a:lnTo>
                    <a:pt x="1330278" y="2201044"/>
                  </a:lnTo>
                  <a:lnTo>
                    <a:pt x="1346126" y="2213044"/>
                  </a:lnTo>
                  <a:lnTo>
                    <a:pt x="1364104" y="2233535"/>
                  </a:lnTo>
                  <a:lnTo>
                    <a:pt x="1393056" y="2273960"/>
                  </a:lnTo>
                  <a:lnTo>
                    <a:pt x="1408505" y="2298535"/>
                  </a:lnTo>
                  <a:lnTo>
                    <a:pt x="1415760" y="2312113"/>
                  </a:lnTo>
                  <a:lnTo>
                    <a:pt x="1420131" y="2319542"/>
                  </a:lnTo>
                  <a:lnTo>
                    <a:pt x="1426927" y="2325676"/>
                  </a:lnTo>
                  <a:lnTo>
                    <a:pt x="1441459" y="2335363"/>
                  </a:lnTo>
                  <a:lnTo>
                    <a:pt x="1469036" y="2353456"/>
                  </a:lnTo>
                  <a:lnTo>
                    <a:pt x="1476353" y="2364828"/>
                  </a:lnTo>
                  <a:lnTo>
                    <a:pt x="1499016" y="2398426"/>
                  </a:lnTo>
                  <a:lnTo>
                    <a:pt x="1514590" y="2413010"/>
                  </a:lnTo>
                  <a:lnTo>
                    <a:pt x="1522485" y="2420161"/>
                  </a:lnTo>
                  <a:lnTo>
                    <a:pt x="1528996" y="2428407"/>
                  </a:lnTo>
                  <a:lnTo>
                    <a:pt x="1533624" y="2439244"/>
                  </a:lnTo>
                  <a:lnTo>
                    <a:pt x="1536490" y="2450892"/>
                  </a:lnTo>
                  <a:lnTo>
                    <a:pt x="1539357" y="2462539"/>
                  </a:lnTo>
                  <a:lnTo>
                    <a:pt x="1543986" y="2473377"/>
                  </a:lnTo>
                  <a:lnTo>
                    <a:pt x="1550545" y="2481584"/>
                  </a:lnTo>
                  <a:lnTo>
                    <a:pt x="1558523" y="2488672"/>
                  </a:lnTo>
                  <a:lnTo>
                    <a:pt x="1566727" y="2495607"/>
                  </a:lnTo>
                  <a:lnTo>
                    <a:pt x="1573967" y="2503358"/>
                  </a:lnTo>
                  <a:lnTo>
                    <a:pt x="1604209" y="2544622"/>
                  </a:lnTo>
                  <a:lnTo>
                    <a:pt x="1628986" y="2582762"/>
                  </a:lnTo>
                  <a:lnTo>
                    <a:pt x="1632049" y="2590874"/>
                  </a:lnTo>
                  <a:lnTo>
                    <a:pt x="1635149" y="2594604"/>
                  </a:lnTo>
                  <a:lnTo>
                    <a:pt x="1644474" y="2603948"/>
                  </a:lnTo>
                  <a:lnTo>
                    <a:pt x="1663908" y="2623279"/>
                  </a:lnTo>
                  <a:lnTo>
                    <a:pt x="1667066" y="2634821"/>
                  </a:lnTo>
                  <a:lnTo>
                    <a:pt x="1692387" y="2684510"/>
                  </a:lnTo>
                  <a:lnTo>
                    <a:pt x="1723368" y="2713643"/>
                  </a:lnTo>
                  <a:lnTo>
                    <a:pt x="1738859" y="2728210"/>
                  </a:lnTo>
                  <a:lnTo>
                    <a:pt x="1750555" y="2739080"/>
                  </a:lnTo>
                  <a:lnTo>
                    <a:pt x="1762555" y="2749702"/>
                  </a:lnTo>
                  <a:lnTo>
                    <a:pt x="1773949" y="2760820"/>
                  </a:lnTo>
                  <a:lnTo>
                    <a:pt x="1783829" y="2773181"/>
                  </a:lnTo>
                  <a:lnTo>
                    <a:pt x="1791080" y="2784607"/>
                  </a:lnTo>
                  <a:lnTo>
                    <a:pt x="1798169" y="2796157"/>
                  </a:lnTo>
                  <a:lnTo>
                    <a:pt x="1805583" y="2807461"/>
                  </a:lnTo>
                  <a:lnTo>
                    <a:pt x="1843192" y="2851086"/>
                  </a:lnTo>
                  <a:lnTo>
                    <a:pt x="1886782" y="2887072"/>
                  </a:lnTo>
                  <a:lnTo>
                    <a:pt x="1918741" y="2908092"/>
                  </a:lnTo>
                  <a:lnTo>
                    <a:pt x="1932958" y="2931210"/>
                  </a:lnTo>
                  <a:lnTo>
                    <a:pt x="1961394" y="2977447"/>
                  </a:lnTo>
                  <a:lnTo>
                    <a:pt x="2004234" y="3024435"/>
                  </a:lnTo>
                  <a:lnTo>
                    <a:pt x="2053160" y="3069476"/>
                  </a:lnTo>
                  <a:lnTo>
                    <a:pt x="2094513" y="3092594"/>
                  </a:lnTo>
                  <a:lnTo>
                    <a:pt x="2117239" y="3099507"/>
                  </a:lnTo>
                  <a:lnTo>
                    <a:pt x="2128603" y="3102964"/>
                  </a:lnTo>
                  <a:lnTo>
                    <a:pt x="2172613" y="3089292"/>
                  </a:lnTo>
                  <a:lnTo>
                    <a:pt x="2230987" y="3066209"/>
                  </a:lnTo>
                  <a:lnTo>
                    <a:pt x="2263514" y="3043003"/>
                  </a:lnTo>
                  <a:lnTo>
                    <a:pt x="2286146" y="3020681"/>
                  </a:lnTo>
                  <a:lnTo>
                    <a:pt x="2293495" y="3013023"/>
                  </a:lnTo>
                  <a:lnTo>
                    <a:pt x="2323475" y="2923082"/>
                  </a:lnTo>
                  <a:lnTo>
                    <a:pt x="2338465" y="2878112"/>
                  </a:lnTo>
                  <a:lnTo>
                    <a:pt x="2339043" y="2827145"/>
                  </a:lnTo>
                  <a:lnTo>
                    <a:pt x="2339584" y="2776177"/>
                  </a:lnTo>
                  <a:lnTo>
                    <a:pt x="2340091" y="2725209"/>
                  </a:lnTo>
                  <a:lnTo>
                    <a:pt x="2340570" y="2674240"/>
                  </a:lnTo>
                  <a:lnTo>
                    <a:pt x="2341026" y="2623271"/>
                  </a:lnTo>
                  <a:lnTo>
                    <a:pt x="2341465" y="2572302"/>
                  </a:lnTo>
                  <a:lnTo>
                    <a:pt x="2341892" y="2521333"/>
                  </a:lnTo>
                  <a:lnTo>
                    <a:pt x="2342312" y="2470363"/>
                  </a:lnTo>
                  <a:lnTo>
                    <a:pt x="2342730" y="2419393"/>
                  </a:lnTo>
                  <a:lnTo>
                    <a:pt x="2343152" y="2368424"/>
                  </a:lnTo>
                  <a:lnTo>
                    <a:pt x="2343582" y="2317454"/>
                  </a:lnTo>
                  <a:lnTo>
                    <a:pt x="2344026" y="2266485"/>
                  </a:lnTo>
                  <a:lnTo>
                    <a:pt x="2344490" y="2215516"/>
                  </a:lnTo>
                  <a:lnTo>
                    <a:pt x="2344977" y="2164548"/>
                  </a:lnTo>
                  <a:lnTo>
                    <a:pt x="2345495" y="2113580"/>
                  </a:lnTo>
                  <a:lnTo>
                    <a:pt x="2346048" y="2062612"/>
                  </a:lnTo>
                  <a:lnTo>
                    <a:pt x="2346640" y="2011646"/>
                  </a:lnTo>
                  <a:lnTo>
                    <a:pt x="2347278" y="1960680"/>
                  </a:lnTo>
                  <a:lnTo>
                    <a:pt x="2347967" y="1909715"/>
                  </a:lnTo>
                  <a:lnTo>
                    <a:pt x="2348711" y="1858751"/>
                  </a:lnTo>
                  <a:lnTo>
                    <a:pt x="2349517" y="1807788"/>
                  </a:lnTo>
                  <a:lnTo>
                    <a:pt x="2350389" y="1756826"/>
                  </a:lnTo>
                  <a:lnTo>
                    <a:pt x="2351332" y="1705865"/>
                  </a:lnTo>
                  <a:lnTo>
                    <a:pt x="2352352" y="1654906"/>
                  </a:lnTo>
                  <a:lnTo>
                    <a:pt x="2353455" y="1603948"/>
                  </a:lnTo>
                  <a:lnTo>
                    <a:pt x="2364566" y="1559002"/>
                  </a:lnTo>
                  <a:lnTo>
                    <a:pt x="2368445" y="1543987"/>
                  </a:lnTo>
                  <a:lnTo>
                    <a:pt x="2375152" y="1498784"/>
                  </a:lnTo>
                  <a:lnTo>
                    <a:pt x="2380428" y="1453266"/>
                  </a:lnTo>
                  <a:lnTo>
                    <a:pt x="2387207" y="1408138"/>
                  </a:lnTo>
                  <a:lnTo>
                    <a:pt x="2398426" y="1364105"/>
                  </a:lnTo>
                  <a:lnTo>
                    <a:pt x="2401733" y="1352659"/>
                  </a:lnTo>
                  <a:lnTo>
                    <a:pt x="2404746" y="1341079"/>
                  </a:lnTo>
                  <a:lnTo>
                    <a:pt x="2426588" y="1302326"/>
                  </a:lnTo>
                  <a:lnTo>
                    <a:pt x="2465341" y="1280484"/>
                  </a:lnTo>
                  <a:lnTo>
                    <a:pt x="2476921" y="1277471"/>
                  </a:lnTo>
                  <a:lnTo>
                    <a:pt x="2488367" y="1274164"/>
                  </a:lnTo>
                  <a:lnTo>
                    <a:pt x="2528162" y="1300350"/>
                  </a:lnTo>
                  <a:lnTo>
                    <a:pt x="2563318" y="1334125"/>
                  </a:lnTo>
                  <a:lnTo>
                    <a:pt x="2584475" y="1378246"/>
                  </a:lnTo>
                  <a:lnTo>
                    <a:pt x="2581608" y="1380554"/>
                  </a:lnTo>
                  <a:lnTo>
                    <a:pt x="2577078" y="1378320"/>
                  </a:lnTo>
                  <a:lnTo>
                    <a:pt x="2576363" y="1378015"/>
                  </a:lnTo>
                  <a:lnTo>
                    <a:pt x="2584941" y="1386110"/>
                  </a:lnTo>
                  <a:lnTo>
                    <a:pt x="2608288" y="1409076"/>
                  </a:lnTo>
                  <a:lnTo>
                    <a:pt x="2624831" y="1464055"/>
                  </a:lnTo>
                  <a:lnTo>
                    <a:pt x="2631564" y="1488170"/>
                  </a:lnTo>
                  <a:lnTo>
                    <a:pt x="2641649" y="1502717"/>
                  </a:lnTo>
                  <a:lnTo>
                    <a:pt x="2668249" y="1528997"/>
                  </a:lnTo>
                  <a:lnTo>
                    <a:pt x="2677847" y="1568670"/>
                  </a:lnTo>
                  <a:lnTo>
                    <a:pt x="2681753" y="1586265"/>
                  </a:lnTo>
                  <a:lnTo>
                    <a:pt x="2682748" y="1590091"/>
                  </a:lnTo>
                  <a:lnTo>
                    <a:pt x="2683612" y="1588460"/>
                  </a:lnTo>
                  <a:lnTo>
                    <a:pt x="2687125" y="1589683"/>
                  </a:lnTo>
                  <a:lnTo>
                    <a:pt x="2696067" y="1602068"/>
                  </a:lnTo>
                  <a:lnTo>
                    <a:pt x="2727238" y="1663126"/>
                  </a:lnTo>
                  <a:lnTo>
                    <a:pt x="2758190" y="1723869"/>
                  </a:lnTo>
                  <a:lnTo>
                    <a:pt x="2770353" y="1770221"/>
                  </a:lnTo>
                  <a:lnTo>
                    <a:pt x="2777495" y="1792879"/>
                  </a:lnTo>
                  <a:lnTo>
                    <a:pt x="2788170" y="1813810"/>
                  </a:lnTo>
                  <a:lnTo>
                    <a:pt x="2848131" y="1903751"/>
                  </a:lnTo>
                  <a:lnTo>
                    <a:pt x="2878111" y="1993692"/>
                  </a:lnTo>
                  <a:lnTo>
                    <a:pt x="2881328" y="2005193"/>
                  </a:lnTo>
                  <a:lnTo>
                    <a:pt x="2884193" y="2016868"/>
                  </a:lnTo>
                  <a:lnTo>
                    <a:pt x="2887763" y="2028197"/>
                  </a:lnTo>
                  <a:lnTo>
                    <a:pt x="2893101" y="2038663"/>
                  </a:lnTo>
                  <a:lnTo>
                    <a:pt x="2923082" y="2083633"/>
                  </a:lnTo>
                  <a:lnTo>
                    <a:pt x="2933035" y="2114019"/>
                  </a:lnTo>
                  <a:lnTo>
                    <a:pt x="2950887" y="2157382"/>
                  </a:lnTo>
                  <a:lnTo>
                    <a:pt x="2975374" y="2199923"/>
                  </a:lnTo>
                  <a:lnTo>
                    <a:pt x="2983372" y="2210872"/>
                  </a:lnTo>
                  <a:lnTo>
                    <a:pt x="2991205" y="2221909"/>
                  </a:lnTo>
                  <a:lnTo>
                    <a:pt x="2998032" y="2233535"/>
                  </a:lnTo>
                  <a:lnTo>
                    <a:pt x="3002361" y="2244536"/>
                  </a:lnTo>
                  <a:lnTo>
                    <a:pt x="3005527" y="2256020"/>
                  </a:lnTo>
                  <a:lnTo>
                    <a:pt x="3008693" y="2267503"/>
                  </a:lnTo>
                  <a:lnTo>
                    <a:pt x="3013023" y="2278505"/>
                  </a:lnTo>
                  <a:lnTo>
                    <a:pt x="3031058" y="2311296"/>
                  </a:lnTo>
                  <a:lnTo>
                    <a:pt x="3043002" y="2323476"/>
                  </a:lnTo>
                  <a:lnTo>
                    <a:pt x="3058695" y="2331907"/>
                  </a:lnTo>
                  <a:lnTo>
                    <a:pt x="3087973" y="2353456"/>
                  </a:lnTo>
                  <a:lnTo>
                    <a:pt x="3121442" y="2384040"/>
                  </a:lnTo>
                  <a:lnTo>
                    <a:pt x="3137052" y="2401256"/>
                  </a:lnTo>
                  <a:lnTo>
                    <a:pt x="3143402" y="2409703"/>
                  </a:lnTo>
                  <a:lnTo>
                    <a:pt x="3149093" y="2413978"/>
                  </a:lnTo>
                  <a:lnTo>
                    <a:pt x="3162727" y="2418680"/>
                  </a:lnTo>
                  <a:lnTo>
                    <a:pt x="3192904" y="2428407"/>
                  </a:lnTo>
                  <a:lnTo>
                    <a:pt x="3219296" y="2425384"/>
                  </a:lnTo>
                  <a:lnTo>
                    <a:pt x="3245795" y="2422845"/>
                  </a:lnTo>
                  <a:lnTo>
                    <a:pt x="3297836" y="2413417"/>
                  </a:lnTo>
                  <a:lnTo>
                    <a:pt x="3342806" y="2383436"/>
                  </a:lnTo>
                  <a:lnTo>
                    <a:pt x="3356193" y="2362602"/>
                  </a:lnTo>
                  <a:lnTo>
                    <a:pt x="3372786" y="2338466"/>
                  </a:lnTo>
                  <a:lnTo>
                    <a:pt x="3379789" y="2330531"/>
                  </a:lnTo>
                  <a:lnTo>
                    <a:pt x="3387339" y="2323084"/>
                  </a:lnTo>
                  <a:lnTo>
                    <a:pt x="3395107" y="2315833"/>
                  </a:lnTo>
                  <a:lnTo>
                    <a:pt x="3402767" y="2308485"/>
                  </a:lnTo>
                  <a:lnTo>
                    <a:pt x="3406223" y="2297122"/>
                  </a:lnTo>
                  <a:lnTo>
                    <a:pt x="3409486" y="2285678"/>
                  </a:lnTo>
                  <a:lnTo>
                    <a:pt x="3413136" y="2274395"/>
                  </a:lnTo>
                  <a:lnTo>
                    <a:pt x="3417757" y="2263515"/>
                  </a:lnTo>
                  <a:lnTo>
                    <a:pt x="3424950" y="2252062"/>
                  </a:lnTo>
                  <a:lnTo>
                    <a:pt x="3433396" y="2241312"/>
                  </a:lnTo>
                  <a:lnTo>
                    <a:pt x="3441516" y="2230421"/>
                  </a:lnTo>
                  <a:lnTo>
                    <a:pt x="3447737" y="2218544"/>
                  </a:lnTo>
                  <a:lnTo>
                    <a:pt x="3453212" y="2200293"/>
                  </a:lnTo>
                  <a:lnTo>
                    <a:pt x="3456877" y="2181523"/>
                  </a:lnTo>
                  <a:lnTo>
                    <a:pt x="3459719" y="2162525"/>
                  </a:lnTo>
                  <a:lnTo>
                    <a:pt x="3462727" y="2143594"/>
                  </a:lnTo>
                  <a:lnTo>
                    <a:pt x="3471412" y="2092601"/>
                  </a:lnTo>
                  <a:lnTo>
                    <a:pt x="3474786" y="2068794"/>
                  </a:lnTo>
                  <a:lnTo>
                    <a:pt x="3476815" y="2056993"/>
                  </a:lnTo>
                  <a:lnTo>
                    <a:pt x="3481467" y="2042016"/>
                  </a:lnTo>
                  <a:lnTo>
                    <a:pt x="3492708" y="2008682"/>
                  </a:lnTo>
                  <a:lnTo>
                    <a:pt x="3494023" y="1927401"/>
                  </a:lnTo>
                  <a:lnTo>
                    <a:pt x="3494676" y="1853848"/>
                  </a:lnTo>
                  <a:lnTo>
                    <a:pt x="3494745" y="1787564"/>
                  </a:lnTo>
                  <a:lnTo>
                    <a:pt x="3494311" y="1728092"/>
                  </a:lnTo>
                  <a:lnTo>
                    <a:pt x="3493451" y="1674974"/>
                  </a:lnTo>
                  <a:lnTo>
                    <a:pt x="3492244" y="1627753"/>
                  </a:lnTo>
                  <a:lnTo>
                    <a:pt x="3490769" y="1585971"/>
                  </a:lnTo>
                  <a:lnTo>
                    <a:pt x="3487333" y="1516891"/>
                  </a:lnTo>
                  <a:lnTo>
                    <a:pt x="3483772" y="1464073"/>
                  </a:lnTo>
                  <a:lnTo>
                    <a:pt x="3482142" y="1442618"/>
                  </a:lnTo>
                  <a:lnTo>
                    <a:pt x="3480718" y="1423855"/>
                  </a:lnTo>
                  <a:lnTo>
                    <a:pt x="3479579" y="1407327"/>
                  </a:lnTo>
                  <a:lnTo>
                    <a:pt x="3478803" y="1392576"/>
                  </a:lnTo>
                  <a:lnTo>
                    <a:pt x="3478469" y="1379144"/>
                  </a:lnTo>
                  <a:lnTo>
                    <a:pt x="3478656" y="1366574"/>
                  </a:lnTo>
                  <a:lnTo>
                    <a:pt x="3486195" y="1315751"/>
                  </a:lnTo>
                  <a:lnTo>
                    <a:pt x="3501187" y="1264251"/>
                  </a:lnTo>
                  <a:lnTo>
                    <a:pt x="3516812" y="1216678"/>
                  </a:lnTo>
                  <a:lnTo>
                    <a:pt x="3526550" y="1187547"/>
                  </a:lnTo>
                  <a:lnTo>
                    <a:pt x="3537678" y="1154243"/>
                  </a:lnTo>
                  <a:lnTo>
                    <a:pt x="3612629" y="929390"/>
                  </a:lnTo>
                  <a:lnTo>
                    <a:pt x="3614971" y="916742"/>
                  </a:lnTo>
                  <a:lnTo>
                    <a:pt x="3616376" y="903157"/>
                  </a:lnTo>
                  <a:lnTo>
                    <a:pt x="3619655" y="891446"/>
                  </a:lnTo>
                  <a:lnTo>
                    <a:pt x="3627619" y="884420"/>
                  </a:lnTo>
                  <a:lnTo>
                    <a:pt x="3672590" y="869430"/>
                  </a:lnTo>
                  <a:lnTo>
                    <a:pt x="3684132" y="872588"/>
                  </a:lnTo>
                  <a:lnTo>
                    <a:pt x="3695874" y="875354"/>
                  </a:lnTo>
                  <a:lnTo>
                    <a:pt x="3758145" y="916583"/>
                  </a:lnTo>
                  <a:lnTo>
                    <a:pt x="3783527" y="956320"/>
                  </a:lnTo>
                  <a:lnTo>
                    <a:pt x="3807501" y="989351"/>
                  </a:lnTo>
                  <a:lnTo>
                    <a:pt x="3824630" y="1007773"/>
                  </a:lnTo>
                  <a:lnTo>
                    <a:pt x="3844379" y="1027379"/>
                  </a:lnTo>
                  <a:lnTo>
                    <a:pt x="3860679" y="1042961"/>
                  </a:lnTo>
                  <a:lnTo>
                    <a:pt x="3867462" y="1049312"/>
                  </a:lnTo>
                  <a:lnTo>
                    <a:pt x="3879053" y="1084886"/>
                  </a:lnTo>
                  <a:lnTo>
                    <a:pt x="3912432" y="1124263"/>
                  </a:lnTo>
                  <a:lnTo>
                    <a:pt x="3919532" y="1147007"/>
                  </a:lnTo>
                  <a:lnTo>
                    <a:pt x="3922349" y="1158687"/>
                  </a:lnTo>
                  <a:lnTo>
                    <a:pt x="3927423" y="1169233"/>
                  </a:lnTo>
                  <a:lnTo>
                    <a:pt x="3941337" y="1185125"/>
                  </a:lnTo>
                  <a:lnTo>
                    <a:pt x="3957204" y="1199359"/>
                  </a:lnTo>
                  <a:lnTo>
                    <a:pt x="3973170" y="1213519"/>
                  </a:lnTo>
                  <a:lnTo>
                    <a:pt x="3987383" y="1229194"/>
                  </a:lnTo>
                  <a:lnTo>
                    <a:pt x="4007048" y="1258537"/>
                  </a:lnTo>
                  <a:lnTo>
                    <a:pt x="4024858" y="1289154"/>
                  </a:lnTo>
                  <a:lnTo>
                    <a:pt x="4042668" y="1319771"/>
                  </a:lnTo>
                  <a:lnTo>
                    <a:pt x="4087530" y="1382683"/>
                  </a:lnTo>
                  <a:lnTo>
                    <a:pt x="4116043" y="1420547"/>
                  </a:lnTo>
                  <a:lnTo>
                    <a:pt x="4137285" y="1454046"/>
                  </a:lnTo>
                  <a:lnTo>
                    <a:pt x="4162014" y="1488434"/>
                  </a:lnTo>
                  <a:lnTo>
                    <a:pt x="4183537" y="1516473"/>
                  </a:lnTo>
                  <a:lnTo>
                    <a:pt x="4182510" y="1514454"/>
                  </a:lnTo>
                  <a:lnTo>
                    <a:pt x="4182060" y="1513592"/>
                  </a:lnTo>
                  <a:lnTo>
                    <a:pt x="4184994" y="1517990"/>
                  </a:lnTo>
                  <a:lnTo>
                    <a:pt x="4194117" y="1531750"/>
                  </a:lnTo>
                  <a:lnTo>
                    <a:pt x="4212236" y="1558977"/>
                  </a:lnTo>
                  <a:lnTo>
                    <a:pt x="4218671" y="1581980"/>
                  </a:lnTo>
                  <a:lnTo>
                    <a:pt x="4231541" y="1627987"/>
                  </a:lnTo>
                  <a:lnTo>
                    <a:pt x="4258209" y="1670851"/>
                  </a:lnTo>
                  <a:lnTo>
                    <a:pt x="4265830" y="1682024"/>
                  </a:lnTo>
                  <a:lnTo>
                    <a:pt x="4289125" y="1738191"/>
                  </a:lnTo>
                  <a:lnTo>
                    <a:pt x="4302177" y="1783830"/>
                  </a:lnTo>
                  <a:lnTo>
                    <a:pt x="4307375" y="1805305"/>
                  </a:lnTo>
                  <a:lnTo>
                    <a:pt x="4314935" y="1835435"/>
                  </a:lnTo>
                  <a:lnTo>
                    <a:pt x="4332157" y="1888761"/>
                  </a:lnTo>
                  <a:lnTo>
                    <a:pt x="4354369" y="1922646"/>
                  </a:lnTo>
                  <a:lnTo>
                    <a:pt x="4362137" y="1933731"/>
                  </a:lnTo>
                  <a:lnTo>
                    <a:pt x="4428401" y="1928919"/>
                  </a:lnTo>
                  <a:lnTo>
                    <a:pt x="4469339" y="1926540"/>
                  </a:lnTo>
                  <a:lnTo>
                    <a:pt x="4501646" y="1916514"/>
                  </a:lnTo>
                  <a:lnTo>
                    <a:pt x="4542019" y="1888761"/>
                  </a:lnTo>
                  <a:lnTo>
                    <a:pt x="4549954" y="1881757"/>
                  </a:lnTo>
                  <a:lnTo>
                    <a:pt x="4557400" y="1874207"/>
                  </a:lnTo>
                  <a:lnTo>
                    <a:pt x="4564651" y="1866439"/>
                  </a:lnTo>
                  <a:lnTo>
                    <a:pt x="4572000" y="1858781"/>
                  </a:lnTo>
                  <a:lnTo>
                    <a:pt x="4580831" y="1836523"/>
                  </a:lnTo>
                  <a:lnTo>
                    <a:pt x="4590555" y="1814417"/>
                  </a:lnTo>
                  <a:lnTo>
                    <a:pt x="4598495" y="1792007"/>
                  </a:lnTo>
                  <a:lnTo>
                    <a:pt x="4602735" y="1717557"/>
                  </a:lnTo>
                  <a:lnTo>
                    <a:pt x="4603430" y="1666272"/>
                  </a:lnTo>
                  <a:lnTo>
                    <a:pt x="4604077" y="1614987"/>
                  </a:lnTo>
                  <a:lnTo>
                    <a:pt x="4604686" y="1563701"/>
                  </a:lnTo>
                  <a:lnTo>
                    <a:pt x="4605269" y="1512414"/>
                  </a:lnTo>
                  <a:lnTo>
                    <a:pt x="4605837" y="1461127"/>
                  </a:lnTo>
                  <a:lnTo>
                    <a:pt x="4606402" y="1409840"/>
                  </a:lnTo>
                  <a:lnTo>
                    <a:pt x="4606973" y="1358553"/>
                  </a:lnTo>
                  <a:lnTo>
                    <a:pt x="4607564" y="1307267"/>
                  </a:lnTo>
                  <a:lnTo>
                    <a:pt x="4608184" y="1255981"/>
                  </a:lnTo>
                  <a:lnTo>
                    <a:pt x="4608846" y="1204696"/>
                  </a:lnTo>
                  <a:lnTo>
                    <a:pt x="4609560" y="1153412"/>
                  </a:lnTo>
                  <a:lnTo>
                    <a:pt x="4610338" y="1102130"/>
                  </a:lnTo>
                  <a:lnTo>
                    <a:pt x="4611190" y="1050849"/>
                  </a:lnTo>
                  <a:lnTo>
                    <a:pt x="4612129" y="999570"/>
                  </a:lnTo>
                  <a:lnTo>
                    <a:pt x="4613165" y="948293"/>
                  </a:lnTo>
                  <a:lnTo>
                    <a:pt x="4614310" y="897019"/>
                  </a:lnTo>
                  <a:lnTo>
                    <a:pt x="4615574" y="845747"/>
                  </a:lnTo>
                  <a:lnTo>
                    <a:pt x="4616970" y="794479"/>
                  </a:lnTo>
                  <a:lnTo>
                    <a:pt x="4624303" y="753070"/>
                  </a:lnTo>
                  <a:lnTo>
                    <a:pt x="4639714" y="687354"/>
                  </a:lnTo>
                  <a:lnTo>
                    <a:pt x="4654996" y="626483"/>
                  </a:lnTo>
                  <a:lnTo>
                    <a:pt x="4661941" y="599607"/>
                  </a:lnTo>
                  <a:lnTo>
                    <a:pt x="4671814" y="559728"/>
                  </a:lnTo>
                  <a:lnTo>
                    <a:pt x="4677046" y="539225"/>
                  </a:lnTo>
                  <a:lnTo>
                    <a:pt x="4681839" y="523672"/>
                  </a:lnTo>
                  <a:lnTo>
                    <a:pt x="4690394" y="498641"/>
                  </a:lnTo>
                  <a:lnTo>
                    <a:pt x="4706911" y="449705"/>
                  </a:lnTo>
                  <a:lnTo>
                    <a:pt x="4721901" y="404735"/>
                  </a:lnTo>
                  <a:lnTo>
                    <a:pt x="4724780" y="392955"/>
                  </a:lnTo>
                  <a:lnTo>
                    <a:pt x="4727080" y="380818"/>
                  </a:lnTo>
                  <a:lnTo>
                    <a:pt x="4730537" y="369396"/>
                  </a:lnTo>
                  <a:lnTo>
                    <a:pt x="4736891" y="359764"/>
                  </a:lnTo>
                  <a:lnTo>
                    <a:pt x="4744239" y="352105"/>
                  </a:lnTo>
                  <a:lnTo>
                    <a:pt x="4751490" y="344337"/>
                  </a:lnTo>
                  <a:lnTo>
                    <a:pt x="4788422" y="313234"/>
                  </a:lnTo>
                  <a:lnTo>
                    <a:pt x="4826388" y="294739"/>
                  </a:lnTo>
                  <a:lnTo>
                    <a:pt x="4856665" y="288121"/>
                  </a:lnTo>
                  <a:lnTo>
                    <a:pt x="4871803" y="284813"/>
                  </a:lnTo>
                  <a:lnTo>
                    <a:pt x="4923409" y="297572"/>
                  </a:lnTo>
                  <a:lnTo>
                    <a:pt x="4976734" y="314794"/>
                  </a:lnTo>
                  <a:lnTo>
                    <a:pt x="5019849" y="342365"/>
                  </a:lnTo>
                  <a:lnTo>
                    <a:pt x="5029018" y="354025"/>
                  </a:lnTo>
                  <a:lnTo>
                    <a:pt x="5051685" y="374754"/>
                  </a:lnTo>
                  <a:lnTo>
                    <a:pt x="5062668" y="382603"/>
                  </a:lnTo>
                  <a:lnTo>
                    <a:pt x="5074170" y="389744"/>
                  </a:lnTo>
                  <a:lnTo>
                    <a:pt x="5085671" y="396885"/>
                  </a:lnTo>
                  <a:lnTo>
                    <a:pt x="5096655" y="404735"/>
                  </a:lnTo>
                  <a:lnTo>
                    <a:pt x="5118945" y="424591"/>
                  </a:lnTo>
                  <a:lnTo>
                    <a:pt x="5128381" y="437762"/>
                  </a:lnTo>
                  <a:lnTo>
                    <a:pt x="5136944" y="453157"/>
                  </a:lnTo>
                  <a:lnTo>
                    <a:pt x="5156616" y="479685"/>
                  </a:lnTo>
                  <a:lnTo>
                    <a:pt x="5167427" y="491318"/>
                  </a:lnTo>
                  <a:lnTo>
                    <a:pt x="5179016" y="502241"/>
                  </a:lnTo>
                  <a:lnTo>
                    <a:pt x="5190647" y="513129"/>
                  </a:lnTo>
                  <a:lnTo>
                    <a:pt x="5201586" y="524656"/>
                  </a:lnTo>
                  <a:lnTo>
                    <a:pt x="5213364" y="539216"/>
                  </a:lnTo>
                  <a:lnTo>
                    <a:pt x="5224547" y="554254"/>
                  </a:lnTo>
                  <a:lnTo>
                    <a:pt x="5235492" y="569483"/>
                  </a:lnTo>
                  <a:lnTo>
                    <a:pt x="5246557" y="584617"/>
                  </a:lnTo>
                  <a:lnTo>
                    <a:pt x="5249928" y="596025"/>
                  </a:lnTo>
                  <a:lnTo>
                    <a:pt x="5253048" y="607543"/>
                  </a:lnTo>
                  <a:lnTo>
                    <a:pt x="5256670" y="618841"/>
                  </a:lnTo>
                  <a:lnTo>
                    <a:pt x="5261547" y="629587"/>
                  </a:lnTo>
                  <a:lnTo>
                    <a:pt x="5292255" y="679798"/>
                  </a:lnTo>
                  <a:lnTo>
                    <a:pt x="5313221" y="708099"/>
                  </a:lnTo>
                  <a:lnTo>
                    <a:pt x="5330835" y="734619"/>
                  </a:lnTo>
                  <a:lnTo>
                    <a:pt x="5351488" y="779489"/>
                  </a:lnTo>
                  <a:lnTo>
                    <a:pt x="5359718" y="801705"/>
                  </a:lnTo>
                  <a:lnTo>
                    <a:pt x="5367131" y="824220"/>
                  </a:lnTo>
                  <a:lnTo>
                    <a:pt x="5374218" y="846855"/>
                  </a:lnTo>
                  <a:lnTo>
                    <a:pt x="5381468" y="869430"/>
                  </a:lnTo>
                  <a:lnTo>
                    <a:pt x="5411449" y="959371"/>
                  </a:lnTo>
                  <a:lnTo>
                    <a:pt x="5414666" y="970872"/>
                  </a:lnTo>
                  <a:lnTo>
                    <a:pt x="5417531" y="982547"/>
                  </a:lnTo>
                  <a:lnTo>
                    <a:pt x="5421101" y="993876"/>
                  </a:lnTo>
                  <a:lnTo>
                    <a:pt x="5426439" y="1004341"/>
                  </a:lnTo>
                  <a:lnTo>
                    <a:pt x="5434310" y="1015376"/>
                  </a:lnTo>
                  <a:lnTo>
                    <a:pt x="5442432" y="1026274"/>
                  </a:lnTo>
                  <a:lnTo>
                    <a:pt x="5450053" y="1037447"/>
                  </a:lnTo>
                  <a:lnTo>
                    <a:pt x="5456419" y="1049312"/>
                  </a:lnTo>
                  <a:lnTo>
                    <a:pt x="5465112" y="1071332"/>
                  </a:lnTo>
                  <a:lnTo>
                    <a:pt x="5472474" y="1093869"/>
                  </a:lnTo>
                  <a:lnTo>
                    <a:pt x="5479304" y="1116612"/>
                  </a:lnTo>
                  <a:lnTo>
                    <a:pt x="5486400" y="1139253"/>
                  </a:lnTo>
                  <a:lnTo>
                    <a:pt x="5502560" y="1187042"/>
                  </a:lnTo>
                  <a:lnTo>
                    <a:pt x="5531370" y="1229194"/>
                  </a:lnTo>
                  <a:lnTo>
                    <a:pt x="5564781" y="1252065"/>
                  </a:lnTo>
                  <a:lnTo>
                    <a:pt x="5576341" y="1259174"/>
                  </a:lnTo>
                  <a:lnTo>
                    <a:pt x="5579648" y="1270619"/>
                  </a:lnTo>
                  <a:lnTo>
                    <a:pt x="5582661" y="1282199"/>
                  </a:lnTo>
                  <a:lnTo>
                    <a:pt x="5586262" y="1293509"/>
                  </a:lnTo>
                  <a:lnTo>
                    <a:pt x="5591331" y="1304144"/>
                  </a:lnTo>
                  <a:lnTo>
                    <a:pt x="5623244" y="1335258"/>
                  </a:lnTo>
                  <a:lnTo>
                    <a:pt x="5666636" y="1349477"/>
                  </a:lnTo>
                  <a:lnTo>
                    <a:pt x="5716801" y="1351141"/>
                  </a:lnTo>
                  <a:lnTo>
                    <a:pt x="5769038" y="1344596"/>
                  </a:lnTo>
                  <a:lnTo>
                    <a:pt x="5818641" y="1334185"/>
                  </a:lnTo>
                  <a:lnTo>
                    <a:pt x="5860908" y="1324250"/>
                  </a:lnTo>
                  <a:lnTo>
                    <a:pt x="5891134" y="1319135"/>
                  </a:lnTo>
                  <a:lnTo>
                    <a:pt x="5902579" y="1315827"/>
                  </a:lnTo>
                  <a:lnTo>
                    <a:pt x="5914159" y="1312814"/>
                  </a:lnTo>
                  <a:lnTo>
                    <a:pt x="5925469" y="1309213"/>
                  </a:lnTo>
                  <a:lnTo>
                    <a:pt x="5969878" y="1268989"/>
                  </a:lnTo>
                  <a:lnTo>
                    <a:pt x="5996065" y="1229194"/>
                  </a:lnTo>
                  <a:lnTo>
                    <a:pt x="6026045" y="1139253"/>
                  </a:lnTo>
                  <a:lnTo>
                    <a:pt x="6041036" y="1094282"/>
                  </a:lnTo>
                  <a:lnTo>
                    <a:pt x="6037629" y="1064248"/>
                  </a:lnTo>
                  <a:lnTo>
                    <a:pt x="6034450" y="1034179"/>
                  </a:lnTo>
                  <a:lnTo>
                    <a:pt x="6030816" y="1004181"/>
                  </a:lnTo>
                  <a:lnTo>
                    <a:pt x="6013598" y="916453"/>
                  </a:lnTo>
                  <a:lnTo>
                    <a:pt x="5999956" y="866988"/>
                  </a:lnTo>
                  <a:lnTo>
                    <a:pt x="5984369" y="818744"/>
                  </a:lnTo>
                  <a:lnTo>
                    <a:pt x="5966085" y="764499"/>
                  </a:lnTo>
                  <a:lnTo>
                    <a:pt x="5962867" y="752997"/>
                  </a:lnTo>
                  <a:lnTo>
                    <a:pt x="5960003" y="741322"/>
                  </a:lnTo>
                  <a:lnTo>
                    <a:pt x="5956432" y="729993"/>
                  </a:lnTo>
                  <a:lnTo>
                    <a:pt x="5951095" y="719528"/>
                  </a:lnTo>
                  <a:lnTo>
                    <a:pt x="5921114" y="674558"/>
                  </a:lnTo>
                  <a:lnTo>
                    <a:pt x="5904597" y="625625"/>
                  </a:lnTo>
                  <a:lnTo>
                    <a:pt x="5896043" y="600592"/>
                  </a:lnTo>
                  <a:lnTo>
                    <a:pt x="5891249" y="585036"/>
                  </a:lnTo>
                  <a:lnTo>
                    <a:pt x="5886016" y="564532"/>
                  </a:lnTo>
                  <a:lnTo>
                    <a:pt x="5876144" y="524656"/>
                  </a:lnTo>
                  <a:lnTo>
                    <a:pt x="5879476" y="479640"/>
                  </a:lnTo>
                  <a:lnTo>
                    <a:pt x="5882530" y="434595"/>
                  </a:lnTo>
                  <a:lnTo>
                    <a:pt x="5886139" y="389609"/>
                  </a:lnTo>
                  <a:lnTo>
                    <a:pt x="5891134" y="344774"/>
                  </a:lnTo>
                  <a:lnTo>
                    <a:pt x="5902244" y="311036"/>
                  </a:lnTo>
                  <a:lnTo>
                    <a:pt x="5906124" y="299803"/>
                  </a:lnTo>
                  <a:lnTo>
                    <a:pt x="5910021" y="284852"/>
                  </a:lnTo>
                  <a:lnTo>
                    <a:pt x="5913521" y="269794"/>
                  </a:lnTo>
                  <a:lnTo>
                    <a:pt x="5917070" y="254750"/>
                  </a:lnTo>
                  <a:lnTo>
                    <a:pt x="5921114" y="239843"/>
                  </a:lnTo>
                  <a:lnTo>
                    <a:pt x="5927164" y="216717"/>
                  </a:lnTo>
                  <a:lnTo>
                    <a:pt x="5932936" y="193382"/>
                  </a:lnTo>
                  <a:lnTo>
                    <a:pt x="5940292" y="170791"/>
                  </a:lnTo>
                  <a:lnTo>
                    <a:pt x="5951095" y="149902"/>
                  </a:lnTo>
                  <a:lnTo>
                    <a:pt x="5980799" y="101936"/>
                  </a:lnTo>
                  <a:lnTo>
                    <a:pt x="5994923" y="76030"/>
                  </a:lnTo>
                  <a:lnTo>
                    <a:pt x="6004688" y="63615"/>
                  </a:lnTo>
                  <a:lnTo>
                    <a:pt x="6021315" y="56118"/>
                  </a:lnTo>
                  <a:lnTo>
                    <a:pt x="6056026" y="44971"/>
                  </a:lnTo>
                  <a:lnTo>
                    <a:pt x="6075381" y="24959"/>
                  </a:lnTo>
                  <a:lnTo>
                    <a:pt x="6084228" y="16271"/>
                  </a:lnTo>
                  <a:lnTo>
                    <a:pt x="6093963" y="10689"/>
                  </a:lnTo>
                  <a:lnTo>
                    <a:pt x="6115986" y="0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0" name="object 2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678483" y="1590109"/>
              <a:ext cx="162602" cy="178305"/>
            </a:xfrm>
            <a:prstGeom prst="rect">
              <a:avLst/>
            </a:prstGeom>
          </p:spPr>
        </p:pic>
        <p:sp>
          <p:nvSpPr>
            <p:cNvPr id="21" name="object 21"/>
            <p:cNvSpPr/>
            <p:nvPr/>
          </p:nvSpPr>
          <p:spPr>
            <a:xfrm>
              <a:off x="3512334" y="3480217"/>
              <a:ext cx="0" cy="1056640"/>
            </a:xfrm>
            <a:custGeom>
              <a:avLst/>
              <a:gdLst/>
              <a:ahLst/>
              <a:cxnLst/>
              <a:rect l="l" t="t" r="r" b="b"/>
              <a:pathLst>
                <a:path w="0" h="1056639">
                  <a:moveTo>
                    <a:pt x="0" y="0"/>
                  </a:moveTo>
                  <a:lnTo>
                    <a:pt x="1" y="1056142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4016648" y="4525298"/>
              <a:ext cx="0" cy="1313815"/>
            </a:xfrm>
            <a:custGeom>
              <a:avLst/>
              <a:gdLst/>
              <a:ahLst/>
              <a:cxnLst/>
              <a:rect l="l" t="t" r="r" b="b"/>
              <a:pathLst>
                <a:path w="0" h="1313814">
                  <a:moveTo>
                    <a:pt x="0" y="0"/>
                  </a:moveTo>
                  <a:lnTo>
                    <a:pt x="1" y="1313478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4528812" y="4567763"/>
              <a:ext cx="0" cy="2717800"/>
            </a:xfrm>
            <a:custGeom>
              <a:avLst/>
              <a:gdLst/>
              <a:ahLst/>
              <a:cxnLst/>
              <a:rect l="l" t="t" r="r" b="b"/>
              <a:pathLst>
                <a:path w="0" h="2717800">
                  <a:moveTo>
                    <a:pt x="0" y="0"/>
                  </a:moveTo>
                  <a:lnTo>
                    <a:pt x="1" y="2717456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5178742" y="3480217"/>
              <a:ext cx="0" cy="1056640"/>
            </a:xfrm>
            <a:custGeom>
              <a:avLst/>
              <a:gdLst/>
              <a:ahLst/>
              <a:cxnLst/>
              <a:rect l="l" t="t" r="r" b="b"/>
              <a:pathLst>
                <a:path w="0" h="1056639">
                  <a:moveTo>
                    <a:pt x="0" y="0"/>
                  </a:moveTo>
                  <a:lnTo>
                    <a:pt x="1" y="1056142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392721" y="3319012"/>
              <a:ext cx="5828665" cy="0"/>
            </a:xfrm>
            <a:custGeom>
              <a:avLst/>
              <a:gdLst/>
              <a:ahLst/>
              <a:cxnLst/>
              <a:rect l="l" t="t" r="r" b="b"/>
              <a:pathLst>
                <a:path w="5828665" h="0">
                  <a:moveTo>
                    <a:pt x="5828197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379037" y="5838776"/>
              <a:ext cx="5828665" cy="0"/>
            </a:xfrm>
            <a:custGeom>
              <a:avLst/>
              <a:gdLst/>
              <a:ahLst/>
              <a:cxnLst/>
              <a:rect l="l" t="t" r="r" b="b"/>
              <a:pathLst>
                <a:path w="5828665" h="0">
                  <a:moveTo>
                    <a:pt x="5828197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606043"/>
            <a:ext cx="12649200" cy="62718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White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Noise</a:t>
            </a:r>
            <a:endParaRPr sz="3600">
              <a:latin typeface="Arial"/>
              <a:cs typeface="Arial"/>
            </a:endParaRPr>
          </a:p>
          <a:p>
            <a:pPr marL="167005" marR="2002155">
              <a:lnSpc>
                <a:spcPct val="150000"/>
              </a:lnSpc>
              <a:spcBef>
                <a:spcPts val="1665"/>
              </a:spcBef>
            </a:pPr>
            <a:r>
              <a:rPr dirty="0" sz="4000" spc="-45">
                <a:latin typeface="Microsoft Sans Serif"/>
                <a:cs typeface="Microsoft Sans Serif"/>
              </a:rPr>
              <a:t>Time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that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show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no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autocorrelation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are </a:t>
            </a:r>
            <a:r>
              <a:rPr dirty="0" sz="4000" spc="-7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called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5" b="1">
                <a:solidFill>
                  <a:srgbClr val="0033CC"/>
                </a:solidFill>
                <a:latin typeface="Arial"/>
                <a:cs typeface="Arial"/>
              </a:rPr>
              <a:t>white</a:t>
            </a:r>
            <a:r>
              <a:rPr dirty="0" sz="4000" spc="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-25" b="1">
                <a:solidFill>
                  <a:srgbClr val="0033CC"/>
                </a:solidFill>
                <a:latin typeface="Arial"/>
                <a:cs typeface="Arial"/>
              </a:rPr>
              <a:t>noise.</a:t>
            </a:r>
            <a:r>
              <a:rPr dirty="0" sz="400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That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is,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are</a:t>
            </a:r>
            <a:endParaRPr sz="4000">
              <a:latin typeface="Microsoft Sans Serif"/>
              <a:cs typeface="Microsoft Sans Serif"/>
            </a:endParaRPr>
          </a:p>
          <a:p>
            <a:pPr marL="167005" marR="17780">
              <a:lnSpc>
                <a:spcPct val="150000"/>
              </a:lnSpc>
            </a:pPr>
            <a:r>
              <a:rPr dirty="0" sz="4000" spc="30">
                <a:latin typeface="Microsoft Sans Serif"/>
                <a:cs typeface="Microsoft Sans Serif"/>
              </a:rPr>
              <a:t>independent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identically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distributed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with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mean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 </a:t>
            </a:r>
            <a:r>
              <a:rPr dirty="0" sz="4000" spc="75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zero.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This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means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that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all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have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same </a:t>
            </a:r>
            <a:r>
              <a:rPr dirty="0" sz="4000" spc="-15">
                <a:latin typeface="Microsoft Sans Serif"/>
                <a:cs typeface="Microsoft Sans Serif"/>
              </a:rPr>
              <a:t> variance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55">
                <a:latin typeface="Microsoft Sans Serif"/>
                <a:cs typeface="Microsoft Sans Serif"/>
              </a:rPr>
              <a:t>(</a:t>
            </a:r>
            <a:r>
              <a:rPr dirty="0" sz="4000" spc="-155">
                <a:latin typeface="Calibri"/>
                <a:cs typeface="Calibri"/>
              </a:rPr>
              <a:t>σ</a:t>
            </a:r>
            <a:r>
              <a:rPr dirty="0" baseline="24691" sz="4050" spc="-232">
                <a:latin typeface="Microsoft Sans Serif"/>
                <a:cs typeface="Microsoft Sans Serif"/>
              </a:rPr>
              <a:t>2</a:t>
            </a:r>
            <a:r>
              <a:rPr dirty="0" sz="4000" spc="-155">
                <a:latin typeface="Microsoft Sans Serif"/>
                <a:cs typeface="Microsoft Sans Serif"/>
              </a:rPr>
              <a:t>)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each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value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has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zero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correlation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with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all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other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values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377443"/>
            <a:ext cx="13001625" cy="6786245"/>
          </a:xfrm>
          <a:prstGeom prst="rect">
            <a:avLst/>
          </a:prstGeom>
        </p:spPr>
        <p:txBody>
          <a:bodyPr wrap="square" lIns="0" tIns="2413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9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White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Noise</a:t>
            </a:r>
            <a:endParaRPr sz="3600">
              <a:latin typeface="Arial"/>
              <a:cs typeface="Arial"/>
            </a:endParaRPr>
          </a:p>
          <a:p>
            <a:pPr marL="154305" marR="172720">
              <a:lnSpc>
                <a:spcPts val="6380"/>
              </a:lnSpc>
              <a:spcBef>
                <a:spcPts val="295"/>
              </a:spcBef>
            </a:pP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white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noise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called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 b="1">
                <a:solidFill>
                  <a:srgbClr val="0033CC"/>
                </a:solidFill>
                <a:latin typeface="Arial"/>
                <a:cs typeface="Arial"/>
              </a:rPr>
              <a:t>white</a:t>
            </a:r>
            <a:r>
              <a:rPr dirty="0" sz="3600" spc="-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when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55">
                <a:latin typeface="Microsoft Sans Serif"/>
                <a:cs typeface="Microsoft Sans Serif"/>
              </a:rPr>
              <a:t>it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25">
                <a:latin typeface="Microsoft Sans Serif"/>
                <a:cs typeface="Microsoft Sans Serif"/>
              </a:rPr>
              <a:t>has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same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intensity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at 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30">
                <a:latin typeface="Microsoft Sans Serif"/>
                <a:cs typeface="Microsoft Sans Serif"/>
              </a:rPr>
              <a:t>every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frequency.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Its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name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derived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65">
                <a:latin typeface="Microsoft Sans Serif"/>
                <a:cs typeface="Microsoft Sans Serif"/>
              </a:rPr>
              <a:t>by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analogy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95">
                <a:latin typeface="Microsoft Sans Serif"/>
                <a:cs typeface="Microsoft Sans Serif"/>
              </a:rPr>
              <a:t>to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light,</a:t>
            </a:r>
            <a:r>
              <a:rPr dirty="0" sz="3600" spc="45">
                <a:latin typeface="Microsoft Sans Serif"/>
                <a:cs typeface="Microsoft Sans Serif"/>
              </a:rPr>
              <a:t> which</a:t>
            </a:r>
            <a:endParaRPr sz="3600">
              <a:latin typeface="Microsoft Sans Serif"/>
              <a:cs typeface="Microsoft Sans Serif"/>
            </a:endParaRPr>
          </a:p>
          <a:p>
            <a:pPr marL="154305">
              <a:lnSpc>
                <a:spcPct val="100000"/>
              </a:lnSpc>
              <a:spcBef>
                <a:spcPts val="1630"/>
              </a:spcBef>
            </a:pPr>
            <a:r>
              <a:rPr dirty="0" sz="3600" spc="-15">
                <a:latin typeface="Microsoft Sans Serif"/>
                <a:cs typeface="Microsoft Sans Serif"/>
              </a:rPr>
              <a:t>is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b="1">
                <a:latin typeface="Arial"/>
                <a:cs typeface="Arial"/>
              </a:rPr>
              <a:t>called</a:t>
            </a:r>
            <a:r>
              <a:rPr dirty="0" sz="3600" spc="5" b="1">
                <a:latin typeface="Arial"/>
                <a:cs typeface="Arial"/>
              </a:rPr>
              <a:t> </a:t>
            </a:r>
            <a:r>
              <a:rPr dirty="0" sz="3600" spc="85">
                <a:latin typeface="Microsoft Sans Serif"/>
                <a:cs typeface="Microsoft Sans Serif"/>
              </a:rPr>
              <a:t>"</a:t>
            </a:r>
            <a:r>
              <a:rPr dirty="0" sz="3600" spc="85" b="1">
                <a:latin typeface="Arial"/>
                <a:cs typeface="Arial"/>
              </a:rPr>
              <a:t>white</a:t>
            </a:r>
            <a:r>
              <a:rPr dirty="0" sz="3600" spc="85">
                <a:latin typeface="Microsoft Sans Serif"/>
                <a:cs typeface="Microsoft Sans Serif"/>
              </a:rPr>
              <a:t>"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when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55">
                <a:latin typeface="Microsoft Sans Serif"/>
                <a:cs typeface="Microsoft Sans Serif"/>
              </a:rPr>
              <a:t>it </a:t>
            </a:r>
            <a:r>
              <a:rPr dirty="0" sz="3600" spc="25">
                <a:latin typeface="Microsoft Sans Serif"/>
                <a:cs typeface="Microsoft Sans Serif"/>
              </a:rPr>
              <a:t>contains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40">
                <a:latin typeface="Microsoft Sans Serif"/>
                <a:cs typeface="Microsoft Sans Serif"/>
              </a:rPr>
              <a:t>all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5">
                <a:latin typeface="Microsoft Sans Serif"/>
                <a:cs typeface="Microsoft Sans Serif"/>
              </a:rPr>
              <a:t>visible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frequencies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30" b="1">
                <a:solidFill>
                  <a:srgbClr val="0033CC"/>
                </a:solidFill>
                <a:latin typeface="Arial"/>
                <a:cs typeface="Arial"/>
              </a:rPr>
              <a:t>noise.</a:t>
            </a:r>
            <a:endParaRPr sz="3600">
              <a:latin typeface="Arial"/>
              <a:cs typeface="Arial"/>
            </a:endParaRPr>
          </a:p>
          <a:p>
            <a:pPr marL="154305" marR="453390">
              <a:lnSpc>
                <a:spcPct val="149600"/>
              </a:lnSpc>
              <a:spcBef>
                <a:spcPts val="2250"/>
              </a:spcBef>
            </a:pPr>
            <a:r>
              <a:rPr dirty="0" sz="3600" spc="-75">
                <a:latin typeface="Microsoft Sans Serif"/>
                <a:cs typeface="Microsoft Sans Serif"/>
              </a:rPr>
              <a:t>The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term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30" b="1">
                <a:solidFill>
                  <a:srgbClr val="0033CC"/>
                </a:solidFill>
                <a:latin typeface="Arial"/>
                <a:cs typeface="Arial"/>
              </a:rPr>
              <a:t>noise</a:t>
            </a:r>
            <a:r>
              <a:rPr dirty="0" sz="3600" spc="-30">
                <a:latin typeface="Microsoft Sans Serif"/>
                <a:cs typeface="Microsoft Sans Serif"/>
              </a:rPr>
              <a:t>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in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this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55">
                <a:latin typeface="Microsoft Sans Serif"/>
                <a:cs typeface="Microsoft Sans Serif"/>
              </a:rPr>
              <a:t>context,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came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from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signal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processing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where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55">
                <a:latin typeface="Microsoft Sans Serif"/>
                <a:cs typeface="Microsoft Sans Serif"/>
              </a:rPr>
              <a:t>it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was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used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95">
                <a:latin typeface="Microsoft Sans Serif"/>
                <a:cs typeface="Microsoft Sans Serif"/>
              </a:rPr>
              <a:t>to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30">
                <a:latin typeface="Microsoft Sans Serif"/>
                <a:cs typeface="Microsoft Sans Serif"/>
              </a:rPr>
              <a:t>refer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95">
                <a:latin typeface="Microsoft Sans Serif"/>
                <a:cs typeface="Microsoft Sans Serif"/>
              </a:rPr>
              <a:t>to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unwanted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electrical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or </a:t>
            </a:r>
            <a:r>
              <a:rPr dirty="0" sz="3600" spc="30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electromagnetic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35">
                <a:latin typeface="Microsoft Sans Serif"/>
                <a:cs typeface="Microsoft Sans Serif"/>
              </a:rPr>
              <a:t>energy</a:t>
            </a:r>
            <a:r>
              <a:rPr dirty="0" sz="3600" spc="45">
                <a:latin typeface="Microsoft Sans Serif"/>
                <a:cs typeface="Microsoft Sans Serif"/>
              </a:rPr>
              <a:t> that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degrades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quality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signals </a:t>
            </a:r>
            <a:r>
              <a:rPr dirty="0" sz="3600" spc="-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and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data</a:t>
            </a:r>
            <a:endParaRPr sz="36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360461"/>
            <a:ext cx="12888595" cy="6546850"/>
          </a:xfrm>
          <a:prstGeom prst="rect">
            <a:avLst/>
          </a:prstGeom>
        </p:spPr>
        <p:txBody>
          <a:bodyPr wrap="square" lIns="0" tIns="2578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3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White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Noise</a:t>
            </a:r>
            <a:endParaRPr sz="3600">
              <a:latin typeface="Arial"/>
              <a:cs typeface="Arial"/>
            </a:endParaRPr>
          </a:p>
          <a:p>
            <a:pPr marL="199390" marR="598170">
              <a:lnSpc>
                <a:spcPts val="7490"/>
              </a:lnSpc>
              <a:spcBef>
                <a:spcPts val="465"/>
              </a:spcBef>
            </a:pPr>
            <a:r>
              <a:rPr dirty="0" sz="4200" spc="-30">
                <a:latin typeface="Microsoft Sans Serif"/>
                <a:cs typeface="Microsoft Sans Serif"/>
              </a:rPr>
              <a:t>For</a:t>
            </a:r>
            <a:r>
              <a:rPr dirty="0" sz="4200" spc="40">
                <a:latin typeface="Microsoft Sans Serif"/>
                <a:cs typeface="Microsoft Sans Serif"/>
              </a:rPr>
              <a:t> white </a:t>
            </a:r>
            <a:r>
              <a:rPr dirty="0" sz="4200" spc="-10">
                <a:latin typeface="Microsoft Sans Serif"/>
                <a:cs typeface="Microsoft Sans Serif"/>
              </a:rPr>
              <a:t>noise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30">
                <a:latin typeface="Microsoft Sans Serif"/>
                <a:cs typeface="Microsoft Sans Serif"/>
              </a:rPr>
              <a:t>series,</a:t>
            </a:r>
            <a:r>
              <a:rPr dirty="0" sz="4200" spc="35">
                <a:latin typeface="Microsoft Sans Serif"/>
                <a:cs typeface="Microsoft Sans Serif"/>
              </a:rPr>
              <a:t> we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55">
                <a:latin typeface="Microsoft Sans Serif"/>
                <a:cs typeface="Microsoft Sans Serif"/>
              </a:rPr>
              <a:t>expect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-10">
                <a:latin typeface="Microsoft Sans Serif"/>
                <a:cs typeface="Microsoft Sans Serif"/>
              </a:rPr>
              <a:t>each </a:t>
            </a:r>
            <a:r>
              <a:rPr dirty="0" sz="4200" spc="-5">
                <a:latin typeface="Microsoft Sans Serif"/>
                <a:cs typeface="Microsoft Sans Serif"/>
              </a:rPr>
              <a:t> </a:t>
            </a:r>
            <a:r>
              <a:rPr dirty="0" sz="4200" spc="15">
                <a:latin typeface="Microsoft Sans Serif"/>
                <a:cs typeface="Microsoft Sans Serif"/>
              </a:rPr>
              <a:t>autocorrelation</a:t>
            </a:r>
            <a:r>
              <a:rPr dirty="0" sz="4200" spc="50">
                <a:latin typeface="Microsoft Sans Serif"/>
                <a:cs typeface="Microsoft Sans Serif"/>
              </a:rPr>
              <a:t> </a:t>
            </a:r>
            <a:r>
              <a:rPr dirty="0" sz="4200" spc="114">
                <a:latin typeface="Microsoft Sans Serif"/>
                <a:cs typeface="Microsoft Sans Serif"/>
              </a:rPr>
              <a:t>to</a:t>
            </a:r>
            <a:r>
              <a:rPr dirty="0" sz="4200" spc="50">
                <a:latin typeface="Microsoft Sans Serif"/>
                <a:cs typeface="Microsoft Sans Serif"/>
              </a:rPr>
              <a:t> </a:t>
            </a:r>
            <a:r>
              <a:rPr dirty="0" sz="4200" spc="30">
                <a:latin typeface="Microsoft Sans Serif"/>
                <a:cs typeface="Microsoft Sans Serif"/>
              </a:rPr>
              <a:t>be</a:t>
            </a:r>
            <a:r>
              <a:rPr dirty="0" sz="4200" spc="50">
                <a:latin typeface="Microsoft Sans Serif"/>
                <a:cs typeface="Microsoft Sans Serif"/>
              </a:rPr>
              <a:t> </a:t>
            </a:r>
            <a:r>
              <a:rPr dirty="0" sz="4200" spc="20">
                <a:latin typeface="Microsoft Sans Serif"/>
                <a:cs typeface="Microsoft Sans Serif"/>
              </a:rPr>
              <a:t>close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114">
                <a:latin typeface="Microsoft Sans Serif"/>
                <a:cs typeface="Microsoft Sans Serif"/>
              </a:rPr>
              <a:t>to</a:t>
            </a:r>
            <a:r>
              <a:rPr dirty="0" sz="4200" spc="55">
                <a:latin typeface="Microsoft Sans Serif"/>
                <a:cs typeface="Microsoft Sans Serif"/>
              </a:rPr>
              <a:t> </a:t>
            </a:r>
            <a:r>
              <a:rPr dirty="0" sz="4200" spc="-40">
                <a:latin typeface="Microsoft Sans Serif"/>
                <a:cs typeface="Microsoft Sans Serif"/>
              </a:rPr>
              <a:t>zero.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-5">
                <a:latin typeface="Microsoft Sans Serif"/>
                <a:cs typeface="Microsoft Sans Serif"/>
              </a:rPr>
              <a:t>Of</a:t>
            </a:r>
            <a:r>
              <a:rPr dirty="0" sz="4200" spc="50">
                <a:latin typeface="Microsoft Sans Serif"/>
                <a:cs typeface="Microsoft Sans Serif"/>
              </a:rPr>
              <a:t> </a:t>
            </a:r>
            <a:r>
              <a:rPr dirty="0" sz="4200" spc="15">
                <a:latin typeface="Microsoft Sans Serif"/>
                <a:cs typeface="Microsoft Sans Serif"/>
              </a:rPr>
              <a:t>course,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15">
                <a:latin typeface="Microsoft Sans Serif"/>
                <a:cs typeface="Microsoft Sans Serif"/>
              </a:rPr>
              <a:t>they</a:t>
            </a:r>
            <a:endParaRPr sz="4200">
              <a:latin typeface="Microsoft Sans Serif"/>
              <a:cs typeface="Microsoft Sans Serif"/>
            </a:endParaRPr>
          </a:p>
          <a:p>
            <a:pPr marL="199390">
              <a:lnSpc>
                <a:spcPct val="100000"/>
              </a:lnSpc>
              <a:spcBef>
                <a:spcPts val="1910"/>
              </a:spcBef>
            </a:pPr>
            <a:r>
              <a:rPr dirty="0" sz="4200" spc="20">
                <a:latin typeface="Microsoft Sans Serif"/>
                <a:cs typeface="Microsoft Sans Serif"/>
              </a:rPr>
              <a:t>will</a:t>
            </a:r>
            <a:r>
              <a:rPr dirty="0" sz="4200" spc="50">
                <a:latin typeface="Microsoft Sans Serif"/>
                <a:cs typeface="Microsoft Sans Serif"/>
              </a:rPr>
              <a:t> </a:t>
            </a:r>
            <a:r>
              <a:rPr dirty="0" sz="4200" spc="75">
                <a:latin typeface="Microsoft Sans Serif"/>
                <a:cs typeface="Microsoft Sans Serif"/>
              </a:rPr>
              <a:t>not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30">
                <a:latin typeface="Microsoft Sans Serif"/>
                <a:cs typeface="Microsoft Sans Serif"/>
              </a:rPr>
              <a:t>be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20">
                <a:latin typeface="Microsoft Sans Serif"/>
                <a:cs typeface="Microsoft Sans Serif"/>
              </a:rPr>
              <a:t>exactly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-15">
                <a:latin typeface="Microsoft Sans Serif"/>
                <a:cs typeface="Microsoft Sans Serif"/>
              </a:rPr>
              <a:t>equal</a:t>
            </a:r>
            <a:r>
              <a:rPr dirty="0" sz="4200" spc="50">
                <a:latin typeface="Microsoft Sans Serif"/>
                <a:cs typeface="Microsoft Sans Serif"/>
              </a:rPr>
              <a:t> </a:t>
            </a:r>
            <a:r>
              <a:rPr dirty="0" sz="4200" spc="114">
                <a:latin typeface="Microsoft Sans Serif"/>
                <a:cs typeface="Microsoft Sans Serif"/>
              </a:rPr>
              <a:t>to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-45">
                <a:latin typeface="Microsoft Sans Serif"/>
                <a:cs typeface="Microsoft Sans Serif"/>
              </a:rPr>
              <a:t>zero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-50">
                <a:latin typeface="Microsoft Sans Serif"/>
                <a:cs typeface="Microsoft Sans Serif"/>
              </a:rPr>
              <a:t>as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-20">
                <a:latin typeface="Microsoft Sans Serif"/>
                <a:cs typeface="Microsoft Sans Serif"/>
              </a:rPr>
              <a:t>there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15">
                <a:latin typeface="Microsoft Sans Serif"/>
                <a:cs typeface="Microsoft Sans Serif"/>
              </a:rPr>
              <a:t>is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20">
                <a:latin typeface="Microsoft Sans Serif"/>
                <a:cs typeface="Microsoft Sans Serif"/>
              </a:rPr>
              <a:t>some</a:t>
            </a:r>
            <a:endParaRPr sz="4200">
              <a:latin typeface="Microsoft Sans Serif"/>
              <a:cs typeface="Microsoft Sans Serif"/>
            </a:endParaRPr>
          </a:p>
          <a:p>
            <a:pPr marL="199390" marR="5080">
              <a:lnSpc>
                <a:spcPct val="148600"/>
              </a:lnSpc>
              <a:spcBef>
                <a:spcPts val="120"/>
              </a:spcBef>
            </a:pPr>
            <a:r>
              <a:rPr dirty="0" sz="4200" spc="35">
                <a:latin typeface="Microsoft Sans Serif"/>
                <a:cs typeface="Microsoft Sans Serif"/>
              </a:rPr>
              <a:t>random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>
                <a:latin typeface="Microsoft Sans Serif"/>
                <a:cs typeface="Microsoft Sans Serif"/>
              </a:rPr>
              <a:t>variation.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30">
                <a:latin typeface="Microsoft Sans Serif"/>
                <a:cs typeface="Microsoft Sans Serif"/>
              </a:rPr>
              <a:t>For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85">
                <a:latin typeface="Microsoft Sans Serif"/>
                <a:cs typeface="Microsoft Sans Serif"/>
              </a:rPr>
              <a:t>a</a:t>
            </a:r>
            <a:r>
              <a:rPr dirty="0" sz="4200" spc="40">
                <a:latin typeface="Microsoft Sans Serif"/>
                <a:cs typeface="Microsoft Sans Serif"/>
              </a:rPr>
              <a:t> white</a:t>
            </a:r>
            <a:r>
              <a:rPr dirty="0" sz="4200" spc="35">
                <a:latin typeface="Microsoft Sans Serif"/>
                <a:cs typeface="Microsoft Sans Serif"/>
              </a:rPr>
              <a:t> </a:t>
            </a:r>
            <a:r>
              <a:rPr dirty="0" sz="4200" spc="-10">
                <a:latin typeface="Microsoft Sans Serif"/>
                <a:cs typeface="Microsoft Sans Serif"/>
              </a:rPr>
              <a:t>noise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30">
                <a:latin typeface="Microsoft Sans Serif"/>
                <a:cs typeface="Microsoft Sans Serif"/>
              </a:rPr>
              <a:t>series,</a:t>
            </a:r>
            <a:r>
              <a:rPr dirty="0" sz="4200" spc="35">
                <a:latin typeface="Microsoft Sans Serif"/>
                <a:cs typeface="Microsoft Sans Serif"/>
              </a:rPr>
              <a:t> we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55">
                <a:latin typeface="Microsoft Sans Serif"/>
                <a:cs typeface="Microsoft Sans Serif"/>
              </a:rPr>
              <a:t>expect </a:t>
            </a:r>
            <a:r>
              <a:rPr dirty="0" sz="4200" spc="-1100">
                <a:latin typeface="Microsoft Sans Serif"/>
                <a:cs typeface="Microsoft Sans Serif"/>
              </a:rPr>
              <a:t> </a:t>
            </a:r>
            <a:r>
              <a:rPr dirty="0" sz="4200" spc="150">
                <a:latin typeface="Microsoft Sans Serif"/>
                <a:cs typeface="Microsoft Sans Serif"/>
              </a:rPr>
              <a:t>95%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75">
                <a:latin typeface="Microsoft Sans Serif"/>
                <a:cs typeface="Microsoft Sans Serif"/>
              </a:rPr>
              <a:t>of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25">
                <a:latin typeface="Microsoft Sans Serif"/>
                <a:cs typeface="Microsoft Sans Serif"/>
              </a:rPr>
              <a:t>the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15">
                <a:latin typeface="Microsoft Sans Serif"/>
                <a:cs typeface="Microsoft Sans Serif"/>
              </a:rPr>
              <a:t>spikes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-15">
                <a:latin typeface="Microsoft Sans Serif"/>
                <a:cs typeface="Microsoft Sans Serif"/>
              </a:rPr>
              <a:t>in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25">
                <a:latin typeface="Microsoft Sans Serif"/>
                <a:cs typeface="Microsoft Sans Serif"/>
              </a:rPr>
              <a:t>the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80">
                <a:latin typeface="Microsoft Sans Serif"/>
                <a:cs typeface="Microsoft Sans Serif"/>
              </a:rPr>
              <a:t>ACF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114">
                <a:latin typeface="Microsoft Sans Serif"/>
                <a:cs typeface="Microsoft Sans Serif"/>
              </a:rPr>
              <a:t>to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45">
                <a:latin typeface="Microsoft Sans Serif"/>
                <a:cs typeface="Microsoft Sans Serif"/>
              </a:rPr>
              <a:t>lie</a:t>
            </a:r>
            <a:endParaRPr sz="4200">
              <a:latin typeface="Microsoft Sans Serif"/>
              <a:cs typeface="Microsoft Sans Serif"/>
            </a:endParaRPr>
          </a:p>
          <a:p>
            <a:pPr marL="199390">
              <a:lnSpc>
                <a:spcPct val="100000"/>
              </a:lnSpc>
              <a:spcBef>
                <a:spcPts val="2565"/>
              </a:spcBef>
            </a:pPr>
            <a:r>
              <a:rPr dirty="0" sz="4200" spc="40">
                <a:latin typeface="Microsoft Sans Serif"/>
                <a:cs typeface="Microsoft Sans Serif"/>
              </a:rPr>
              <a:t>within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-10">
                <a:latin typeface="Arial MT"/>
                <a:cs typeface="Arial MT"/>
              </a:rPr>
              <a:t>±</a:t>
            </a:r>
            <a:r>
              <a:rPr dirty="0" sz="4200" spc="114">
                <a:latin typeface="Microsoft Sans Serif"/>
                <a:cs typeface="Microsoft Sans Serif"/>
              </a:rPr>
              <a:t>2/</a:t>
            </a:r>
            <a:r>
              <a:rPr dirty="0" sz="4200" spc="-1955">
                <a:latin typeface="SimSun-ExtB"/>
                <a:cs typeface="SimSun-ExtB"/>
              </a:rPr>
              <a:t>√</a:t>
            </a:r>
            <a:r>
              <a:rPr dirty="0" sz="4200" spc="-155">
                <a:latin typeface="Microsoft Sans Serif"/>
                <a:cs typeface="Microsoft Sans Serif"/>
              </a:rPr>
              <a:t>T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20">
                <a:latin typeface="Microsoft Sans Serif"/>
                <a:cs typeface="Microsoft Sans Serif"/>
              </a:rPr>
              <a:t>wh</a:t>
            </a:r>
            <a:r>
              <a:rPr dirty="0" sz="4200" spc="15">
                <a:latin typeface="Microsoft Sans Serif"/>
                <a:cs typeface="Microsoft Sans Serif"/>
              </a:rPr>
              <a:t>e</a:t>
            </a:r>
            <a:r>
              <a:rPr dirty="0" sz="4200" spc="-80">
                <a:latin typeface="Microsoft Sans Serif"/>
                <a:cs typeface="Microsoft Sans Serif"/>
              </a:rPr>
              <a:t>r</a:t>
            </a:r>
            <a:r>
              <a:rPr dirty="0" sz="4200" spc="-85">
                <a:latin typeface="Microsoft Sans Serif"/>
                <a:cs typeface="Microsoft Sans Serif"/>
              </a:rPr>
              <a:t>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155">
                <a:latin typeface="Microsoft Sans Serif"/>
                <a:cs typeface="Microsoft Sans Serif"/>
              </a:rPr>
              <a:t>T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-25">
                <a:latin typeface="Microsoft Sans Serif"/>
                <a:cs typeface="Microsoft Sans Serif"/>
              </a:rPr>
              <a:t>i</a:t>
            </a:r>
            <a:r>
              <a:rPr dirty="0" sz="4200">
                <a:latin typeface="Microsoft Sans Serif"/>
                <a:cs typeface="Microsoft Sans Serif"/>
              </a:rPr>
              <a:t>s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155">
                <a:latin typeface="Microsoft Sans Serif"/>
                <a:cs typeface="Microsoft Sans Serif"/>
              </a:rPr>
              <a:t>t</a:t>
            </a:r>
            <a:r>
              <a:rPr dirty="0" sz="4200" spc="-5">
                <a:latin typeface="Microsoft Sans Serif"/>
                <a:cs typeface="Microsoft Sans Serif"/>
              </a:rPr>
              <a:t>h</a:t>
            </a:r>
            <a:r>
              <a:rPr dirty="0" sz="4200" spc="-85">
                <a:latin typeface="Microsoft Sans Serif"/>
                <a:cs typeface="Microsoft Sans Serif"/>
              </a:rPr>
              <a:t>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25">
                <a:latin typeface="Microsoft Sans Serif"/>
                <a:cs typeface="Microsoft Sans Serif"/>
              </a:rPr>
              <a:t>l</a:t>
            </a:r>
            <a:r>
              <a:rPr dirty="0" sz="4200" spc="-95">
                <a:latin typeface="Microsoft Sans Serif"/>
                <a:cs typeface="Microsoft Sans Serif"/>
              </a:rPr>
              <a:t>e</a:t>
            </a:r>
            <a:r>
              <a:rPr dirty="0" sz="4200" spc="-5">
                <a:latin typeface="Microsoft Sans Serif"/>
                <a:cs typeface="Microsoft Sans Serif"/>
              </a:rPr>
              <a:t>n</a:t>
            </a:r>
            <a:r>
              <a:rPr dirty="0" sz="4200" spc="75">
                <a:latin typeface="Microsoft Sans Serif"/>
                <a:cs typeface="Microsoft Sans Serif"/>
              </a:rPr>
              <a:t>g</a:t>
            </a:r>
            <a:r>
              <a:rPr dirty="0" sz="4200" spc="155">
                <a:latin typeface="Microsoft Sans Serif"/>
                <a:cs typeface="Microsoft Sans Serif"/>
              </a:rPr>
              <a:t>t</a:t>
            </a:r>
            <a:r>
              <a:rPr dirty="0" sz="4200" spc="-5">
                <a:latin typeface="Microsoft Sans Serif"/>
                <a:cs typeface="Microsoft Sans Serif"/>
              </a:rPr>
              <a:t>h</a:t>
            </a:r>
            <a:r>
              <a:rPr dirty="0" sz="4200" spc="45">
                <a:latin typeface="Microsoft Sans Serif"/>
                <a:cs typeface="Microsoft Sans Serif"/>
              </a:rPr>
              <a:t> </a:t>
            </a:r>
            <a:r>
              <a:rPr dirty="0" sz="4200" spc="75">
                <a:latin typeface="Microsoft Sans Serif"/>
                <a:cs typeface="Microsoft Sans Serif"/>
              </a:rPr>
              <a:t>o</a:t>
            </a:r>
            <a:r>
              <a:rPr dirty="0" sz="4200" spc="75">
                <a:latin typeface="Microsoft Sans Serif"/>
                <a:cs typeface="Microsoft Sans Serif"/>
              </a:rPr>
              <a:t>f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155">
                <a:latin typeface="Microsoft Sans Serif"/>
                <a:cs typeface="Microsoft Sans Serif"/>
              </a:rPr>
              <a:t>t</a:t>
            </a:r>
            <a:r>
              <a:rPr dirty="0" sz="4200" spc="-5">
                <a:latin typeface="Microsoft Sans Serif"/>
                <a:cs typeface="Microsoft Sans Serif"/>
              </a:rPr>
              <a:t>h</a:t>
            </a:r>
            <a:r>
              <a:rPr dirty="0" sz="4200" spc="-85">
                <a:latin typeface="Microsoft Sans Serif"/>
                <a:cs typeface="Microsoft Sans Serif"/>
              </a:rPr>
              <a:t>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155">
                <a:latin typeface="Microsoft Sans Serif"/>
                <a:cs typeface="Microsoft Sans Serif"/>
              </a:rPr>
              <a:t>t</a:t>
            </a:r>
            <a:r>
              <a:rPr dirty="0" sz="4200" spc="-25">
                <a:latin typeface="Microsoft Sans Serif"/>
                <a:cs typeface="Microsoft Sans Serif"/>
              </a:rPr>
              <a:t>i</a:t>
            </a:r>
            <a:r>
              <a:rPr dirty="0" sz="4200" spc="85">
                <a:latin typeface="Microsoft Sans Serif"/>
                <a:cs typeface="Microsoft Sans Serif"/>
              </a:rPr>
              <a:t>m</a:t>
            </a:r>
            <a:r>
              <a:rPr dirty="0" sz="4200" spc="-85">
                <a:latin typeface="Microsoft Sans Serif"/>
                <a:cs typeface="Microsoft Sans Serif"/>
              </a:rPr>
              <a:t>e</a:t>
            </a:r>
            <a:r>
              <a:rPr dirty="0" sz="4200" spc="40">
                <a:latin typeface="Microsoft Sans Serif"/>
                <a:cs typeface="Microsoft Sans Serif"/>
              </a:rPr>
              <a:t> </a:t>
            </a:r>
            <a:r>
              <a:rPr dirty="0" sz="4200" spc="-40">
                <a:latin typeface="Microsoft Sans Serif"/>
                <a:cs typeface="Microsoft Sans Serif"/>
              </a:rPr>
              <a:t>s</a:t>
            </a:r>
            <a:r>
              <a:rPr dirty="0" sz="4200" spc="-55">
                <a:latin typeface="Microsoft Sans Serif"/>
                <a:cs typeface="Microsoft Sans Serif"/>
              </a:rPr>
              <a:t>e</a:t>
            </a:r>
            <a:r>
              <a:rPr dirty="0" sz="4200">
                <a:latin typeface="Microsoft Sans Serif"/>
                <a:cs typeface="Microsoft Sans Serif"/>
              </a:rPr>
              <a:t>r</a:t>
            </a:r>
            <a:r>
              <a:rPr dirty="0" sz="4200" spc="-25">
                <a:latin typeface="Microsoft Sans Serif"/>
                <a:cs typeface="Microsoft Sans Serif"/>
              </a:rPr>
              <a:t>i</a:t>
            </a:r>
            <a:r>
              <a:rPr dirty="0" sz="4200" spc="-95">
                <a:latin typeface="Microsoft Sans Serif"/>
                <a:cs typeface="Microsoft Sans Serif"/>
              </a:rPr>
              <a:t>e</a:t>
            </a:r>
            <a:r>
              <a:rPr dirty="0" sz="4200">
                <a:latin typeface="Microsoft Sans Serif"/>
                <a:cs typeface="Microsoft Sans Serif"/>
              </a:rPr>
              <a:t>s.</a:t>
            </a:r>
            <a:endParaRPr sz="42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335048"/>
            <a:ext cx="13022580" cy="6876415"/>
          </a:xfrm>
          <a:prstGeom prst="rect">
            <a:avLst/>
          </a:prstGeom>
        </p:spPr>
        <p:txBody>
          <a:bodyPr wrap="square" lIns="0" tIns="2832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23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White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Noise</a:t>
            </a:r>
            <a:endParaRPr sz="3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610"/>
              </a:spcBef>
            </a:pPr>
            <a:r>
              <a:rPr dirty="0" sz="4400" spc="35">
                <a:latin typeface="Microsoft Sans Serif"/>
                <a:cs typeface="Microsoft Sans Serif"/>
              </a:rPr>
              <a:t>It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is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common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20">
                <a:latin typeface="Microsoft Sans Serif"/>
                <a:cs typeface="Microsoft Sans Serif"/>
              </a:rPr>
              <a:t>to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90">
                <a:latin typeface="Microsoft Sans Serif"/>
                <a:cs typeface="Microsoft Sans Serif"/>
              </a:rPr>
              <a:t>plot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these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65">
                <a:latin typeface="Microsoft Sans Serif"/>
                <a:cs typeface="Microsoft Sans Serif"/>
              </a:rPr>
              <a:t>bounds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on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a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graph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of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</a:t>
            </a:r>
            <a:endParaRPr sz="4400">
              <a:latin typeface="Microsoft Sans Serif"/>
              <a:cs typeface="Microsoft Sans Serif"/>
            </a:endParaRPr>
          </a:p>
          <a:p>
            <a:pPr marL="12700" marR="253365">
              <a:lnSpc>
                <a:spcPct val="149700"/>
              </a:lnSpc>
              <a:spcBef>
                <a:spcPts val="90"/>
              </a:spcBef>
            </a:pPr>
            <a:r>
              <a:rPr dirty="0" sz="4400" spc="-90">
                <a:latin typeface="Microsoft Sans Serif"/>
                <a:cs typeface="Microsoft Sans Serif"/>
              </a:rPr>
              <a:t>ACF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65">
                <a:latin typeface="Microsoft Sans Serif"/>
                <a:cs typeface="Microsoft Sans Serif"/>
              </a:rPr>
              <a:t>(the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0">
                <a:latin typeface="Microsoft Sans Serif"/>
                <a:cs typeface="Microsoft Sans Serif"/>
              </a:rPr>
              <a:t>blue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dashed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35">
                <a:latin typeface="Microsoft Sans Serif"/>
                <a:cs typeface="Microsoft Sans Serif"/>
              </a:rPr>
              <a:t>lines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40">
                <a:latin typeface="Microsoft Sans Serif"/>
                <a:cs typeface="Microsoft Sans Serif"/>
              </a:rPr>
              <a:t>above).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If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one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or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more </a:t>
            </a:r>
            <a:r>
              <a:rPr dirty="0" sz="4400">
                <a:latin typeface="Microsoft Sans Serif"/>
                <a:cs typeface="Microsoft Sans Serif"/>
              </a:rPr>
              <a:t> </a:t>
            </a:r>
            <a:r>
              <a:rPr dirty="0" sz="4400" spc="-55">
                <a:latin typeface="Microsoft Sans Serif"/>
                <a:cs typeface="Microsoft Sans Serif"/>
              </a:rPr>
              <a:t>large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spikes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90">
                <a:latin typeface="Microsoft Sans Serif"/>
                <a:cs typeface="Microsoft Sans Serif"/>
              </a:rPr>
              <a:t>are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outside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these</a:t>
            </a:r>
            <a:r>
              <a:rPr dirty="0" sz="4400" spc="55">
                <a:latin typeface="Microsoft Sans Serif"/>
                <a:cs typeface="Microsoft Sans Serif"/>
              </a:rPr>
              <a:t> bounds, </a:t>
            </a:r>
            <a:r>
              <a:rPr dirty="0" sz="4400" spc="35">
                <a:latin typeface="Microsoft Sans Serif"/>
                <a:cs typeface="Microsoft Sans Serif"/>
              </a:rPr>
              <a:t>or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if </a:t>
            </a:r>
            <a:r>
              <a:rPr dirty="0" sz="4400" spc="25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substantially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more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than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40">
                <a:latin typeface="Microsoft Sans Serif"/>
                <a:cs typeface="Microsoft Sans Serif"/>
              </a:rPr>
              <a:t>5%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of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spikes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90">
                <a:latin typeface="Microsoft Sans Serif"/>
                <a:cs typeface="Microsoft Sans Serif"/>
              </a:rPr>
              <a:t>are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outside 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these</a:t>
            </a:r>
            <a:r>
              <a:rPr dirty="0" sz="4400" spc="55">
                <a:latin typeface="Microsoft Sans Serif"/>
                <a:cs typeface="Microsoft Sans Serif"/>
              </a:rPr>
              <a:t> bounds,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then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40">
                <a:latin typeface="Microsoft Sans Serif"/>
                <a:cs typeface="Microsoft Sans Serif"/>
              </a:rPr>
              <a:t>series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is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probably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not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white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-10">
                <a:latin typeface="Microsoft Sans Serif"/>
                <a:cs typeface="Microsoft Sans Serif"/>
              </a:rPr>
              <a:t>noise</a:t>
            </a:r>
            <a:endParaRPr sz="44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410459" y="2151348"/>
            <a:ext cx="5886450" cy="5796280"/>
            <a:chOff x="2410459" y="2151348"/>
            <a:chExt cx="5886450" cy="5796280"/>
          </a:xfrm>
        </p:grpSpPr>
        <p:sp>
          <p:nvSpPr>
            <p:cNvPr id="3" name="object 3"/>
            <p:cNvSpPr/>
            <p:nvPr/>
          </p:nvSpPr>
          <p:spPr>
            <a:xfrm>
              <a:off x="2446368" y="5255886"/>
              <a:ext cx="5708650" cy="0"/>
            </a:xfrm>
            <a:custGeom>
              <a:avLst/>
              <a:gdLst/>
              <a:ahLst/>
              <a:cxnLst/>
              <a:rect l="l" t="t" r="r" b="b"/>
              <a:pathLst>
                <a:path w="5708650" h="0">
                  <a:moveTo>
                    <a:pt x="5708276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2432684" y="2173573"/>
              <a:ext cx="13970" cy="5751830"/>
            </a:xfrm>
            <a:custGeom>
              <a:avLst/>
              <a:gdLst/>
              <a:ahLst/>
              <a:cxnLst/>
              <a:rect l="l" t="t" r="r" b="b"/>
              <a:pathLst>
                <a:path w="13969" h="5751830">
                  <a:moveTo>
                    <a:pt x="0" y="0"/>
                  </a:moveTo>
                  <a:lnTo>
                    <a:pt x="13495" y="5751226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2797442" y="3468439"/>
              <a:ext cx="0" cy="1819275"/>
            </a:xfrm>
            <a:custGeom>
              <a:avLst/>
              <a:gdLst/>
              <a:ahLst/>
              <a:cxnLst/>
              <a:rect l="l" t="t" r="r" b="b"/>
              <a:pathLst>
                <a:path w="0" h="1819275">
                  <a:moveTo>
                    <a:pt x="0" y="0"/>
                  </a:moveTo>
                  <a:lnTo>
                    <a:pt x="1" y="181885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3324597" y="5244825"/>
              <a:ext cx="0" cy="1313815"/>
            </a:xfrm>
            <a:custGeom>
              <a:avLst/>
              <a:gdLst/>
              <a:ahLst/>
              <a:cxnLst/>
              <a:rect l="l" t="t" r="r" b="b"/>
              <a:pathLst>
                <a:path w="0" h="1313815">
                  <a:moveTo>
                    <a:pt x="0" y="0"/>
                  </a:moveTo>
                  <a:lnTo>
                    <a:pt x="1" y="1313478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3836761" y="5287290"/>
              <a:ext cx="0" cy="1054100"/>
            </a:xfrm>
            <a:custGeom>
              <a:avLst/>
              <a:gdLst/>
              <a:ahLst/>
              <a:cxnLst/>
              <a:rect l="l" t="t" r="r" b="b"/>
              <a:pathLst>
                <a:path w="0" h="1054100">
                  <a:moveTo>
                    <a:pt x="0" y="0"/>
                  </a:moveTo>
                  <a:lnTo>
                    <a:pt x="1" y="1053547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4408884" y="4365349"/>
              <a:ext cx="0" cy="890905"/>
            </a:xfrm>
            <a:custGeom>
              <a:avLst/>
              <a:gdLst/>
              <a:ahLst/>
              <a:cxnLst/>
              <a:rect l="l" t="t" r="r" b="b"/>
              <a:pathLst>
                <a:path w="0" h="890904">
                  <a:moveTo>
                    <a:pt x="0" y="0"/>
                  </a:moveTo>
                  <a:lnTo>
                    <a:pt x="1" y="890537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4963877" y="4365349"/>
              <a:ext cx="0" cy="879475"/>
            </a:xfrm>
            <a:custGeom>
              <a:avLst/>
              <a:gdLst/>
              <a:ahLst/>
              <a:cxnLst/>
              <a:rect l="l" t="t" r="r" b="b"/>
              <a:pathLst>
                <a:path w="0" h="879475">
                  <a:moveTo>
                    <a:pt x="0" y="0"/>
                  </a:moveTo>
                  <a:lnTo>
                    <a:pt x="1" y="879476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5565981" y="4199745"/>
              <a:ext cx="0" cy="1056640"/>
            </a:xfrm>
            <a:custGeom>
              <a:avLst/>
              <a:gdLst/>
              <a:ahLst/>
              <a:cxnLst/>
              <a:rect l="l" t="t" r="r" b="b"/>
              <a:pathLst>
                <a:path w="0" h="1056639">
                  <a:moveTo>
                    <a:pt x="0" y="0"/>
                  </a:moveTo>
                  <a:lnTo>
                    <a:pt x="1" y="1056142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6070295" y="5244825"/>
              <a:ext cx="0" cy="1671955"/>
            </a:xfrm>
            <a:custGeom>
              <a:avLst/>
              <a:gdLst/>
              <a:ahLst/>
              <a:cxnLst/>
              <a:rect l="l" t="t" r="r" b="b"/>
              <a:pathLst>
                <a:path w="0" h="1671954">
                  <a:moveTo>
                    <a:pt x="0" y="0"/>
                  </a:moveTo>
                  <a:lnTo>
                    <a:pt x="1" y="1671631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6582458" y="5287290"/>
              <a:ext cx="0" cy="889000"/>
            </a:xfrm>
            <a:custGeom>
              <a:avLst/>
              <a:gdLst/>
              <a:ahLst/>
              <a:cxnLst/>
              <a:rect l="l" t="t" r="r" b="b"/>
              <a:pathLst>
                <a:path w="0" h="889000">
                  <a:moveTo>
                    <a:pt x="0" y="0"/>
                  </a:moveTo>
                  <a:lnTo>
                    <a:pt x="1" y="888656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6377950" y="4679546"/>
              <a:ext cx="0" cy="608330"/>
            </a:xfrm>
            <a:custGeom>
              <a:avLst/>
              <a:gdLst/>
              <a:ahLst/>
              <a:cxnLst/>
              <a:rect l="l" t="t" r="r" b="b"/>
              <a:pathLst>
                <a:path w="0" h="608329">
                  <a:moveTo>
                    <a:pt x="0" y="0"/>
                  </a:moveTo>
                  <a:lnTo>
                    <a:pt x="1" y="607745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2446367" y="4038540"/>
              <a:ext cx="5828665" cy="0"/>
            </a:xfrm>
            <a:custGeom>
              <a:avLst/>
              <a:gdLst/>
              <a:ahLst/>
              <a:cxnLst/>
              <a:rect l="l" t="t" r="r" b="b"/>
              <a:pathLst>
                <a:path w="5828665" h="0">
                  <a:moveTo>
                    <a:pt x="5828197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2432684" y="6558304"/>
              <a:ext cx="5828665" cy="0"/>
            </a:xfrm>
            <a:custGeom>
              <a:avLst/>
              <a:gdLst/>
              <a:ahLst/>
              <a:cxnLst/>
              <a:rect l="l" t="t" r="r" b="b"/>
              <a:pathLst>
                <a:path w="5828665" h="0">
                  <a:moveTo>
                    <a:pt x="5828197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7114966" y="4679546"/>
              <a:ext cx="0" cy="608330"/>
            </a:xfrm>
            <a:custGeom>
              <a:avLst/>
              <a:gdLst/>
              <a:ahLst/>
              <a:cxnLst/>
              <a:rect l="l" t="t" r="r" b="b"/>
              <a:pathLst>
                <a:path w="0" h="608329">
                  <a:moveTo>
                    <a:pt x="0" y="0"/>
                  </a:moveTo>
                  <a:lnTo>
                    <a:pt x="1" y="607745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7747053" y="4856811"/>
              <a:ext cx="0" cy="399415"/>
            </a:xfrm>
            <a:custGeom>
              <a:avLst/>
              <a:gdLst/>
              <a:ahLst/>
              <a:cxnLst/>
              <a:rect l="l" t="t" r="r" b="b"/>
              <a:pathLst>
                <a:path w="0" h="399414">
                  <a:moveTo>
                    <a:pt x="0" y="0"/>
                  </a:moveTo>
                  <a:lnTo>
                    <a:pt x="1" y="399075"/>
                  </a:lnTo>
                </a:path>
              </a:pathLst>
            </a:custGeom>
            <a:ln w="444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8" name="object 18"/>
          <p:cNvSpPr txBox="1"/>
          <p:nvPr/>
        </p:nvSpPr>
        <p:spPr>
          <a:xfrm>
            <a:off x="7096385" y="997204"/>
            <a:ext cx="72580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490220" algn="l"/>
              </a:tabLst>
            </a:pPr>
            <a:r>
              <a:rPr dirty="0" baseline="-41666" sz="4200">
                <a:latin typeface="Cambria Math"/>
                <a:cs typeface="Cambria Math"/>
              </a:rPr>
              <a:t>±	</a:t>
            </a:r>
            <a:r>
              <a:rPr dirty="0" sz="2800">
                <a:latin typeface="Cambria Math"/>
                <a:cs typeface="Cambria Math"/>
              </a:rPr>
              <a:t>2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81325" y="0"/>
            <a:ext cx="7061834" cy="1116965"/>
          </a:xfrm>
          <a:prstGeom prst="rect">
            <a:avLst/>
          </a:prstGeom>
        </p:spPr>
        <p:txBody>
          <a:bodyPr wrap="square" lIns="0" tIns="131445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035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800" spc="-5">
                <a:latin typeface="Microsoft Sans Serif"/>
                <a:cs typeface="Microsoft Sans Serif"/>
              </a:rPr>
              <a:t>White</a:t>
            </a:r>
            <a:r>
              <a:rPr dirty="0" sz="2800" spc="5">
                <a:latin typeface="Microsoft Sans Serif"/>
                <a:cs typeface="Microsoft Sans Serif"/>
              </a:rPr>
              <a:t> </a:t>
            </a:r>
            <a:r>
              <a:rPr dirty="0" sz="2800" spc="-5">
                <a:latin typeface="Microsoft Sans Serif"/>
                <a:cs typeface="Microsoft Sans Serif"/>
              </a:rPr>
              <a:t>Noise</a:t>
            </a:r>
            <a:r>
              <a:rPr dirty="0" sz="2800" spc="5">
                <a:latin typeface="Microsoft Sans Serif"/>
                <a:cs typeface="Microsoft Sans Serif"/>
              </a:rPr>
              <a:t> </a:t>
            </a:r>
            <a:r>
              <a:rPr dirty="0" sz="2800" spc="-25">
                <a:latin typeface="Microsoft Sans Serif"/>
                <a:cs typeface="Microsoft Sans Serif"/>
              </a:rPr>
              <a:t>series</a:t>
            </a:r>
            <a:endParaRPr sz="2800">
              <a:latin typeface="Microsoft Sans Serif"/>
              <a:cs typeface="Microsoft Sans Serif"/>
            </a:endParaRPr>
          </a:p>
          <a:p>
            <a:pPr marL="408940" indent="-396240">
              <a:lnSpc>
                <a:spcPct val="100000"/>
              </a:lnSpc>
              <a:spcBef>
                <a:spcPts val="935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800" spc="-30">
                <a:latin typeface="Microsoft Sans Serif"/>
                <a:cs typeface="Microsoft Sans Serif"/>
              </a:rPr>
              <a:t>Time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25">
                <a:latin typeface="Microsoft Sans Serif"/>
                <a:cs typeface="Microsoft Sans Serif"/>
              </a:rPr>
              <a:t>series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35">
                <a:latin typeface="Microsoft Sans Serif"/>
                <a:cs typeface="Microsoft Sans Serif"/>
              </a:rPr>
              <a:t>that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30">
                <a:latin typeface="Microsoft Sans Serif"/>
                <a:cs typeface="Microsoft Sans Serif"/>
              </a:rPr>
              <a:t>shows</a:t>
            </a:r>
            <a:r>
              <a:rPr dirty="0" sz="2800" spc="25">
                <a:latin typeface="Microsoft Sans Serif"/>
                <a:cs typeface="Microsoft Sans Serif"/>
              </a:rPr>
              <a:t> no </a:t>
            </a:r>
            <a:r>
              <a:rPr dirty="0" sz="2800" spc="15">
                <a:latin typeface="Microsoft Sans Serif"/>
                <a:cs typeface="Microsoft Sans Serif"/>
              </a:rPr>
              <a:t>autocorrelation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458652" y="1520005"/>
            <a:ext cx="457200" cy="25400"/>
          </a:xfrm>
          <a:custGeom>
            <a:avLst/>
            <a:gdLst/>
            <a:ahLst/>
            <a:cxnLst/>
            <a:rect l="l" t="t" r="r" b="b"/>
            <a:pathLst>
              <a:path w="457200" h="25400">
                <a:moveTo>
                  <a:pt x="457200" y="0"/>
                </a:moveTo>
                <a:lnTo>
                  <a:pt x="0" y="0"/>
                </a:lnTo>
                <a:lnTo>
                  <a:pt x="0" y="25400"/>
                </a:lnTo>
                <a:lnTo>
                  <a:pt x="457200" y="25400"/>
                </a:lnTo>
                <a:lnTo>
                  <a:pt x="4572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7464920" y="1608905"/>
            <a:ext cx="438784" cy="346075"/>
          </a:xfrm>
          <a:custGeom>
            <a:avLst/>
            <a:gdLst/>
            <a:ahLst/>
            <a:cxnLst/>
            <a:rect l="l" t="t" r="r" b="b"/>
            <a:pathLst>
              <a:path w="438784" h="346075">
                <a:moveTo>
                  <a:pt x="438232" y="0"/>
                </a:moveTo>
                <a:lnTo>
                  <a:pt x="222332" y="0"/>
                </a:lnTo>
                <a:lnTo>
                  <a:pt x="222332" y="3616"/>
                </a:lnTo>
                <a:lnTo>
                  <a:pt x="204017" y="3616"/>
                </a:lnTo>
                <a:lnTo>
                  <a:pt x="118243" y="300008"/>
                </a:lnTo>
                <a:lnTo>
                  <a:pt x="56951" y="165270"/>
                </a:lnTo>
                <a:lnTo>
                  <a:pt x="0" y="191314"/>
                </a:lnTo>
                <a:lnTo>
                  <a:pt x="5382" y="204336"/>
                </a:lnTo>
                <a:lnTo>
                  <a:pt x="34726" y="191314"/>
                </a:lnTo>
                <a:lnTo>
                  <a:pt x="106610" y="345847"/>
                </a:lnTo>
                <a:lnTo>
                  <a:pt x="123452" y="345847"/>
                </a:lnTo>
                <a:lnTo>
                  <a:pt x="216867" y="26710"/>
                </a:lnTo>
                <a:lnTo>
                  <a:pt x="248295" y="26710"/>
                </a:lnTo>
                <a:lnTo>
                  <a:pt x="248295" y="25400"/>
                </a:lnTo>
                <a:lnTo>
                  <a:pt x="438232" y="25400"/>
                </a:lnTo>
                <a:lnTo>
                  <a:pt x="43823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/>
          <p:nvPr/>
        </p:nvSpPr>
        <p:spPr>
          <a:xfrm>
            <a:off x="7679696" y="1558035"/>
            <a:ext cx="23749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Cambria Math"/>
                <a:cs typeface="Cambria Math"/>
              </a:rPr>
              <a:t>𝑇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81325" y="1244091"/>
            <a:ext cx="619633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800" spc="105">
                <a:latin typeface="Microsoft Sans Serif"/>
                <a:cs typeface="Microsoft Sans Serif"/>
              </a:rPr>
              <a:t>95%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50">
                <a:latin typeface="Microsoft Sans Serif"/>
                <a:cs typeface="Microsoft Sans Serif"/>
              </a:rPr>
              <a:t>of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55">
                <a:latin typeface="Microsoft Sans Serif"/>
                <a:cs typeface="Microsoft Sans Serif"/>
              </a:rPr>
              <a:t>ACF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10">
                <a:latin typeface="Microsoft Sans Serif"/>
                <a:cs typeface="Microsoft Sans Serif"/>
              </a:rPr>
              <a:t>spikes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25">
                <a:latin typeface="Microsoft Sans Serif"/>
                <a:cs typeface="Microsoft Sans Serif"/>
              </a:rPr>
              <a:t>should</a:t>
            </a:r>
            <a:r>
              <a:rPr dirty="0" sz="2800" spc="20">
                <a:latin typeface="Microsoft Sans Serif"/>
                <a:cs typeface="Microsoft Sans Serif"/>
              </a:rPr>
              <a:t> be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30">
                <a:latin typeface="Microsoft Sans Serif"/>
                <a:cs typeface="Microsoft Sans Serif"/>
              </a:rPr>
              <a:t>within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830734" y="1917699"/>
            <a:ext cx="447611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Microsoft Sans Serif"/>
                <a:cs typeface="Microsoft Sans Serif"/>
              </a:rPr>
              <a:t>,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10">
                <a:latin typeface="Microsoft Sans Serif"/>
                <a:cs typeface="Microsoft Sans Serif"/>
              </a:rPr>
              <a:t>then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20">
                <a:latin typeface="Microsoft Sans Serif"/>
                <a:cs typeface="Microsoft Sans Serif"/>
              </a:rPr>
              <a:t>the </a:t>
            </a:r>
            <a:r>
              <a:rPr dirty="0" sz="2800" spc="-25">
                <a:latin typeface="Microsoft Sans Serif"/>
                <a:cs typeface="Microsoft Sans Serif"/>
              </a:rPr>
              <a:t>series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-10">
                <a:latin typeface="Microsoft Sans Serif"/>
                <a:cs typeface="Microsoft Sans Serif"/>
              </a:rPr>
              <a:t>is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50">
                <a:latin typeface="Microsoft Sans Serif"/>
                <a:cs typeface="Microsoft Sans Serif"/>
              </a:rPr>
              <a:t>not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25">
                <a:latin typeface="Microsoft Sans Serif"/>
                <a:cs typeface="Microsoft Sans Serif"/>
              </a:rPr>
              <a:t>white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106069" y="2347467"/>
            <a:ext cx="97536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Microsoft Sans Serif"/>
                <a:cs typeface="Microsoft Sans Serif"/>
              </a:rPr>
              <a:t>n</a:t>
            </a:r>
            <a:r>
              <a:rPr dirty="0" sz="2800" spc="55">
                <a:latin typeface="Microsoft Sans Serif"/>
                <a:cs typeface="Microsoft Sans Serif"/>
              </a:rPr>
              <a:t>o</a:t>
            </a:r>
            <a:r>
              <a:rPr dirty="0" sz="2800" spc="-20">
                <a:latin typeface="Microsoft Sans Serif"/>
                <a:cs typeface="Microsoft Sans Serif"/>
              </a:rPr>
              <a:t>i</a:t>
            </a:r>
            <a:r>
              <a:rPr dirty="0" sz="2800" spc="-30">
                <a:latin typeface="Microsoft Sans Serif"/>
                <a:cs typeface="Microsoft Sans Serif"/>
              </a:rPr>
              <a:t>s</a:t>
            </a:r>
            <a:r>
              <a:rPr dirty="0" sz="2800" spc="-35">
                <a:latin typeface="Microsoft Sans Serif"/>
                <a:cs typeface="Microsoft Sans Serif"/>
              </a:rPr>
              <a:t>e</a:t>
            </a:r>
            <a:r>
              <a:rPr dirty="0" sz="2800">
                <a:latin typeface="Microsoft Sans Serif"/>
                <a:cs typeface="Microsoft Sans Serif"/>
              </a:rPr>
              <a:t>.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09829" y="1917699"/>
            <a:ext cx="7557134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800" spc="-5">
                <a:latin typeface="Microsoft Sans Serif"/>
                <a:cs typeface="Microsoft Sans Serif"/>
              </a:rPr>
              <a:t>If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>
                <a:latin typeface="Microsoft Sans Serif"/>
                <a:cs typeface="Microsoft Sans Serif"/>
              </a:rPr>
              <a:t>more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10">
                <a:latin typeface="Microsoft Sans Serif"/>
                <a:cs typeface="Microsoft Sans Serif"/>
              </a:rPr>
              <a:t>than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155">
                <a:latin typeface="Microsoft Sans Serif"/>
                <a:cs typeface="Microsoft Sans Serif"/>
              </a:rPr>
              <a:t>5%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50">
                <a:latin typeface="Microsoft Sans Serif"/>
                <a:cs typeface="Microsoft Sans Serif"/>
              </a:rPr>
              <a:t>of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-55">
                <a:latin typeface="Microsoft Sans Serif"/>
                <a:cs typeface="Microsoft Sans Serif"/>
              </a:rPr>
              <a:t>ACF</a:t>
            </a:r>
            <a:r>
              <a:rPr dirty="0" sz="2800" spc="35">
                <a:latin typeface="Microsoft Sans Serif"/>
                <a:cs typeface="Microsoft Sans Serif"/>
              </a:rPr>
              <a:t> </a:t>
            </a:r>
            <a:r>
              <a:rPr dirty="0" sz="2800" spc="10">
                <a:latin typeface="Microsoft Sans Serif"/>
                <a:cs typeface="Microsoft Sans Serif"/>
              </a:rPr>
              <a:t>spikes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-55">
                <a:latin typeface="Microsoft Sans Serif"/>
                <a:cs typeface="Microsoft Sans Serif"/>
              </a:rPr>
              <a:t>are</a:t>
            </a:r>
            <a:r>
              <a:rPr dirty="0" sz="2800" spc="25">
                <a:latin typeface="Microsoft Sans Serif"/>
                <a:cs typeface="Microsoft Sans Serif"/>
              </a:rPr>
              <a:t> outside</a:t>
            </a:r>
            <a:r>
              <a:rPr dirty="0" sz="2800" spc="260">
                <a:latin typeface="Microsoft Sans Serif"/>
                <a:cs typeface="Microsoft Sans Serif"/>
              </a:rPr>
              <a:t> </a:t>
            </a:r>
            <a:r>
              <a:rPr dirty="0" sz="2800">
                <a:latin typeface="Cambria Math"/>
                <a:cs typeface="Cambria Math"/>
              </a:rPr>
              <a:t>±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8312353" y="2167750"/>
            <a:ext cx="457200" cy="434975"/>
          </a:xfrm>
          <a:custGeom>
            <a:avLst/>
            <a:gdLst/>
            <a:ahLst/>
            <a:cxnLst/>
            <a:rect l="l" t="t" r="r" b="b"/>
            <a:pathLst>
              <a:path w="457200" h="434975">
                <a:moveTo>
                  <a:pt x="444500" y="88900"/>
                </a:moveTo>
                <a:lnTo>
                  <a:pt x="228600" y="88900"/>
                </a:lnTo>
                <a:lnTo>
                  <a:pt x="228600" y="92506"/>
                </a:lnTo>
                <a:lnTo>
                  <a:pt x="210286" y="92506"/>
                </a:lnTo>
                <a:lnTo>
                  <a:pt x="124510" y="388899"/>
                </a:lnTo>
                <a:lnTo>
                  <a:pt x="63220" y="254165"/>
                </a:lnTo>
                <a:lnTo>
                  <a:pt x="6273" y="280212"/>
                </a:lnTo>
                <a:lnTo>
                  <a:pt x="11658" y="293230"/>
                </a:lnTo>
                <a:lnTo>
                  <a:pt x="40995" y="280212"/>
                </a:lnTo>
                <a:lnTo>
                  <a:pt x="112877" y="434746"/>
                </a:lnTo>
                <a:lnTo>
                  <a:pt x="129717" y="434746"/>
                </a:lnTo>
                <a:lnTo>
                  <a:pt x="223139" y="115608"/>
                </a:lnTo>
                <a:lnTo>
                  <a:pt x="254558" y="115608"/>
                </a:lnTo>
                <a:lnTo>
                  <a:pt x="254558" y="114300"/>
                </a:lnTo>
                <a:lnTo>
                  <a:pt x="444500" y="114300"/>
                </a:lnTo>
                <a:lnTo>
                  <a:pt x="444500" y="88900"/>
                </a:lnTo>
                <a:close/>
              </a:path>
              <a:path w="457200" h="434975">
                <a:moveTo>
                  <a:pt x="457200" y="0"/>
                </a:moveTo>
                <a:lnTo>
                  <a:pt x="0" y="0"/>
                </a:lnTo>
                <a:lnTo>
                  <a:pt x="0" y="25400"/>
                </a:lnTo>
                <a:lnTo>
                  <a:pt x="457200" y="25400"/>
                </a:lnTo>
                <a:lnTo>
                  <a:pt x="4572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object 28"/>
          <p:cNvSpPr txBox="1"/>
          <p:nvPr/>
        </p:nvSpPr>
        <p:spPr>
          <a:xfrm>
            <a:off x="8427677" y="1643379"/>
            <a:ext cx="22288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Cambria Math"/>
                <a:cs typeface="Cambria Math"/>
              </a:rPr>
              <a:t>2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8533403" y="2204211"/>
            <a:ext cx="23749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Cambria Math"/>
                <a:cs typeface="Cambria Math"/>
              </a:rPr>
              <a:t>𝑇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9407112" y="3304540"/>
            <a:ext cx="380047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15">
                <a:latin typeface="Microsoft Sans Serif"/>
                <a:cs typeface="Microsoft Sans Serif"/>
              </a:rPr>
              <a:t>Example: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5">
                <a:latin typeface="Microsoft Sans Serif"/>
                <a:cs typeface="Microsoft Sans Serif"/>
              </a:rPr>
              <a:t>If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105">
                <a:latin typeface="Microsoft Sans Serif"/>
                <a:cs typeface="Microsoft Sans Serif"/>
              </a:rPr>
              <a:t>T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40">
                <a:latin typeface="Microsoft Sans Serif"/>
                <a:cs typeface="Microsoft Sans Serif"/>
              </a:rPr>
              <a:t>=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5">
                <a:latin typeface="Microsoft Sans Serif"/>
                <a:cs typeface="Microsoft Sans Serif"/>
              </a:rPr>
              <a:t>50,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10">
                <a:latin typeface="Microsoft Sans Serif"/>
                <a:cs typeface="Microsoft Sans Serif"/>
              </a:rPr>
              <a:t>then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9374440" y="3959859"/>
            <a:ext cx="72580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490220" algn="l"/>
              </a:tabLst>
            </a:pPr>
            <a:r>
              <a:rPr dirty="0" baseline="-41666" sz="4200">
                <a:latin typeface="Cambria Math"/>
                <a:cs typeface="Cambria Math"/>
              </a:rPr>
              <a:t>±	</a:t>
            </a:r>
            <a:r>
              <a:rPr dirty="0" sz="2800">
                <a:latin typeface="Cambria Math"/>
                <a:cs typeface="Cambria Math"/>
              </a:rPr>
              <a:t>2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9736708" y="4483040"/>
            <a:ext cx="457200" cy="25400"/>
          </a:xfrm>
          <a:custGeom>
            <a:avLst/>
            <a:gdLst/>
            <a:ahLst/>
            <a:cxnLst/>
            <a:rect l="l" t="t" r="r" b="b"/>
            <a:pathLst>
              <a:path w="457200" h="25400">
                <a:moveTo>
                  <a:pt x="457200" y="0"/>
                </a:moveTo>
                <a:lnTo>
                  <a:pt x="0" y="0"/>
                </a:lnTo>
                <a:lnTo>
                  <a:pt x="0" y="25400"/>
                </a:lnTo>
                <a:lnTo>
                  <a:pt x="457200" y="25400"/>
                </a:lnTo>
                <a:lnTo>
                  <a:pt x="4572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3" name="object 33"/>
          <p:cNvSpPr/>
          <p:nvPr/>
        </p:nvSpPr>
        <p:spPr>
          <a:xfrm>
            <a:off x="9742975" y="4571940"/>
            <a:ext cx="438784" cy="346075"/>
          </a:xfrm>
          <a:custGeom>
            <a:avLst/>
            <a:gdLst/>
            <a:ahLst/>
            <a:cxnLst/>
            <a:rect l="l" t="t" r="r" b="b"/>
            <a:pathLst>
              <a:path w="438784" h="346075">
                <a:moveTo>
                  <a:pt x="438232" y="0"/>
                </a:moveTo>
                <a:lnTo>
                  <a:pt x="222332" y="0"/>
                </a:lnTo>
                <a:lnTo>
                  <a:pt x="222332" y="3616"/>
                </a:lnTo>
                <a:lnTo>
                  <a:pt x="204019" y="3616"/>
                </a:lnTo>
                <a:lnTo>
                  <a:pt x="118244" y="300008"/>
                </a:lnTo>
                <a:lnTo>
                  <a:pt x="56951" y="165268"/>
                </a:lnTo>
                <a:lnTo>
                  <a:pt x="0" y="191314"/>
                </a:lnTo>
                <a:lnTo>
                  <a:pt x="5383" y="204336"/>
                </a:lnTo>
                <a:lnTo>
                  <a:pt x="34726" y="191314"/>
                </a:lnTo>
                <a:lnTo>
                  <a:pt x="106611" y="345847"/>
                </a:lnTo>
                <a:lnTo>
                  <a:pt x="123452" y="345847"/>
                </a:lnTo>
                <a:lnTo>
                  <a:pt x="216867" y="26710"/>
                </a:lnTo>
                <a:lnTo>
                  <a:pt x="248295" y="26710"/>
                </a:lnTo>
                <a:lnTo>
                  <a:pt x="248295" y="25400"/>
                </a:lnTo>
                <a:lnTo>
                  <a:pt x="438232" y="25400"/>
                </a:lnTo>
                <a:lnTo>
                  <a:pt x="43823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4" name="object 34"/>
          <p:cNvSpPr txBox="1"/>
          <p:nvPr/>
        </p:nvSpPr>
        <p:spPr>
          <a:xfrm>
            <a:off x="9957751" y="4520691"/>
            <a:ext cx="23749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Cambria Math"/>
                <a:cs typeface="Cambria Math"/>
              </a:rPr>
              <a:t>𝑇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11135423" y="4418819"/>
            <a:ext cx="622300" cy="25400"/>
          </a:xfrm>
          <a:custGeom>
            <a:avLst/>
            <a:gdLst/>
            <a:ahLst/>
            <a:cxnLst/>
            <a:rect l="l" t="t" r="r" b="b"/>
            <a:pathLst>
              <a:path w="622300" h="25400">
                <a:moveTo>
                  <a:pt x="622300" y="0"/>
                </a:moveTo>
                <a:lnTo>
                  <a:pt x="0" y="0"/>
                </a:lnTo>
                <a:lnTo>
                  <a:pt x="0" y="25400"/>
                </a:lnTo>
                <a:lnTo>
                  <a:pt x="622300" y="25400"/>
                </a:lnTo>
                <a:lnTo>
                  <a:pt x="6223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 txBox="1"/>
          <p:nvPr/>
        </p:nvSpPr>
        <p:spPr>
          <a:xfrm>
            <a:off x="11336655" y="3895852"/>
            <a:ext cx="22288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Cambria Math"/>
                <a:cs typeface="Cambria Math"/>
              </a:rPr>
              <a:t>2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1140231" y="4507719"/>
            <a:ext cx="617855" cy="346075"/>
          </a:xfrm>
          <a:custGeom>
            <a:avLst/>
            <a:gdLst/>
            <a:ahLst/>
            <a:cxnLst/>
            <a:rect l="l" t="t" r="r" b="b"/>
            <a:pathLst>
              <a:path w="617854" h="346075">
                <a:moveTo>
                  <a:pt x="617491" y="0"/>
                </a:moveTo>
                <a:lnTo>
                  <a:pt x="223791" y="0"/>
                </a:lnTo>
                <a:lnTo>
                  <a:pt x="223791" y="3616"/>
                </a:lnTo>
                <a:lnTo>
                  <a:pt x="204017" y="3616"/>
                </a:lnTo>
                <a:lnTo>
                  <a:pt x="118243" y="300008"/>
                </a:lnTo>
                <a:lnTo>
                  <a:pt x="56950" y="165268"/>
                </a:lnTo>
                <a:lnTo>
                  <a:pt x="0" y="191314"/>
                </a:lnTo>
                <a:lnTo>
                  <a:pt x="5382" y="204336"/>
                </a:lnTo>
                <a:lnTo>
                  <a:pt x="34725" y="191314"/>
                </a:lnTo>
                <a:lnTo>
                  <a:pt x="106610" y="345847"/>
                </a:lnTo>
                <a:lnTo>
                  <a:pt x="123452" y="345847"/>
                </a:lnTo>
                <a:lnTo>
                  <a:pt x="216866" y="26710"/>
                </a:lnTo>
                <a:lnTo>
                  <a:pt x="248293" y="26710"/>
                </a:lnTo>
                <a:lnTo>
                  <a:pt x="248293" y="25400"/>
                </a:lnTo>
                <a:lnTo>
                  <a:pt x="617491" y="25400"/>
                </a:lnTo>
                <a:lnTo>
                  <a:pt x="61749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8" name="object 38"/>
          <p:cNvSpPr txBox="1"/>
          <p:nvPr/>
        </p:nvSpPr>
        <p:spPr>
          <a:xfrm>
            <a:off x="11355006" y="4459732"/>
            <a:ext cx="419734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latin typeface="Cambria Math"/>
                <a:cs typeface="Cambria Math"/>
              </a:rPr>
              <a:t>50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0433177" y="4170171"/>
            <a:ext cx="261556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06220" algn="l"/>
              </a:tabLst>
            </a:pPr>
            <a:r>
              <a:rPr dirty="0" sz="2800">
                <a:latin typeface="Cambria Math"/>
                <a:cs typeface="Cambria Math"/>
              </a:rPr>
              <a:t>=</a:t>
            </a:r>
            <a:r>
              <a:rPr dirty="0" sz="2800" spc="155">
                <a:latin typeface="Cambria Math"/>
                <a:cs typeface="Cambria Math"/>
              </a:rPr>
              <a:t> </a:t>
            </a:r>
            <a:r>
              <a:rPr dirty="0" sz="2800">
                <a:latin typeface="Cambria Math"/>
                <a:cs typeface="Cambria Math"/>
              </a:rPr>
              <a:t>±	</a:t>
            </a:r>
            <a:r>
              <a:rPr dirty="0" sz="2800">
                <a:latin typeface="Cambria Math"/>
                <a:cs typeface="Cambria Math"/>
              </a:rPr>
              <a:t>=</a:t>
            </a:r>
            <a:r>
              <a:rPr dirty="0" sz="2800" spc="75">
                <a:latin typeface="Cambria Math"/>
                <a:cs typeface="Cambria Math"/>
              </a:rPr>
              <a:t> </a:t>
            </a:r>
            <a:r>
              <a:rPr dirty="0" sz="2800" spc="-5">
                <a:latin typeface="Cambria Math"/>
                <a:cs typeface="Cambria Math"/>
              </a:rPr>
              <a:t>±2.8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145049" y="6303771"/>
            <a:ext cx="83566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Cambria Math"/>
                <a:cs typeface="Cambria Math"/>
              </a:rPr>
              <a:t>−</a:t>
            </a:r>
            <a:r>
              <a:rPr dirty="0" sz="2800" spc="-90">
                <a:latin typeface="Cambria Math"/>
                <a:cs typeface="Cambria Math"/>
              </a:rPr>
              <a:t> </a:t>
            </a:r>
            <a:r>
              <a:rPr dirty="0" sz="2800" spc="-5">
                <a:latin typeface="Cambria Math"/>
                <a:cs typeface="Cambria Math"/>
              </a:rPr>
              <a:t>2.8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295140" y="3825747"/>
            <a:ext cx="83566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Cambria Math"/>
                <a:cs typeface="Cambria Math"/>
              </a:rPr>
              <a:t>+</a:t>
            </a:r>
            <a:r>
              <a:rPr dirty="0" sz="2800" spc="-90">
                <a:latin typeface="Cambria Math"/>
                <a:cs typeface="Cambria Math"/>
              </a:rPr>
              <a:t> </a:t>
            </a:r>
            <a:r>
              <a:rPr dirty="0" sz="2800" spc="-5">
                <a:latin typeface="Cambria Math"/>
                <a:cs typeface="Cambria Math"/>
              </a:rPr>
              <a:t>2.8</a:t>
            </a:r>
            <a:endParaRPr sz="2800">
              <a:latin typeface="Cambria Math"/>
              <a:cs typeface="Cambria Math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48967" y="1606296"/>
            <a:ext cx="692150" cy="2405380"/>
          </a:xfrm>
          <a:custGeom>
            <a:avLst/>
            <a:gdLst/>
            <a:ahLst/>
            <a:cxnLst/>
            <a:rect l="l" t="t" r="r" b="b"/>
            <a:pathLst>
              <a:path w="692150" h="2405379">
                <a:moveTo>
                  <a:pt x="691895" y="0"/>
                </a:moveTo>
                <a:lnTo>
                  <a:pt x="0" y="0"/>
                </a:lnTo>
                <a:lnTo>
                  <a:pt x="0" y="2404871"/>
                </a:lnTo>
                <a:lnTo>
                  <a:pt x="691895" y="2404871"/>
                </a:lnTo>
                <a:lnTo>
                  <a:pt x="69189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2764535" y="4011167"/>
            <a:ext cx="695325" cy="737870"/>
          </a:xfrm>
          <a:custGeom>
            <a:avLst/>
            <a:gdLst/>
            <a:ahLst/>
            <a:cxnLst/>
            <a:rect l="l" t="t" r="r" b="b"/>
            <a:pathLst>
              <a:path w="695325" h="737870">
                <a:moveTo>
                  <a:pt x="694943" y="0"/>
                </a:moveTo>
                <a:lnTo>
                  <a:pt x="0" y="0"/>
                </a:lnTo>
                <a:lnTo>
                  <a:pt x="0" y="737616"/>
                </a:lnTo>
                <a:lnTo>
                  <a:pt x="694943" y="737616"/>
                </a:lnTo>
                <a:lnTo>
                  <a:pt x="69494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3883152" y="4011167"/>
            <a:ext cx="692150" cy="1801495"/>
          </a:xfrm>
          <a:custGeom>
            <a:avLst/>
            <a:gdLst/>
            <a:ahLst/>
            <a:cxnLst/>
            <a:rect l="l" t="t" r="r" b="b"/>
            <a:pathLst>
              <a:path w="692150" h="1801495">
                <a:moveTo>
                  <a:pt x="691896" y="0"/>
                </a:moveTo>
                <a:lnTo>
                  <a:pt x="0" y="0"/>
                </a:lnTo>
                <a:lnTo>
                  <a:pt x="0" y="1801368"/>
                </a:lnTo>
                <a:lnTo>
                  <a:pt x="691896" y="1801368"/>
                </a:lnTo>
                <a:lnTo>
                  <a:pt x="69189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4998720" y="2124455"/>
            <a:ext cx="695325" cy="1887220"/>
          </a:xfrm>
          <a:custGeom>
            <a:avLst/>
            <a:gdLst/>
            <a:ahLst/>
            <a:cxnLst/>
            <a:rect l="l" t="t" r="r" b="b"/>
            <a:pathLst>
              <a:path w="695325" h="1887220">
                <a:moveTo>
                  <a:pt x="694943" y="0"/>
                </a:moveTo>
                <a:lnTo>
                  <a:pt x="0" y="0"/>
                </a:lnTo>
                <a:lnTo>
                  <a:pt x="0" y="1886712"/>
                </a:lnTo>
                <a:lnTo>
                  <a:pt x="694943" y="1886712"/>
                </a:lnTo>
                <a:lnTo>
                  <a:pt x="69494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6117335" y="3508247"/>
            <a:ext cx="695325" cy="502920"/>
          </a:xfrm>
          <a:custGeom>
            <a:avLst/>
            <a:gdLst/>
            <a:ahLst/>
            <a:cxnLst/>
            <a:rect l="l" t="t" r="r" b="b"/>
            <a:pathLst>
              <a:path w="695325" h="502920">
                <a:moveTo>
                  <a:pt x="694943" y="0"/>
                </a:moveTo>
                <a:lnTo>
                  <a:pt x="0" y="0"/>
                </a:lnTo>
                <a:lnTo>
                  <a:pt x="0" y="502919"/>
                </a:lnTo>
                <a:lnTo>
                  <a:pt x="694943" y="502919"/>
                </a:lnTo>
                <a:lnTo>
                  <a:pt x="69494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7232904" y="4011167"/>
            <a:ext cx="695325" cy="2207260"/>
          </a:xfrm>
          <a:custGeom>
            <a:avLst/>
            <a:gdLst/>
            <a:ahLst/>
            <a:cxnLst/>
            <a:rect l="l" t="t" r="r" b="b"/>
            <a:pathLst>
              <a:path w="695325" h="2207260">
                <a:moveTo>
                  <a:pt x="694944" y="0"/>
                </a:moveTo>
                <a:lnTo>
                  <a:pt x="0" y="0"/>
                </a:lnTo>
                <a:lnTo>
                  <a:pt x="0" y="2206752"/>
                </a:lnTo>
                <a:lnTo>
                  <a:pt x="694944" y="2206752"/>
                </a:lnTo>
                <a:lnTo>
                  <a:pt x="694944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8351519" y="3081527"/>
            <a:ext cx="695325" cy="929640"/>
          </a:xfrm>
          <a:custGeom>
            <a:avLst/>
            <a:gdLst/>
            <a:ahLst/>
            <a:cxnLst/>
            <a:rect l="l" t="t" r="r" b="b"/>
            <a:pathLst>
              <a:path w="695325" h="929639">
                <a:moveTo>
                  <a:pt x="694944" y="0"/>
                </a:moveTo>
                <a:lnTo>
                  <a:pt x="0" y="0"/>
                </a:lnTo>
                <a:lnTo>
                  <a:pt x="0" y="929639"/>
                </a:lnTo>
                <a:lnTo>
                  <a:pt x="694944" y="929639"/>
                </a:lnTo>
                <a:lnTo>
                  <a:pt x="694944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9470135" y="2438400"/>
            <a:ext cx="692150" cy="1572895"/>
          </a:xfrm>
          <a:custGeom>
            <a:avLst/>
            <a:gdLst/>
            <a:ahLst/>
            <a:cxnLst/>
            <a:rect l="l" t="t" r="r" b="b"/>
            <a:pathLst>
              <a:path w="692150" h="1572895">
                <a:moveTo>
                  <a:pt x="691896" y="0"/>
                </a:moveTo>
                <a:lnTo>
                  <a:pt x="0" y="0"/>
                </a:lnTo>
                <a:lnTo>
                  <a:pt x="0" y="1572767"/>
                </a:lnTo>
                <a:lnTo>
                  <a:pt x="691896" y="1572767"/>
                </a:lnTo>
                <a:lnTo>
                  <a:pt x="69189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10585704" y="4011167"/>
            <a:ext cx="695325" cy="1911350"/>
          </a:xfrm>
          <a:custGeom>
            <a:avLst/>
            <a:gdLst/>
            <a:ahLst/>
            <a:cxnLst/>
            <a:rect l="l" t="t" r="r" b="b"/>
            <a:pathLst>
              <a:path w="695325" h="1911350">
                <a:moveTo>
                  <a:pt x="694944" y="0"/>
                </a:moveTo>
                <a:lnTo>
                  <a:pt x="0" y="0"/>
                </a:lnTo>
                <a:lnTo>
                  <a:pt x="0" y="1911096"/>
                </a:lnTo>
                <a:lnTo>
                  <a:pt x="694944" y="1911096"/>
                </a:lnTo>
                <a:lnTo>
                  <a:pt x="694944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1704319" y="4011167"/>
            <a:ext cx="692150" cy="311150"/>
          </a:xfrm>
          <a:custGeom>
            <a:avLst/>
            <a:gdLst/>
            <a:ahLst/>
            <a:cxnLst/>
            <a:rect l="l" t="t" r="r" b="b"/>
            <a:pathLst>
              <a:path w="692150" h="311150">
                <a:moveTo>
                  <a:pt x="691896" y="0"/>
                </a:moveTo>
                <a:lnTo>
                  <a:pt x="0" y="0"/>
                </a:lnTo>
                <a:lnTo>
                  <a:pt x="0" y="310896"/>
                </a:lnTo>
                <a:lnTo>
                  <a:pt x="691896" y="310896"/>
                </a:lnTo>
                <a:lnTo>
                  <a:pt x="69189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2" name="object 12"/>
          <p:cNvGrpSpPr/>
          <p:nvPr/>
        </p:nvGrpSpPr>
        <p:grpSpPr>
          <a:xfrm>
            <a:off x="196365" y="1932432"/>
            <a:ext cx="13687425" cy="2082800"/>
            <a:chOff x="196365" y="1932432"/>
            <a:chExt cx="13687425" cy="2082800"/>
          </a:xfrm>
        </p:grpSpPr>
        <p:sp>
          <p:nvSpPr>
            <p:cNvPr id="13" name="object 13"/>
            <p:cNvSpPr/>
            <p:nvPr/>
          </p:nvSpPr>
          <p:spPr>
            <a:xfrm>
              <a:off x="12819888" y="1932432"/>
              <a:ext cx="695325" cy="2078989"/>
            </a:xfrm>
            <a:custGeom>
              <a:avLst/>
              <a:gdLst/>
              <a:ahLst/>
              <a:cxnLst/>
              <a:rect l="l" t="t" r="r" b="b"/>
              <a:pathLst>
                <a:path w="695325" h="2078989">
                  <a:moveTo>
                    <a:pt x="694944" y="0"/>
                  </a:moveTo>
                  <a:lnTo>
                    <a:pt x="0" y="0"/>
                  </a:lnTo>
                  <a:lnTo>
                    <a:pt x="0" y="2078735"/>
                  </a:lnTo>
                  <a:lnTo>
                    <a:pt x="694944" y="2078735"/>
                  </a:lnTo>
                  <a:lnTo>
                    <a:pt x="69494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1436110" y="4009868"/>
              <a:ext cx="12290425" cy="0"/>
            </a:xfrm>
            <a:custGeom>
              <a:avLst/>
              <a:gdLst/>
              <a:ahLst/>
              <a:cxnLst/>
              <a:rect l="l" t="t" r="r" b="b"/>
              <a:pathLst>
                <a:path w="12290425" h="0">
                  <a:moveTo>
                    <a:pt x="0" y="0"/>
                  </a:moveTo>
                  <a:lnTo>
                    <a:pt x="12290091" y="1"/>
                  </a:lnTo>
                </a:path>
              </a:pathLst>
            </a:custGeom>
            <a:ln w="952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196365" y="3603824"/>
              <a:ext cx="13687425" cy="0"/>
            </a:xfrm>
            <a:custGeom>
              <a:avLst/>
              <a:gdLst/>
              <a:ahLst/>
              <a:cxnLst/>
              <a:rect l="l" t="t" r="r" b="b"/>
              <a:pathLst>
                <a:path w="13687425" h="0">
                  <a:moveTo>
                    <a:pt x="13686817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 txBox="1"/>
          <p:nvPr/>
        </p:nvSpPr>
        <p:spPr>
          <a:xfrm>
            <a:off x="429613" y="7439659"/>
            <a:ext cx="8134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-1.5000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9613" y="6238747"/>
            <a:ext cx="8134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-1.0000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29613" y="5037835"/>
            <a:ext cx="8134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-0.5000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18513" y="3836923"/>
            <a:ext cx="724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0.0000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18513" y="2636011"/>
            <a:ext cx="724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0.5000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18513" y="1435100"/>
            <a:ext cx="724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1.0000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18513" y="234188"/>
            <a:ext cx="7245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595959"/>
                </a:solidFill>
                <a:latin typeface="Microsoft Sans Serif"/>
                <a:cs typeface="Microsoft Sans Serif"/>
              </a:rPr>
              <a:t>1.5000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734370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2851650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1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968931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2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086212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3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203494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4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7320775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5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8438056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6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9555335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7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0672617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8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1789898" y="4129532"/>
            <a:ext cx="52133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9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2843611" y="4129532"/>
            <a:ext cx="6477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solidFill>
                  <a:srgbClr val="595959"/>
                </a:solidFill>
                <a:latin typeface="Microsoft Sans Serif"/>
                <a:cs typeface="Microsoft Sans Serif"/>
              </a:rPr>
              <a:t>lag</a:t>
            </a:r>
            <a:r>
              <a:rPr dirty="0" sz="1800" spc="-95">
                <a:solidFill>
                  <a:srgbClr val="595959"/>
                </a:solidFill>
                <a:latin typeface="Microsoft Sans Serif"/>
                <a:cs typeface="Microsoft Sans Serif"/>
              </a:rPr>
              <a:t> </a:t>
            </a:r>
            <a:r>
              <a:rPr dirty="0" sz="1800" spc="-5">
                <a:solidFill>
                  <a:srgbClr val="595959"/>
                </a:solidFill>
                <a:latin typeface="Microsoft Sans Serif"/>
                <a:cs typeface="Microsoft Sans Serif"/>
              </a:rPr>
              <a:t>10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209865" y="4565700"/>
            <a:ext cx="13687425" cy="0"/>
          </a:xfrm>
          <a:custGeom>
            <a:avLst/>
            <a:gdLst/>
            <a:ahLst/>
            <a:cxnLst/>
            <a:rect l="l" t="t" r="r" b="b"/>
            <a:pathLst>
              <a:path w="13687425" h="0">
                <a:moveTo>
                  <a:pt x="13686817" y="0"/>
                </a:moveTo>
                <a:lnTo>
                  <a:pt x="0" y="1"/>
                </a:lnTo>
              </a:path>
            </a:pathLst>
          </a:custGeom>
          <a:ln w="4445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5" name="object 35"/>
          <p:cNvSpPr txBox="1">
            <a:spLocks noGrp="1"/>
          </p:cNvSpPr>
          <p:nvPr>
            <p:ph type="title"/>
          </p:nvPr>
        </p:nvSpPr>
        <p:spPr>
          <a:xfrm>
            <a:off x="8702575" y="159004"/>
            <a:ext cx="275844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15" b="0">
                <a:latin typeface="Microsoft Sans Serif"/>
                <a:cs typeface="Microsoft Sans Serif"/>
              </a:rPr>
              <a:t>For</a:t>
            </a:r>
            <a:r>
              <a:rPr dirty="0" sz="2800" spc="15" b="0">
                <a:latin typeface="Microsoft Sans Serif"/>
                <a:cs typeface="Microsoft Sans Serif"/>
              </a:rPr>
              <a:t> </a:t>
            </a:r>
            <a:r>
              <a:rPr dirty="0" sz="2800" spc="-105" b="0">
                <a:latin typeface="Microsoft Sans Serif"/>
                <a:cs typeface="Microsoft Sans Serif"/>
              </a:rPr>
              <a:t>T</a:t>
            </a:r>
            <a:r>
              <a:rPr dirty="0" sz="2800" spc="20" b="0">
                <a:latin typeface="Microsoft Sans Serif"/>
                <a:cs typeface="Microsoft Sans Serif"/>
              </a:rPr>
              <a:t> </a:t>
            </a:r>
            <a:r>
              <a:rPr dirty="0" sz="2800" spc="40" b="0">
                <a:latin typeface="Microsoft Sans Serif"/>
                <a:cs typeface="Microsoft Sans Serif"/>
              </a:rPr>
              <a:t>=</a:t>
            </a:r>
            <a:r>
              <a:rPr dirty="0" sz="2800" spc="10" b="0">
                <a:latin typeface="Microsoft Sans Serif"/>
                <a:cs typeface="Microsoft Sans Serif"/>
              </a:rPr>
              <a:t> </a:t>
            </a:r>
            <a:r>
              <a:rPr dirty="0" sz="2800" b="0">
                <a:latin typeface="Microsoft Sans Serif"/>
                <a:cs typeface="Microsoft Sans Serif"/>
              </a:rPr>
              <a:t>200,</a:t>
            </a:r>
            <a:r>
              <a:rPr dirty="0" sz="2800" spc="10" b="0">
                <a:latin typeface="Microsoft Sans Serif"/>
                <a:cs typeface="Microsoft Sans Serif"/>
              </a:rPr>
              <a:t> then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8669902" y="814323"/>
            <a:ext cx="72580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490220" algn="l"/>
              </a:tabLst>
            </a:pPr>
            <a:r>
              <a:rPr dirty="0" baseline="-42658" sz="4200">
                <a:latin typeface="Cambria Math"/>
                <a:cs typeface="Cambria Math"/>
              </a:rPr>
              <a:t>±	</a:t>
            </a:r>
            <a:r>
              <a:rPr dirty="0" sz="2800">
                <a:latin typeface="Cambria Math"/>
                <a:cs typeface="Cambria Math"/>
              </a:rPr>
              <a:t>2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9032170" y="1338499"/>
            <a:ext cx="457200" cy="25400"/>
          </a:xfrm>
          <a:custGeom>
            <a:avLst/>
            <a:gdLst/>
            <a:ahLst/>
            <a:cxnLst/>
            <a:rect l="l" t="t" r="r" b="b"/>
            <a:pathLst>
              <a:path w="457200" h="25400">
                <a:moveTo>
                  <a:pt x="457200" y="0"/>
                </a:moveTo>
                <a:lnTo>
                  <a:pt x="0" y="0"/>
                </a:lnTo>
                <a:lnTo>
                  <a:pt x="0" y="25400"/>
                </a:lnTo>
                <a:lnTo>
                  <a:pt x="457200" y="25400"/>
                </a:lnTo>
                <a:lnTo>
                  <a:pt x="4572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8" name="object 38"/>
          <p:cNvSpPr/>
          <p:nvPr/>
        </p:nvSpPr>
        <p:spPr>
          <a:xfrm>
            <a:off x="9038437" y="1427399"/>
            <a:ext cx="438784" cy="346075"/>
          </a:xfrm>
          <a:custGeom>
            <a:avLst/>
            <a:gdLst/>
            <a:ahLst/>
            <a:cxnLst/>
            <a:rect l="l" t="t" r="r" b="b"/>
            <a:pathLst>
              <a:path w="438784" h="346075">
                <a:moveTo>
                  <a:pt x="438232" y="0"/>
                </a:moveTo>
                <a:lnTo>
                  <a:pt x="222332" y="0"/>
                </a:lnTo>
                <a:lnTo>
                  <a:pt x="222332" y="3616"/>
                </a:lnTo>
                <a:lnTo>
                  <a:pt x="204017" y="3616"/>
                </a:lnTo>
                <a:lnTo>
                  <a:pt x="118243" y="300008"/>
                </a:lnTo>
                <a:lnTo>
                  <a:pt x="56951" y="165270"/>
                </a:lnTo>
                <a:lnTo>
                  <a:pt x="0" y="191314"/>
                </a:lnTo>
                <a:lnTo>
                  <a:pt x="5382" y="204336"/>
                </a:lnTo>
                <a:lnTo>
                  <a:pt x="34726" y="191314"/>
                </a:lnTo>
                <a:lnTo>
                  <a:pt x="106610" y="345847"/>
                </a:lnTo>
                <a:lnTo>
                  <a:pt x="123452" y="345847"/>
                </a:lnTo>
                <a:lnTo>
                  <a:pt x="216867" y="26710"/>
                </a:lnTo>
                <a:lnTo>
                  <a:pt x="248295" y="26710"/>
                </a:lnTo>
                <a:lnTo>
                  <a:pt x="248295" y="25400"/>
                </a:lnTo>
                <a:lnTo>
                  <a:pt x="438232" y="25400"/>
                </a:lnTo>
                <a:lnTo>
                  <a:pt x="43823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9" name="object 39"/>
          <p:cNvSpPr txBox="1"/>
          <p:nvPr/>
        </p:nvSpPr>
        <p:spPr>
          <a:xfrm>
            <a:off x="9253213" y="1375155"/>
            <a:ext cx="23749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Cambria Math"/>
                <a:cs typeface="Cambria Math"/>
              </a:rPr>
              <a:t>𝑇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10430885" y="1274278"/>
            <a:ext cx="825500" cy="25400"/>
          </a:xfrm>
          <a:custGeom>
            <a:avLst/>
            <a:gdLst/>
            <a:ahLst/>
            <a:cxnLst/>
            <a:rect l="l" t="t" r="r" b="b"/>
            <a:pathLst>
              <a:path w="825500" h="25400">
                <a:moveTo>
                  <a:pt x="825500" y="0"/>
                </a:moveTo>
                <a:lnTo>
                  <a:pt x="0" y="0"/>
                </a:lnTo>
                <a:lnTo>
                  <a:pt x="0" y="25400"/>
                </a:lnTo>
                <a:lnTo>
                  <a:pt x="825500" y="25400"/>
                </a:lnTo>
                <a:lnTo>
                  <a:pt x="8255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1" name="object 41"/>
          <p:cNvSpPr txBox="1"/>
          <p:nvPr/>
        </p:nvSpPr>
        <p:spPr>
          <a:xfrm>
            <a:off x="10731368" y="750315"/>
            <a:ext cx="22288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>
                <a:latin typeface="Cambria Math"/>
                <a:cs typeface="Cambria Math"/>
              </a:rPr>
              <a:t>2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0436518" y="1363178"/>
            <a:ext cx="820419" cy="346075"/>
          </a:xfrm>
          <a:custGeom>
            <a:avLst/>
            <a:gdLst/>
            <a:ahLst/>
            <a:cxnLst/>
            <a:rect l="l" t="t" r="r" b="b"/>
            <a:pathLst>
              <a:path w="820420" h="346075">
                <a:moveTo>
                  <a:pt x="819867" y="0"/>
                </a:moveTo>
                <a:lnTo>
                  <a:pt x="222967" y="0"/>
                </a:lnTo>
                <a:lnTo>
                  <a:pt x="222967" y="3618"/>
                </a:lnTo>
                <a:lnTo>
                  <a:pt x="204019" y="3618"/>
                </a:lnTo>
                <a:lnTo>
                  <a:pt x="118243" y="300009"/>
                </a:lnTo>
                <a:lnTo>
                  <a:pt x="56951" y="165270"/>
                </a:lnTo>
                <a:lnTo>
                  <a:pt x="0" y="191315"/>
                </a:lnTo>
                <a:lnTo>
                  <a:pt x="5382" y="204337"/>
                </a:lnTo>
                <a:lnTo>
                  <a:pt x="34726" y="191315"/>
                </a:lnTo>
                <a:lnTo>
                  <a:pt x="106610" y="345847"/>
                </a:lnTo>
                <a:lnTo>
                  <a:pt x="123452" y="345847"/>
                </a:lnTo>
                <a:lnTo>
                  <a:pt x="216867" y="26710"/>
                </a:lnTo>
                <a:lnTo>
                  <a:pt x="248295" y="26710"/>
                </a:lnTo>
                <a:lnTo>
                  <a:pt x="248295" y="25400"/>
                </a:lnTo>
                <a:lnTo>
                  <a:pt x="819867" y="25400"/>
                </a:lnTo>
                <a:lnTo>
                  <a:pt x="819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3" name="object 43"/>
          <p:cNvSpPr txBox="1"/>
          <p:nvPr/>
        </p:nvSpPr>
        <p:spPr>
          <a:xfrm>
            <a:off x="10651294" y="1311147"/>
            <a:ext cx="61658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latin typeface="Cambria Math"/>
                <a:cs typeface="Cambria Math"/>
              </a:rPr>
              <a:t>200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9729465" y="1027683"/>
            <a:ext cx="261429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05585" algn="l"/>
              </a:tabLst>
            </a:pPr>
            <a:r>
              <a:rPr dirty="0" sz="2800">
                <a:latin typeface="Cambria Math"/>
                <a:cs typeface="Cambria Math"/>
              </a:rPr>
              <a:t>=</a:t>
            </a:r>
            <a:r>
              <a:rPr dirty="0" sz="2800" spc="155">
                <a:latin typeface="Cambria Math"/>
                <a:cs typeface="Cambria Math"/>
              </a:rPr>
              <a:t> </a:t>
            </a:r>
            <a:r>
              <a:rPr dirty="0" sz="2800">
                <a:latin typeface="Cambria Math"/>
                <a:cs typeface="Cambria Math"/>
              </a:rPr>
              <a:t>±	</a:t>
            </a:r>
            <a:r>
              <a:rPr dirty="0" sz="2800">
                <a:latin typeface="Cambria Math"/>
                <a:cs typeface="Cambria Math"/>
              </a:rPr>
              <a:t>=</a:t>
            </a:r>
            <a:r>
              <a:rPr dirty="0" sz="2800" spc="75">
                <a:latin typeface="Cambria Math"/>
                <a:cs typeface="Cambria Math"/>
              </a:rPr>
              <a:t> </a:t>
            </a:r>
            <a:r>
              <a:rPr dirty="0" sz="2800" spc="-5">
                <a:latin typeface="Cambria Math"/>
                <a:cs typeface="Cambria Math"/>
              </a:rPr>
              <a:t>±2.8</a:t>
            </a:r>
            <a:endParaRPr sz="2800">
              <a:latin typeface="Cambria Math"/>
              <a:cs typeface="Cambria Math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99523" y="4639564"/>
            <a:ext cx="1097216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971039" algn="l"/>
              </a:tabLst>
            </a:pPr>
            <a:r>
              <a:rPr dirty="0" sz="4000" spc="-20">
                <a:latin typeface="Microsoft Sans Serif"/>
                <a:cs typeface="Microsoft Sans Serif"/>
              </a:rPr>
              <a:t>mean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µ</a:t>
            </a:r>
            <a:r>
              <a:rPr dirty="0" baseline="-18518" sz="4050" spc="75">
                <a:latin typeface="Microsoft Sans Serif"/>
                <a:cs typeface="Microsoft Sans Serif"/>
              </a:rPr>
              <a:t>t	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variance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Calibri"/>
                <a:cs typeface="Calibri"/>
              </a:rPr>
              <a:t>σ</a:t>
            </a:r>
            <a:r>
              <a:rPr dirty="0" sz="4000" spc="-25">
                <a:latin typeface="Calibri"/>
                <a:cs typeface="Calibri"/>
              </a:rPr>
              <a:t> </a:t>
            </a:r>
            <a:r>
              <a:rPr dirty="0" baseline="24691" sz="4050" spc="-15">
                <a:latin typeface="Calibri"/>
                <a:cs typeface="Calibri"/>
              </a:rPr>
              <a:t>2</a:t>
            </a:r>
            <a:r>
              <a:rPr dirty="0" sz="4000" spc="-10">
                <a:latin typeface="Calibri"/>
                <a:cs typeface="Calibri"/>
              </a:rPr>
              <a:t>.</a:t>
            </a:r>
            <a:r>
              <a:rPr dirty="0" sz="4000" spc="-5">
                <a:latin typeface="Calibri"/>
                <a:cs typeface="Calibri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Each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5">
                <a:latin typeface="Microsoft Sans Serif"/>
                <a:cs typeface="Microsoft Sans Serif"/>
              </a:rPr>
              <a:t>realization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this</a:t>
            </a:r>
            <a:endParaRPr sz="40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28682" y="4920488"/>
            <a:ext cx="12571730" cy="2279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R="1121410">
              <a:lnSpc>
                <a:spcPts val="3020"/>
              </a:lnSpc>
              <a:spcBef>
                <a:spcPts val="100"/>
              </a:spcBef>
            </a:pPr>
            <a:r>
              <a:rPr dirty="0" sz="2700">
                <a:latin typeface="Calibri"/>
                <a:cs typeface="Calibri"/>
              </a:rPr>
              <a:t>t</a:t>
            </a:r>
            <a:endParaRPr sz="2700">
              <a:latin typeface="Calibri"/>
              <a:cs typeface="Calibri"/>
            </a:endParaRPr>
          </a:p>
          <a:p>
            <a:pPr marL="408940">
              <a:lnSpc>
                <a:spcPts val="4580"/>
              </a:lnSpc>
            </a:pPr>
            <a:r>
              <a:rPr dirty="0" sz="4000" spc="30">
                <a:latin typeface="Microsoft Sans Serif"/>
                <a:cs typeface="Microsoft Sans Serif"/>
              </a:rPr>
              <a:t>process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gives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an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ensemble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or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data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set.</a:t>
            </a:r>
            <a:endParaRPr sz="4000">
              <a:latin typeface="Microsoft Sans Serif"/>
              <a:cs typeface="Microsoft Sans Serif"/>
            </a:endParaRPr>
          </a:p>
          <a:p>
            <a:pPr marL="408940" marR="5080" indent="-396240">
              <a:lnSpc>
                <a:spcPct val="100299"/>
              </a:lnSpc>
              <a:spcBef>
                <a:spcPts val="869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4000" spc="25">
                <a:latin typeface="Microsoft Sans Serif"/>
                <a:cs typeface="Microsoft Sans Serif"/>
              </a:rPr>
              <a:t>iid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rvs: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3700" spc="20">
                <a:latin typeface="Microsoft Sans Serif"/>
                <a:cs typeface="Microsoft Sans Serif"/>
              </a:rPr>
              <a:t>if</a:t>
            </a:r>
            <a:r>
              <a:rPr dirty="0" sz="3700" spc="45">
                <a:latin typeface="Microsoft Sans Serif"/>
                <a:cs typeface="Microsoft Sans Serif"/>
              </a:rPr>
              <a:t> </a:t>
            </a:r>
            <a:r>
              <a:rPr dirty="0" sz="3700" spc="-5">
                <a:latin typeface="Microsoft Sans Serif"/>
                <a:cs typeface="Microsoft Sans Serif"/>
              </a:rPr>
              <a:t>each</a:t>
            </a:r>
            <a:r>
              <a:rPr dirty="0" sz="3700" spc="40">
                <a:latin typeface="Microsoft Sans Serif"/>
                <a:cs typeface="Microsoft Sans Serif"/>
              </a:rPr>
              <a:t> </a:t>
            </a:r>
            <a:r>
              <a:rPr dirty="0" sz="3700" spc="25">
                <a:latin typeface="Microsoft Sans Serif"/>
                <a:cs typeface="Microsoft Sans Serif"/>
              </a:rPr>
              <a:t>random</a:t>
            </a:r>
            <a:r>
              <a:rPr dirty="0" sz="3700" spc="35">
                <a:latin typeface="Microsoft Sans Serif"/>
                <a:cs typeface="Microsoft Sans Serif"/>
              </a:rPr>
              <a:t> </a:t>
            </a:r>
            <a:r>
              <a:rPr dirty="0" sz="3700" spc="-20">
                <a:latin typeface="Microsoft Sans Serif"/>
                <a:cs typeface="Microsoft Sans Serif"/>
              </a:rPr>
              <a:t>variable</a:t>
            </a:r>
            <a:r>
              <a:rPr dirty="0" sz="3700" spc="45">
                <a:latin typeface="Microsoft Sans Serif"/>
                <a:cs typeface="Microsoft Sans Serif"/>
              </a:rPr>
              <a:t> </a:t>
            </a:r>
            <a:r>
              <a:rPr dirty="0" sz="3700" spc="-30">
                <a:latin typeface="Microsoft Sans Serif"/>
                <a:cs typeface="Microsoft Sans Serif"/>
              </a:rPr>
              <a:t>has</a:t>
            </a:r>
            <a:r>
              <a:rPr dirty="0" sz="3700" spc="40">
                <a:latin typeface="Microsoft Sans Serif"/>
                <a:cs typeface="Microsoft Sans Serif"/>
              </a:rPr>
              <a:t> </a:t>
            </a:r>
            <a:r>
              <a:rPr dirty="0" sz="3700" spc="15">
                <a:latin typeface="Microsoft Sans Serif"/>
                <a:cs typeface="Microsoft Sans Serif"/>
              </a:rPr>
              <a:t>the</a:t>
            </a:r>
            <a:r>
              <a:rPr dirty="0" sz="3700" spc="45">
                <a:latin typeface="Microsoft Sans Serif"/>
                <a:cs typeface="Microsoft Sans Serif"/>
              </a:rPr>
              <a:t> </a:t>
            </a:r>
            <a:r>
              <a:rPr dirty="0" sz="3700" spc="-20">
                <a:latin typeface="Microsoft Sans Serif"/>
                <a:cs typeface="Microsoft Sans Serif"/>
              </a:rPr>
              <a:t>same</a:t>
            </a:r>
            <a:r>
              <a:rPr dirty="0" sz="3700" spc="4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u="heavy" sz="3700" spc="3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Microsoft Sans Serif"/>
                <a:cs typeface="Microsoft Sans Serif"/>
              </a:rPr>
              <a:t>probability </a:t>
            </a:r>
            <a:r>
              <a:rPr dirty="0" sz="3700" spc="3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u="heavy" sz="3700" spc="4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Microsoft Sans Serif"/>
                <a:cs typeface="Microsoft Sans Serif"/>
              </a:rPr>
              <a:t>distribution</a:t>
            </a:r>
            <a:r>
              <a:rPr dirty="0" sz="3700" spc="3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3700" spc="-40">
                <a:latin typeface="Microsoft Sans Serif"/>
                <a:cs typeface="Microsoft Sans Serif"/>
              </a:rPr>
              <a:t>as</a:t>
            </a:r>
            <a:r>
              <a:rPr dirty="0" sz="3700" spc="45">
                <a:latin typeface="Microsoft Sans Serif"/>
                <a:cs typeface="Microsoft Sans Serif"/>
              </a:rPr>
              <a:t> </a:t>
            </a:r>
            <a:r>
              <a:rPr dirty="0" sz="3700" spc="15">
                <a:latin typeface="Microsoft Sans Serif"/>
                <a:cs typeface="Microsoft Sans Serif"/>
              </a:rPr>
              <a:t>the</a:t>
            </a:r>
            <a:r>
              <a:rPr dirty="0" sz="3700" spc="45">
                <a:latin typeface="Microsoft Sans Serif"/>
                <a:cs typeface="Microsoft Sans Serif"/>
              </a:rPr>
              <a:t> </a:t>
            </a:r>
            <a:r>
              <a:rPr dirty="0" sz="3700" spc="15">
                <a:latin typeface="Microsoft Sans Serif"/>
                <a:cs typeface="Microsoft Sans Serif"/>
              </a:rPr>
              <a:t>others</a:t>
            </a:r>
            <a:r>
              <a:rPr dirty="0" sz="3700" spc="45">
                <a:latin typeface="Microsoft Sans Serif"/>
                <a:cs typeface="Microsoft Sans Serif"/>
              </a:rPr>
              <a:t> </a:t>
            </a:r>
            <a:r>
              <a:rPr dirty="0" sz="3700" spc="15">
                <a:latin typeface="Microsoft Sans Serif"/>
                <a:cs typeface="Microsoft Sans Serif"/>
              </a:rPr>
              <a:t>and</a:t>
            </a:r>
            <a:r>
              <a:rPr dirty="0" sz="3700" spc="35">
                <a:latin typeface="Microsoft Sans Serif"/>
                <a:cs typeface="Microsoft Sans Serif"/>
              </a:rPr>
              <a:t> </a:t>
            </a:r>
            <a:r>
              <a:rPr dirty="0" sz="3700" spc="-40">
                <a:latin typeface="Microsoft Sans Serif"/>
                <a:cs typeface="Microsoft Sans Serif"/>
              </a:rPr>
              <a:t>all</a:t>
            </a:r>
            <a:r>
              <a:rPr dirty="0" sz="3700" spc="50">
                <a:latin typeface="Microsoft Sans Serif"/>
                <a:cs typeface="Microsoft Sans Serif"/>
              </a:rPr>
              <a:t> </a:t>
            </a:r>
            <a:r>
              <a:rPr dirty="0" sz="3700" spc="-75">
                <a:latin typeface="Microsoft Sans Serif"/>
                <a:cs typeface="Microsoft Sans Serif"/>
              </a:rPr>
              <a:t>are</a:t>
            </a:r>
            <a:r>
              <a:rPr dirty="0" sz="3700" spc="4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u="heavy" sz="3700" spc="5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Microsoft Sans Serif"/>
                <a:cs typeface="Microsoft Sans Serif"/>
              </a:rPr>
              <a:t>mutually</a:t>
            </a:r>
            <a:r>
              <a:rPr dirty="0" sz="3700" spc="3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u="heavy" sz="3700" spc="2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Microsoft Sans Serif"/>
                <a:cs typeface="Microsoft Sans Serif"/>
              </a:rPr>
              <a:t>independent</a:t>
            </a:r>
            <a:endParaRPr sz="37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0774" y="303377"/>
            <a:ext cx="12277090" cy="4389120"/>
          </a:xfrm>
          <a:prstGeom prst="rect">
            <a:avLst/>
          </a:prstGeom>
        </p:spPr>
        <p:txBody>
          <a:bodyPr wrap="square" lIns="0" tIns="31496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2480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Definition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of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endParaRPr sz="3600">
              <a:latin typeface="Arial"/>
              <a:cs typeface="Arial"/>
            </a:endParaRPr>
          </a:p>
          <a:p>
            <a:pPr marL="130175">
              <a:lnSpc>
                <a:spcPct val="100000"/>
              </a:lnSpc>
              <a:spcBef>
                <a:spcPts val="2650"/>
              </a:spcBef>
            </a:pPr>
            <a:r>
              <a:rPr dirty="0" sz="4000" spc="-5" b="1">
                <a:solidFill>
                  <a:srgbClr val="0033CC"/>
                </a:solidFill>
                <a:latin typeface="Arial"/>
                <a:cs typeface="Arial"/>
              </a:rPr>
              <a:t>Index</a:t>
            </a:r>
            <a:r>
              <a:rPr dirty="0" sz="4000" spc="-3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-40" b="1">
                <a:solidFill>
                  <a:srgbClr val="0033CC"/>
                </a:solidFill>
                <a:latin typeface="Arial"/>
                <a:cs typeface="Arial"/>
              </a:rPr>
              <a:t>set:</a:t>
            </a:r>
            <a:endParaRPr sz="4000">
              <a:latin typeface="Arial"/>
              <a:cs typeface="Arial"/>
            </a:endParaRPr>
          </a:p>
          <a:p>
            <a:pPr marL="526415" marR="43180" indent="-396240">
              <a:lnSpc>
                <a:spcPct val="100000"/>
              </a:lnSpc>
              <a:spcBef>
                <a:spcPts val="1010"/>
              </a:spcBef>
              <a:buFont typeface="Arial MT"/>
              <a:buChar char="•"/>
              <a:tabLst>
                <a:tab pos="526415" algn="l"/>
                <a:tab pos="527050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index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set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b="1">
                <a:solidFill>
                  <a:srgbClr val="0033CC"/>
                </a:solidFill>
                <a:latin typeface="Arial"/>
                <a:cs typeface="Arial"/>
              </a:rPr>
              <a:t>T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collection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 b="1">
                <a:solidFill>
                  <a:srgbClr val="FF0000"/>
                </a:solidFill>
                <a:latin typeface="Arial"/>
                <a:cs typeface="Arial"/>
              </a:rPr>
              <a:t>all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3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40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25" b="1">
                <a:solidFill>
                  <a:srgbClr val="FF0000"/>
                </a:solidFill>
                <a:latin typeface="Arial"/>
                <a:cs typeface="Arial"/>
              </a:rPr>
              <a:t>functions </a:t>
            </a:r>
            <a:r>
              <a:rPr dirty="0" sz="4000" spc="-109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that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can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result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from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random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experiment,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usually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index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sz="4000" spc="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denote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time.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 b="1">
                <a:solidFill>
                  <a:srgbClr val="0033CC"/>
                </a:solidFill>
                <a:latin typeface="Arial"/>
                <a:cs typeface="Arial"/>
              </a:rPr>
              <a:t>Y</a:t>
            </a:r>
            <a:r>
              <a:rPr dirty="0" baseline="-18518" sz="4050" spc="30" b="1">
                <a:solidFill>
                  <a:srgbClr val="0033CC"/>
                </a:solidFill>
                <a:latin typeface="Arial"/>
                <a:cs typeface="Arial"/>
              </a:rPr>
              <a:t>t</a:t>
            </a:r>
            <a:r>
              <a:rPr dirty="0" baseline="-18518" sz="4050" spc="-44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are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independent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and 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20" b="1">
                <a:solidFill>
                  <a:srgbClr val="FF0000"/>
                </a:solidFill>
                <a:latin typeface="Arial"/>
                <a:cs typeface="Arial"/>
              </a:rPr>
              <a:t>identically</a:t>
            </a:r>
            <a:r>
              <a:rPr dirty="0" sz="40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10" b="1">
                <a:solidFill>
                  <a:srgbClr val="FF0000"/>
                </a:solidFill>
                <a:latin typeface="Arial"/>
                <a:cs typeface="Arial"/>
              </a:rPr>
              <a:t>distributed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90" b="1">
                <a:solidFill>
                  <a:srgbClr val="FF0000"/>
                </a:solidFill>
                <a:latin typeface="Arial"/>
                <a:cs typeface="Arial"/>
              </a:rPr>
              <a:t>(iid)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10" b="1">
                <a:solidFill>
                  <a:srgbClr val="FF0000"/>
                </a:solidFill>
                <a:latin typeface="Arial"/>
                <a:cs typeface="Arial"/>
              </a:rPr>
              <a:t>random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20" b="1">
                <a:solidFill>
                  <a:srgbClr val="FF0000"/>
                </a:solidFill>
                <a:latin typeface="Arial"/>
                <a:cs typeface="Arial"/>
              </a:rPr>
              <a:t>variables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with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423474" y="606043"/>
            <a:ext cx="7950834" cy="14471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Autocorrelation</a:t>
            </a:r>
            <a:endParaRPr sz="3600">
              <a:latin typeface="Arial"/>
              <a:cs typeface="Arial"/>
            </a:endParaRPr>
          </a:p>
          <a:p>
            <a:pPr algn="r" marR="5080">
              <a:lnSpc>
                <a:spcPct val="100000"/>
              </a:lnSpc>
              <a:spcBef>
                <a:spcPts val="3510"/>
              </a:spcBef>
            </a:pPr>
            <a:r>
              <a:rPr dirty="0" sz="2800" spc="-10">
                <a:solidFill>
                  <a:srgbClr val="595959"/>
                </a:solidFill>
                <a:latin typeface="Calibri"/>
                <a:cs typeface="Calibri"/>
              </a:rPr>
              <a:t>Autocorrelation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296347" y="6850535"/>
            <a:ext cx="12147550" cy="0"/>
          </a:xfrm>
          <a:custGeom>
            <a:avLst/>
            <a:gdLst/>
            <a:ahLst/>
            <a:cxnLst/>
            <a:rect l="l" t="t" r="r" b="b"/>
            <a:pathLst>
              <a:path w="12147550" h="0">
                <a:moveTo>
                  <a:pt x="0" y="0"/>
                </a:moveTo>
                <a:lnTo>
                  <a:pt x="12146949" y="0"/>
                </a:lnTo>
              </a:path>
            </a:pathLst>
          </a:custGeom>
          <a:ln w="9525">
            <a:solidFill>
              <a:srgbClr val="D9D9D9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9" name="object 9"/>
          <p:cNvGrpSpPr/>
          <p:nvPr/>
        </p:nvGrpSpPr>
        <p:grpSpPr>
          <a:xfrm>
            <a:off x="1291584" y="2959607"/>
            <a:ext cx="12157075" cy="3386454"/>
            <a:chOff x="1291584" y="2959607"/>
            <a:chExt cx="12157075" cy="3386454"/>
          </a:xfrm>
        </p:grpSpPr>
        <p:sp>
          <p:nvSpPr>
            <p:cNvPr id="10" name="object 10"/>
            <p:cNvSpPr/>
            <p:nvPr/>
          </p:nvSpPr>
          <p:spPr>
            <a:xfrm>
              <a:off x="1296347" y="5693664"/>
              <a:ext cx="12147550" cy="579120"/>
            </a:xfrm>
            <a:custGeom>
              <a:avLst/>
              <a:gdLst/>
              <a:ahLst/>
              <a:cxnLst/>
              <a:rect l="l" t="t" r="r" b="b"/>
              <a:pathLst>
                <a:path w="12147550" h="579120">
                  <a:moveTo>
                    <a:pt x="0" y="579120"/>
                  </a:moveTo>
                  <a:lnTo>
                    <a:pt x="419676" y="579120"/>
                  </a:lnTo>
                </a:path>
                <a:path w="12147550" h="579120">
                  <a:moveTo>
                    <a:pt x="1315788" y="579120"/>
                  </a:moveTo>
                  <a:lnTo>
                    <a:pt x="12146949" y="579120"/>
                  </a:lnTo>
                </a:path>
                <a:path w="12147550" h="579120">
                  <a:moveTo>
                    <a:pt x="0" y="0"/>
                  </a:moveTo>
                  <a:lnTo>
                    <a:pt x="419676" y="0"/>
                  </a:lnTo>
                </a:path>
                <a:path w="12147550" h="579120">
                  <a:moveTo>
                    <a:pt x="1315788" y="0"/>
                  </a:moveTo>
                  <a:lnTo>
                    <a:pt x="12146949" y="0"/>
                  </a:lnTo>
                </a:path>
              </a:pathLst>
            </a:custGeom>
            <a:ln w="952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1716023" y="5117591"/>
              <a:ext cx="896619" cy="1228725"/>
            </a:xfrm>
            <a:custGeom>
              <a:avLst/>
              <a:gdLst/>
              <a:ahLst/>
              <a:cxnLst/>
              <a:rect l="l" t="t" r="r" b="b"/>
              <a:pathLst>
                <a:path w="896619" h="1228725">
                  <a:moveTo>
                    <a:pt x="896112" y="0"/>
                  </a:moveTo>
                  <a:lnTo>
                    <a:pt x="0" y="0"/>
                  </a:lnTo>
                  <a:lnTo>
                    <a:pt x="0" y="1228343"/>
                  </a:lnTo>
                  <a:lnTo>
                    <a:pt x="896112" y="1228343"/>
                  </a:lnTo>
                  <a:lnTo>
                    <a:pt x="896112" y="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1296347" y="4538472"/>
              <a:ext cx="7363459" cy="0"/>
            </a:xfrm>
            <a:custGeom>
              <a:avLst/>
              <a:gdLst/>
              <a:ahLst/>
              <a:cxnLst/>
              <a:rect l="l" t="t" r="r" b="b"/>
              <a:pathLst>
                <a:path w="7363459" h="0">
                  <a:moveTo>
                    <a:pt x="0" y="0"/>
                  </a:moveTo>
                  <a:lnTo>
                    <a:pt x="7363020" y="0"/>
                  </a:lnTo>
                </a:path>
              </a:pathLst>
            </a:custGeom>
            <a:ln w="952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3453384" y="4584191"/>
              <a:ext cx="4364990" cy="868680"/>
            </a:xfrm>
            <a:custGeom>
              <a:avLst/>
              <a:gdLst/>
              <a:ahLst/>
              <a:cxnLst/>
              <a:rect l="l" t="t" r="r" b="b"/>
              <a:pathLst>
                <a:path w="4364990" h="868679">
                  <a:moveTo>
                    <a:pt x="893064" y="0"/>
                  </a:moveTo>
                  <a:lnTo>
                    <a:pt x="0" y="0"/>
                  </a:lnTo>
                  <a:lnTo>
                    <a:pt x="0" y="533400"/>
                  </a:lnTo>
                  <a:lnTo>
                    <a:pt x="893064" y="533400"/>
                  </a:lnTo>
                  <a:lnTo>
                    <a:pt x="893064" y="0"/>
                  </a:lnTo>
                  <a:close/>
                </a:path>
                <a:path w="4364990" h="868679">
                  <a:moveTo>
                    <a:pt x="2627376" y="533400"/>
                  </a:moveTo>
                  <a:lnTo>
                    <a:pt x="1734312" y="533400"/>
                  </a:lnTo>
                  <a:lnTo>
                    <a:pt x="1734312" y="725881"/>
                  </a:lnTo>
                  <a:lnTo>
                    <a:pt x="1734312" y="868680"/>
                  </a:lnTo>
                  <a:lnTo>
                    <a:pt x="1931911" y="868680"/>
                  </a:lnTo>
                  <a:lnTo>
                    <a:pt x="1931911" y="725881"/>
                  </a:lnTo>
                  <a:lnTo>
                    <a:pt x="2430386" y="725881"/>
                  </a:lnTo>
                  <a:lnTo>
                    <a:pt x="2430386" y="868680"/>
                  </a:lnTo>
                  <a:lnTo>
                    <a:pt x="2627376" y="868680"/>
                  </a:lnTo>
                  <a:lnTo>
                    <a:pt x="2627376" y="725881"/>
                  </a:lnTo>
                  <a:lnTo>
                    <a:pt x="2627376" y="533400"/>
                  </a:lnTo>
                  <a:close/>
                </a:path>
                <a:path w="4364990" h="868679">
                  <a:moveTo>
                    <a:pt x="4364736" y="518160"/>
                  </a:moveTo>
                  <a:lnTo>
                    <a:pt x="3468624" y="518160"/>
                  </a:lnTo>
                  <a:lnTo>
                    <a:pt x="3468624" y="533400"/>
                  </a:lnTo>
                  <a:lnTo>
                    <a:pt x="4364736" y="533400"/>
                  </a:lnTo>
                  <a:lnTo>
                    <a:pt x="4364736" y="51816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9552431" y="4538472"/>
              <a:ext cx="841375" cy="0"/>
            </a:xfrm>
            <a:custGeom>
              <a:avLst/>
              <a:gdLst/>
              <a:ahLst/>
              <a:cxnLst/>
              <a:rect l="l" t="t" r="r" b="b"/>
              <a:pathLst>
                <a:path w="841375" h="0">
                  <a:moveTo>
                    <a:pt x="0" y="0"/>
                  </a:moveTo>
                  <a:lnTo>
                    <a:pt x="841248" y="0"/>
                  </a:lnTo>
                </a:path>
              </a:pathLst>
            </a:custGeom>
            <a:ln w="952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8659367" y="4248911"/>
              <a:ext cx="893444" cy="868680"/>
            </a:xfrm>
            <a:custGeom>
              <a:avLst/>
              <a:gdLst/>
              <a:ahLst/>
              <a:cxnLst/>
              <a:rect l="l" t="t" r="r" b="b"/>
              <a:pathLst>
                <a:path w="893445" h="868679">
                  <a:moveTo>
                    <a:pt x="893063" y="0"/>
                  </a:moveTo>
                  <a:lnTo>
                    <a:pt x="0" y="0"/>
                  </a:lnTo>
                  <a:lnTo>
                    <a:pt x="0" y="868680"/>
                  </a:lnTo>
                  <a:lnTo>
                    <a:pt x="893063" y="868680"/>
                  </a:lnTo>
                  <a:lnTo>
                    <a:pt x="893063" y="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1296347" y="3383280"/>
              <a:ext cx="12147550" cy="1155700"/>
            </a:xfrm>
            <a:custGeom>
              <a:avLst/>
              <a:gdLst/>
              <a:ahLst/>
              <a:cxnLst/>
              <a:rect l="l" t="t" r="r" b="b"/>
              <a:pathLst>
                <a:path w="12147550" h="1155700">
                  <a:moveTo>
                    <a:pt x="9990396" y="1155192"/>
                  </a:moveTo>
                  <a:lnTo>
                    <a:pt x="12146949" y="1155192"/>
                  </a:lnTo>
                </a:path>
                <a:path w="12147550" h="1155700">
                  <a:moveTo>
                    <a:pt x="9990396" y="576072"/>
                  </a:moveTo>
                  <a:lnTo>
                    <a:pt x="12146949" y="576072"/>
                  </a:lnTo>
                </a:path>
                <a:path w="12147550" h="1155700">
                  <a:moveTo>
                    <a:pt x="0" y="0"/>
                  </a:moveTo>
                  <a:lnTo>
                    <a:pt x="9097332" y="0"/>
                  </a:lnTo>
                </a:path>
                <a:path w="12147550" h="1155700">
                  <a:moveTo>
                    <a:pt x="9990396" y="0"/>
                  </a:moveTo>
                  <a:lnTo>
                    <a:pt x="12146949" y="0"/>
                  </a:lnTo>
                </a:path>
              </a:pathLst>
            </a:custGeom>
            <a:ln w="952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10393680" y="2959607"/>
              <a:ext cx="2630805" cy="2414270"/>
            </a:xfrm>
            <a:custGeom>
              <a:avLst/>
              <a:gdLst/>
              <a:ahLst/>
              <a:cxnLst/>
              <a:rect l="l" t="t" r="r" b="b"/>
              <a:pathLst>
                <a:path w="2630805" h="2414270">
                  <a:moveTo>
                    <a:pt x="893064" y="0"/>
                  </a:moveTo>
                  <a:lnTo>
                    <a:pt x="0" y="0"/>
                  </a:lnTo>
                  <a:lnTo>
                    <a:pt x="0" y="2157984"/>
                  </a:lnTo>
                  <a:lnTo>
                    <a:pt x="893064" y="2157984"/>
                  </a:lnTo>
                  <a:lnTo>
                    <a:pt x="893064" y="0"/>
                  </a:lnTo>
                  <a:close/>
                </a:path>
                <a:path w="2630805" h="2414270">
                  <a:moveTo>
                    <a:pt x="2630424" y="2157984"/>
                  </a:moveTo>
                  <a:lnTo>
                    <a:pt x="1734312" y="2157984"/>
                  </a:lnTo>
                  <a:lnTo>
                    <a:pt x="1734312" y="2350465"/>
                  </a:lnTo>
                  <a:lnTo>
                    <a:pt x="1734312" y="2414016"/>
                  </a:lnTo>
                  <a:lnTo>
                    <a:pt x="1932736" y="2414016"/>
                  </a:lnTo>
                  <a:lnTo>
                    <a:pt x="1932736" y="2350465"/>
                  </a:lnTo>
                  <a:lnTo>
                    <a:pt x="2431211" y="2350465"/>
                  </a:lnTo>
                  <a:lnTo>
                    <a:pt x="2431211" y="2414016"/>
                  </a:lnTo>
                  <a:lnTo>
                    <a:pt x="2630424" y="2414016"/>
                  </a:lnTo>
                  <a:lnTo>
                    <a:pt x="2630424" y="2350465"/>
                  </a:lnTo>
                  <a:lnTo>
                    <a:pt x="2630424" y="2157984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1296347" y="5116601"/>
              <a:ext cx="12147550" cy="0"/>
            </a:xfrm>
            <a:custGeom>
              <a:avLst/>
              <a:gdLst/>
              <a:ahLst/>
              <a:cxnLst/>
              <a:rect l="l" t="t" r="r" b="b"/>
              <a:pathLst>
                <a:path w="12147550" h="0">
                  <a:moveTo>
                    <a:pt x="0" y="0"/>
                  </a:moveTo>
                  <a:lnTo>
                    <a:pt x="12146949" y="1"/>
                  </a:lnTo>
                </a:path>
              </a:pathLst>
            </a:custGeom>
            <a:ln w="952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5634543" y="5452983"/>
              <a:ext cx="101600" cy="393700"/>
            </a:xfrm>
            <a:custGeom>
              <a:avLst/>
              <a:gdLst/>
              <a:ahLst/>
              <a:cxnLst/>
              <a:rect l="l" t="t" r="r" b="b"/>
              <a:pathLst>
                <a:path w="101600" h="393700">
                  <a:moveTo>
                    <a:pt x="0" y="0"/>
                  </a:moveTo>
                  <a:lnTo>
                    <a:pt x="101599" y="393698"/>
                  </a:lnTo>
                </a:path>
              </a:pathLst>
            </a:custGeom>
            <a:ln w="9525">
              <a:solidFill>
                <a:srgbClr val="A6A6A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12512155" y="5373222"/>
              <a:ext cx="63500" cy="508000"/>
            </a:xfrm>
            <a:custGeom>
              <a:avLst/>
              <a:gdLst/>
              <a:ahLst/>
              <a:cxnLst/>
              <a:rect l="l" t="t" r="r" b="b"/>
              <a:pathLst>
                <a:path w="63500" h="508000">
                  <a:moveTo>
                    <a:pt x="63500" y="0"/>
                  </a:moveTo>
                  <a:lnTo>
                    <a:pt x="0" y="507613"/>
                  </a:lnTo>
                </a:path>
              </a:pathLst>
            </a:custGeom>
            <a:ln w="9525">
              <a:solidFill>
                <a:srgbClr val="A6A6A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1" name="object 21"/>
          <p:cNvSpPr/>
          <p:nvPr/>
        </p:nvSpPr>
        <p:spPr>
          <a:xfrm>
            <a:off x="1296347" y="2804160"/>
            <a:ext cx="12147550" cy="0"/>
          </a:xfrm>
          <a:custGeom>
            <a:avLst/>
            <a:gdLst/>
            <a:ahLst/>
            <a:cxnLst/>
            <a:rect l="l" t="t" r="r" b="b"/>
            <a:pathLst>
              <a:path w="12147550" h="0">
                <a:moveTo>
                  <a:pt x="0" y="0"/>
                </a:moveTo>
                <a:lnTo>
                  <a:pt x="12146949" y="0"/>
                </a:lnTo>
              </a:path>
            </a:pathLst>
          </a:custGeom>
          <a:ln w="9525">
            <a:solidFill>
              <a:srgbClr val="D9D9D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/>
          <p:nvPr/>
        </p:nvSpPr>
        <p:spPr>
          <a:xfrm>
            <a:off x="1296347" y="2226711"/>
            <a:ext cx="12147550" cy="0"/>
          </a:xfrm>
          <a:custGeom>
            <a:avLst/>
            <a:gdLst/>
            <a:ahLst/>
            <a:cxnLst/>
            <a:rect l="l" t="t" r="r" b="b"/>
            <a:pathLst>
              <a:path w="12147550" h="0">
                <a:moveTo>
                  <a:pt x="0" y="0"/>
                </a:moveTo>
                <a:lnTo>
                  <a:pt x="12146949" y="0"/>
                </a:lnTo>
              </a:path>
            </a:pathLst>
          </a:custGeom>
          <a:ln w="9525">
            <a:solidFill>
              <a:srgbClr val="D9D9D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 txBox="1"/>
          <p:nvPr/>
        </p:nvSpPr>
        <p:spPr>
          <a:xfrm>
            <a:off x="1601440" y="6376923"/>
            <a:ext cx="112585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latin typeface="Calibri"/>
                <a:cs typeface="Calibri"/>
              </a:rPr>
              <a:t>-0</a:t>
            </a:r>
            <a:r>
              <a:rPr dirty="0" sz="2800">
                <a:latin typeface="Calibri"/>
                <a:cs typeface="Calibri"/>
              </a:rPr>
              <a:t>.</a:t>
            </a:r>
            <a:r>
              <a:rPr dirty="0" sz="2800" spc="-5">
                <a:latin typeface="Calibri"/>
                <a:cs typeface="Calibri"/>
              </a:rPr>
              <a:t>2125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91136" y="4066540"/>
            <a:ext cx="101663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latin typeface="Calibri"/>
                <a:cs typeface="Calibri"/>
              </a:rPr>
              <a:t>0</a:t>
            </a:r>
            <a:r>
              <a:rPr dirty="0" sz="2800">
                <a:latin typeface="Calibri"/>
                <a:cs typeface="Calibri"/>
              </a:rPr>
              <a:t>.</a:t>
            </a:r>
            <a:r>
              <a:rPr dirty="0" sz="2800" spc="-5">
                <a:latin typeface="Calibri"/>
                <a:cs typeface="Calibri"/>
              </a:rPr>
              <a:t>0922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173596" y="5840476"/>
            <a:ext cx="112585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latin typeface="Calibri"/>
                <a:cs typeface="Calibri"/>
              </a:rPr>
              <a:t>-0</a:t>
            </a:r>
            <a:r>
              <a:rPr dirty="0" sz="2800">
                <a:latin typeface="Calibri"/>
                <a:cs typeface="Calibri"/>
              </a:rPr>
              <a:t>.</a:t>
            </a:r>
            <a:r>
              <a:rPr dirty="0" sz="2800" spc="-5">
                <a:latin typeface="Calibri"/>
                <a:cs typeface="Calibri"/>
              </a:rPr>
              <a:t>0582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346447" y="4584700"/>
            <a:ext cx="604774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latin typeface="Calibri"/>
                <a:cs typeface="Calibri"/>
              </a:rPr>
              <a:t>0.0026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283647" y="3734308"/>
            <a:ext cx="912304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505700" algn="l"/>
                <a:tab pos="9109710" algn="l"/>
              </a:tabLst>
            </a:pPr>
            <a:r>
              <a:rPr dirty="0" sz="2800" strike="sngStrike">
                <a:latin typeface="Times New Roman"/>
                <a:cs typeface="Times New Roman"/>
              </a:rPr>
              <a:t> 	</a:t>
            </a:r>
            <a:r>
              <a:rPr dirty="0" sz="2800" spc="-5" strike="sngStrike">
                <a:latin typeface="Calibri"/>
                <a:cs typeface="Calibri"/>
              </a:rPr>
              <a:t>0.15	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0332249" y="2441955"/>
            <a:ext cx="101663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latin typeface="Calibri"/>
                <a:cs typeface="Calibri"/>
              </a:rPr>
              <a:t>0</a:t>
            </a:r>
            <a:r>
              <a:rPr dirty="0" sz="2800">
                <a:latin typeface="Calibri"/>
                <a:cs typeface="Calibri"/>
              </a:rPr>
              <a:t>.</a:t>
            </a:r>
            <a:r>
              <a:rPr dirty="0" sz="2800" spc="-5">
                <a:latin typeface="Calibri"/>
                <a:cs typeface="Calibri"/>
              </a:rPr>
              <a:t>3734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1949610" y="5874003"/>
            <a:ext cx="112585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latin typeface="Calibri"/>
                <a:cs typeface="Calibri"/>
              </a:rPr>
              <a:t>-0</a:t>
            </a:r>
            <a:r>
              <a:rPr dirty="0" sz="2800">
                <a:latin typeface="Calibri"/>
                <a:cs typeface="Calibri"/>
              </a:rPr>
              <a:t>.</a:t>
            </a:r>
            <a:r>
              <a:rPr dirty="0" sz="2800" spc="-5">
                <a:latin typeface="Calibri"/>
                <a:cs typeface="Calibri"/>
              </a:rPr>
              <a:t>0444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934373" y="6729983"/>
            <a:ext cx="24892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-40">
                <a:solidFill>
                  <a:srgbClr val="595959"/>
                </a:solidFill>
                <a:latin typeface="Calibri"/>
                <a:cs typeface="Calibri"/>
              </a:rPr>
              <a:t>-</a:t>
            </a:r>
            <a:r>
              <a:rPr dirty="0" sz="1100" spc="40">
                <a:solidFill>
                  <a:srgbClr val="595959"/>
                </a:solidFill>
                <a:latin typeface="Calibri"/>
                <a:cs typeface="Calibri"/>
              </a:rPr>
              <a:t>0</a:t>
            </a:r>
            <a:r>
              <a:rPr dirty="0" sz="1100" spc="20">
                <a:solidFill>
                  <a:srgbClr val="595959"/>
                </a:solidFill>
                <a:latin typeface="Calibri"/>
                <a:cs typeface="Calibri"/>
              </a:rPr>
              <a:t>.</a:t>
            </a:r>
            <a:r>
              <a:rPr dirty="0" sz="1100">
                <a:solidFill>
                  <a:srgbClr val="595959"/>
                </a:solidFill>
                <a:latin typeface="Calibri"/>
                <a:cs typeface="Calibri"/>
              </a:rPr>
              <a:t>3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934373" y="6150864"/>
            <a:ext cx="24892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-40">
                <a:solidFill>
                  <a:srgbClr val="595959"/>
                </a:solidFill>
                <a:latin typeface="Calibri"/>
                <a:cs typeface="Calibri"/>
              </a:rPr>
              <a:t>-</a:t>
            </a:r>
            <a:r>
              <a:rPr dirty="0" sz="1100" spc="40">
                <a:solidFill>
                  <a:srgbClr val="595959"/>
                </a:solidFill>
                <a:latin typeface="Calibri"/>
                <a:cs typeface="Calibri"/>
              </a:rPr>
              <a:t>0</a:t>
            </a:r>
            <a:r>
              <a:rPr dirty="0" sz="1100" spc="20">
                <a:solidFill>
                  <a:srgbClr val="595959"/>
                </a:solidFill>
                <a:latin typeface="Calibri"/>
                <a:cs typeface="Calibri"/>
              </a:rPr>
              <a:t>.</a:t>
            </a:r>
            <a:r>
              <a:rPr dirty="0" sz="1100">
                <a:solidFill>
                  <a:srgbClr val="595959"/>
                </a:solidFill>
                <a:latin typeface="Calibri"/>
                <a:cs typeface="Calibri"/>
              </a:rPr>
              <a:t>2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934373" y="5574792"/>
            <a:ext cx="24892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-40">
                <a:solidFill>
                  <a:srgbClr val="595959"/>
                </a:solidFill>
                <a:latin typeface="Calibri"/>
                <a:cs typeface="Calibri"/>
              </a:rPr>
              <a:t>-</a:t>
            </a:r>
            <a:r>
              <a:rPr dirty="0" sz="1100" spc="40">
                <a:solidFill>
                  <a:srgbClr val="595959"/>
                </a:solidFill>
                <a:latin typeface="Calibri"/>
                <a:cs typeface="Calibri"/>
              </a:rPr>
              <a:t>0</a:t>
            </a:r>
            <a:r>
              <a:rPr dirty="0" sz="1100" spc="20">
                <a:solidFill>
                  <a:srgbClr val="595959"/>
                </a:solidFill>
                <a:latin typeface="Calibri"/>
                <a:cs typeface="Calibri"/>
              </a:rPr>
              <a:t>.</a:t>
            </a:r>
            <a:r>
              <a:rPr dirty="0" sz="1100">
                <a:solidFill>
                  <a:srgbClr val="595959"/>
                </a:solidFill>
                <a:latin typeface="Calibri"/>
                <a:cs typeface="Calibri"/>
              </a:rPr>
              <a:t>1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083218" y="4995672"/>
            <a:ext cx="9652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>
                <a:solidFill>
                  <a:srgbClr val="595959"/>
                </a:solidFill>
                <a:latin typeface="Calibri"/>
                <a:cs typeface="Calibri"/>
              </a:rPr>
              <a:t>0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77172" y="4416552"/>
            <a:ext cx="19812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40">
                <a:solidFill>
                  <a:srgbClr val="595959"/>
                </a:solidFill>
                <a:latin typeface="Calibri"/>
                <a:cs typeface="Calibri"/>
              </a:rPr>
              <a:t>0</a:t>
            </a:r>
            <a:r>
              <a:rPr dirty="0" sz="1100" spc="-80">
                <a:solidFill>
                  <a:srgbClr val="595959"/>
                </a:solidFill>
                <a:latin typeface="Calibri"/>
                <a:cs typeface="Calibri"/>
              </a:rPr>
              <a:t>.</a:t>
            </a:r>
            <a:r>
              <a:rPr dirty="0" sz="1100">
                <a:solidFill>
                  <a:srgbClr val="595959"/>
                </a:solidFill>
                <a:latin typeface="Calibri"/>
                <a:cs typeface="Calibri"/>
              </a:rPr>
              <a:t>1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977172" y="3840479"/>
            <a:ext cx="19812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40">
                <a:solidFill>
                  <a:srgbClr val="595959"/>
                </a:solidFill>
                <a:latin typeface="Calibri"/>
                <a:cs typeface="Calibri"/>
              </a:rPr>
              <a:t>0</a:t>
            </a:r>
            <a:r>
              <a:rPr dirty="0" sz="1100" spc="-80">
                <a:solidFill>
                  <a:srgbClr val="595959"/>
                </a:solidFill>
                <a:latin typeface="Calibri"/>
                <a:cs typeface="Calibri"/>
              </a:rPr>
              <a:t>.</a:t>
            </a:r>
            <a:r>
              <a:rPr dirty="0" sz="1100">
                <a:solidFill>
                  <a:srgbClr val="595959"/>
                </a:solidFill>
                <a:latin typeface="Calibri"/>
                <a:cs typeface="Calibri"/>
              </a:rPr>
              <a:t>2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977172" y="3261359"/>
            <a:ext cx="19812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40">
                <a:solidFill>
                  <a:srgbClr val="595959"/>
                </a:solidFill>
                <a:latin typeface="Calibri"/>
                <a:cs typeface="Calibri"/>
              </a:rPr>
              <a:t>0</a:t>
            </a:r>
            <a:r>
              <a:rPr dirty="0" sz="1100" spc="-80">
                <a:solidFill>
                  <a:srgbClr val="595959"/>
                </a:solidFill>
                <a:latin typeface="Calibri"/>
                <a:cs typeface="Calibri"/>
              </a:rPr>
              <a:t>.</a:t>
            </a:r>
            <a:r>
              <a:rPr dirty="0" sz="1100">
                <a:solidFill>
                  <a:srgbClr val="595959"/>
                </a:solidFill>
                <a:latin typeface="Calibri"/>
                <a:cs typeface="Calibri"/>
              </a:rPr>
              <a:t>3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977172" y="2682240"/>
            <a:ext cx="19812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40">
                <a:solidFill>
                  <a:srgbClr val="595959"/>
                </a:solidFill>
                <a:latin typeface="Calibri"/>
                <a:cs typeface="Calibri"/>
              </a:rPr>
              <a:t>0</a:t>
            </a:r>
            <a:r>
              <a:rPr dirty="0" sz="1100" spc="-80">
                <a:solidFill>
                  <a:srgbClr val="595959"/>
                </a:solidFill>
                <a:latin typeface="Calibri"/>
                <a:cs typeface="Calibri"/>
              </a:rPr>
              <a:t>.</a:t>
            </a:r>
            <a:r>
              <a:rPr dirty="0" sz="1100">
                <a:solidFill>
                  <a:srgbClr val="595959"/>
                </a:solidFill>
                <a:latin typeface="Calibri"/>
                <a:cs typeface="Calibri"/>
              </a:rPr>
              <a:t>4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977172" y="2106167"/>
            <a:ext cx="19812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40">
                <a:solidFill>
                  <a:srgbClr val="595959"/>
                </a:solidFill>
                <a:latin typeface="Calibri"/>
                <a:cs typeface="Calibri"/>
              </a:rPr>
              <a:t>0</a:t>
            </a:r>
            <a:r>
              <a:rPr dirty="0" sz="1100" spc="-80">
                <a:solidFill>
                  <a:srgbClr val="595959"/>
                </a:solidFill>
                <a:latin typeface="Calibri"/>
                <a:cs typeface="Calibri"/>
              </a:rPr>
              <a:t>.</a:t>
            </a:r>
            <a:r>
              <a:rPr dirty="0" sz="1100">
                <a:solidFill>
                  <a:srgbClr val="595959"/>
                </a:solidFill>
                <a:latin typeface="Calibri"/>
                <a:cs typeface="Calibri"/>
              </a:rPr>
              <a:t>5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914748" y="5310063"/>
            <a:ext cx="498475" cy="372110"/>
          </a:xfrm>
          <a:prstGeom prst="rect">
            <a:avLst/>
          </a:prstGeom>
          <a:solidFill>
            <a:srgbClr val="0000FF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2780"/>
              </a:lnSpc>
            </a:pPr>
            <a:r>
              <a:rPr dirty="0" sz="2400" spc="3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dirty="0" sz="2400" spc="-35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3650026" y="5325953"/>
            <a:ext cx="498475" cy="363220"/>
          </a:xfrm>
          <a:prstGeom prst="rect">
            <a:avLst/>
          </a:prstGeom>
          <a:solidFill>
            <a:srgbClr val="0000FF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2655"/>
              </a:lnSpc>
            </a:pPr>
            <a:r>
              <a:rPr dirty="0" sz="2400" spc="3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dirty="0" sz="2400" spc="-35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5385305" y="5310063"/>
            <a:ext cx="498475" cy="372110"/>
          </a:xfrm>
          <a:custGeom>
            <a:avLst/>
            <a:gdLst/>
            <a:ahLst/>
            <a:cxnLst/>
            <a:rect l="l" t="t" r="r" b="b"/>
            <a:pathLst>
              <a:path w="498475" h="372110">
                <a:moveTo>
                  <a:pt x="498475" y="0"/>
                </a:moveTo>
                <a:lnTo>
                  <a:pt x="0" y="0"/>
                </a:lnTo>
                <a:lnTo>
                  <a:pt x="0" y="372046"/>
                </a:lnTo>
                <a:lnTo>
                  <a:pt x="498475" y="372046"/>
                </a:lnTo>
                <a:lnTo>
                  <a:pt x="498475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2" name="object 42"/>
          <p:cNvSpPr txBox="1"/>
          <p:nvPr/>
        </p:nvSpPr>
        <p:spPr>
          <a:xfrm>
            <a:off x="5385305" y="5284723"/>
            <a:ext cx="4984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2400" spc="3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dirty="0" sz="2400" spc="-35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7120583" y="5325953"/>
            <a:ext cx="498475" cy="363220"/>
          </a:xfrm>
          <a:prstGeom prst="rect">
            <a:avLst/>
          </a:prstGeom>
          <a:solidFill>
            <a:srgbClr val="0000FF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2655"/>
              </a:lnSpc>
            </a:pPr>
            <a:r>
              <a:rPr dirty="0" sz="2400" spc="3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dirty="0" sz="2400" spc="-35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8855862" y="5325953"/>
            <a:ext cx="498475" cy="363220"/>
          </a:xfrm>
          <a:prstGeom prst="rect">
            <a:avLst/>
          </a:prstGeom>
          <a:solidFill>
            <a:srgbClr val="0000FF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2655"/>
              </a:lnSpc>
            </a:pPr>
            <a:r>
              <a:rPr dirty="0" sz="2400" spc="3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dirty="0" sz="2400" spc="-35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10591139" y="5325953"/>
            <a:ext cx="498475" cy="363220"/>
          </a:xfrm>
          <a:prstGeom prst="rect">
            <a:avLst/>
          </a:prstGeom>
          <a:solidFill>
            <a:srgbClr val="0000FF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2655"/>
              </a:lnSpc>
            </a:pPr>
            <a:r>
              <a:rPr dirty="0" sz="2400" spc="3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dirty="0" sz="2400" spc="-35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6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12326419" y="5310063"/>
            <a:ext cx="498475" cy="372110"/>
          </a:xfrm>
          <a:custGeom>
            <a:avLst/>
            <a:gdLst/>
            <a:ahLst/>
            <a:cxnLst/>
            <a:rect l="l" t="t" r="r" b="b"/>
            <a:pathLst>
              <a:path w="498475" h="372110">
                <a:moveTo>
                  <a:pt x="498472" y="0"/>
                </a:moveTo>
                <a:lnTo>
                  <a:pt x="0" y="0"/>
                </a:lnTo>
                <a:lnTo>
                  <a:pt x="0" y="372046"/>
                </a:lnTo>
                <a:lnTo>
                  <a:pt x="498472" y="372046"/>
                </a:lnTo>
                <a:lnTo>
                  <a:pt x="498472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7" name="object 47"/>
          <p:cNvSpPr txBox="1"/>
          <p:nvPr/>
        </p:nvSpPr>
        <p:spPr>
          <a:xfrm>
            <a:off x="11089616" y="5284723"/>
            <a:ext cx="173545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solidFill>
                  <a:srgbClr val="FFFFFF"/>
                </a:solidFill>
                <a:latin typeface="Calibri"/>
                <a:cs typeface="Calibri"/>
              </a:rPr>
              <a:t>Yt-7</a:t>
            </a:r>
            <a:endParaRPr sz="2400">
              <a:latin typeface="Calibri"/>
              <a:cs typeface="Calibri"/>
            </a:endParaRPr>
          </a:p>
        </p:txBody>
      </p:sp>
      <p:grpSp>
        <p:nvGrpSpPr>
          <p:cNvPr id="48" name="object 48"/>
          <p:cNvGrpSpPr/>
          <p:nvPr/>
        </p:nvGrpSpPr>
        <p:grpSpPr>
          <a:xfrm>
            <a:off x="196365" y="3937793"/>
            <a:ext cx="13687425" cy="2344420"/>
            <a:chOff x="196365" y="3937793"/>
            <a:chExt cx="13687425" cy="2344420"/>
          </a:xfrm>
        </p:grpSpPr>
        <p:sp>
          <p:nvSpPr>
            <p:cNvPr id="49" name="object 49"/>
            <p:cNvSpPr/>
            <p:nvPr/>
          </p:nvSpPr>
          <p:spPr>
            <a:xfrm>
              <a:off x="196365" y="3960018"/>
              <a:ext cx="13687425" cy="0"/>
            </a:xfrm>
            <a:custGeom>
              <a:avLst/>
              <a:gdLst/>
              <a:ahLst/>
              <a:cxnLst/>
              <a:rect l="l" t="t" r="r" b="b"/>
              <a:pathLst>
                <a:path w="13687425" h="0">
                  <a:moveTo>
                    <a:pt x="13686817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0" name="object 50"/>
            <p:cNvSpPr/>
            <p:nvPr/>
          </p:nvSpPr>
          <p:spPr>
            <a:xfrm>
              <a:off x="196365" y="6259590"/>
              <a:ext cx="13687425" cy="0"/>
            </a:xfrm>
            <a:custGeom>
              <a:avLst/>
              <a:gdLst/>
              <a:ahLst/>
              <a:cxnLst/>
              <a:rect l="l" t="t" r="r" b="b"/>
              <a:pathLst>
                <a:path w="13687425" h="0">
                  <a:moveTo>
                    <a:pt x="13686817" y="0"/>
                  </a:moveTo>
                  <a:lnTo>
                    <a:pt x="0" y="1"/>
                  </a:lnTo>
                </a:path>
              </a:pathLst>
            </a:custGeom>
            <a:ln w="4445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410774" y="523747"/>
            <a:ext cx="12818745" cy="4923790"/>
          </a:xfrm>
          <a:prstGeom prst="rect">
            <a:avLst/>
          </a:prstGeom>
        </p:spPr>
        <p:txBody>
          <a:bodyPr wrap="square" lIns="0" tIns="94615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745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9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for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5" b="1">
                <a:solidFill>
                  <a:srgbClr val="0000FF"/>
                </a:solidFill>
                <a:latin typeface="Arial"/>
                <a:cs typeface="Arial"/>
              </a:rPr>
              <a:t>Autocorrelation: </a:t>
            </a:r>
            <a:r>
              <a:rPr dirty="0" sz="3600" spc="-10" b="1">
                <a:solidFill>
                  <a:srgbClr val="006600"/>
                </a:solidFill>
                <a:latin typeface="Arial"/>
                <a:cs typeface="Arial"/>
              </a:rPr>
              <a:t>Ljung-Box </a:t>
            </a:r>
            <a:r>
              <a:rPr dirty="0" sz="3600" spc="30" b="1">
                <a:solidFill>
                  <a:srgbClr val="006600"/>
                </a:solidFill>
                <a:latin typeface="Arial"/>
                <a:cs typeface="Arial"/>
              </a:rPr>
              <a:t>test</a:t>
            </a:r>
            <a:endParaRPr sz="3600">
              <a:latin typeface="Arial"/>
              <a:cs typeface="Arial"/>
            </a:endParaRPr>
          </a:p>
          <a:p>
            <a:pPr marL="440690" marR="37465" indent="-396240">
              <a:lnSpc>
                <a:spcPct val="101699"/>
              </a:lnSpc>
              <a:spcBef>
                <a:spcPts val="575"/>
              </a:spcBef>
              <a:buFont typeface="Arial MT"/>
              <a:buChar char="•"/>
              <a:tabLst>
                <a:tab pos="440690" algn="l"/>
                <a:tab pos="441325" algn="l"/>
              </a:tabLst>
            </a:pP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statistical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45">
                <a:latin typeface="Microsoft Sans Serif"/>
                <a:cs typeface="Microsoft Sans Serif"/>
              </a:rPr>
              <a:t>test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whether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25">
                <a:latin typeface="Microsoft Sans Serif"/>
                <a:cs typeface="Microsoft Sans Serif"/>
              </a:rPr>
              <a:t>any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group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autocorrelation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time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30">
                <a:latin typeface="Microsoft Sans Serif"/>
                <a:cs typeface="Microsoft Sans Serif"/>
              </a:rPr>
              <a:t>series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are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different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from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40">
                <a:latin typeface="Microsoft Sans Serif"/>
                <a:cs typeface="Microsoft Sans Serif"/>
              </a:rPr>
              <a:t>zero</a:t>
            </a:r>
            <a:endParaRPr sz="3600">
              <a:latin typeface="Microsoft Sans Serif"/>
              <a:cs typeface="Microsoft Sans Serif"/>
            </a:endParaRPr>
          </a:p>
          <a:p>
            <a:pPr marL="440690" indent="-396875">
              <a:lnSpc>
                <a:spcPct val="100000"/>
              </a:lnSpc>
              <a:spcBef>
                <a:spcPts val="2090"/>
              </a:spcBef>
              <a:buFont typeface="Arial MT"/>
              <a:buChar char="•"/>
              <a:tabLst>
                <a:tab pos="440690" algn="l"/>
                <a:tab pos="441325" algn="l"/>
              </a:tabLst>
            </a:pP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45">
                <a:latin typeface="Microsoft Sans Serif"/>
                <a:cs typeface="Microsoft Sans Serif"/>
              </a:rPr>
              <a:t> test </a:t>
            </a:r>
            <a:r>
              <a:rPr dirty="0" sz="3600" spc="35">
                <a:latin typeface="Microsoft Sans Serif"/>
                <a:cs typeface="Microsoft Sans Serif"/>
              </a:rPr>
              <a:t>for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overall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randomness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based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on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number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lags</a:t>
            </a:r>
            <a:endParaRPr sz="3600">
              <a:latin typeface="Microsoft Sans Serif"/>
              <a:cs typeface="Microsoft Sans Serif"/>
            </a:endParaRPr>
          </a:p>
          <a:p>
            <a:pPr marL="440690" marR="248285" indent="-396240">
              <a:lnSpc>
                <a:spcPct val="102200"/>
              </a:lnSpc>
              <a:spcBef>
                <a:spcPts val="2615"/>
              </a:spcBef>
              <a:buFont typeface="Arial MT"/>
              <a:buChar char="•"/>
              <a:tabLst>
                <a:tab pos="440690" algn="l"/>
                <a:tab pos="441325" algn="l"/>
              </a:tabLst>
            </a:pPr>
            <a:r>
              <a:rPr dirty="0" sz="3600" spc="-50" b="1">
                <a:solidFill>
                  <a:srgbClr val="0000FF"/>
                </a:solidFill>
                <a:latin typeface="Arial"/>
                <a:cs typeface="Arial"/>
              </a:rPr>
              <a:t>H</a:t>
            </a:r>
            <a:r>
              <a:rPr dirty="0" baseline="-18518" sz="3600" spc="-75" b="1">
                <a:solidFill>
                  <a:srgbClr val="0000FF"/>
                </a:solidFill>
                <a:latin typeface="Arial"/>
                <a:cs typeface="Arial"/>
              </a:rPr>
              <a:t>0</a:t>
            </a:r>
            <a:r>
              <a:rPr dirty="0" sz="3600" spc="-50" b="1">
                <a:solidFill>
                  <a:srgbClr val="0000FF"/>
                </a:solidFill>
                <a:latin typeface="Arial"/>
                <a:cs typeface="Arial"/>
              </a:rPr>
              <a:t>: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75">
                <a:latin typeface="Microsoft Sans Serif"/>
                <a:cs typeface="Microsoft Sans Serif"/>
              </a:rPr>
              <a:t>The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30">
                <a:latin typeface="Microsoft Sans Serif"/>
                <a:cs typeface="Microsoft Sans Serif"/>
              </a:rPr>
              <a:t>series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random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or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white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noise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or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independent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and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identically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45">
                <a:latin typeface="Microsoft Sans Serif"/>
                <a:cs typeface="Microsoft Sans Serif"/>
              </a:rPr>
              <a:t>distributed </a:t>
            </a:r>
            <a:r>
              <a:rPr dirty="0" sz="3600" spc="-90">
                <a:latin typeface="Microsoft Sans Serif"/>
                <a:cs typeface="Microsoft Sans Serif"/>
              </a:rPr>
              <a:t>(iid)</a:t>
            </a:r>
            <a:endParaRPr sz="3600">
              <a:latin typeface="Microsoft Sans Serif"/>
              <a:cs typeface="Microsoft Sans Serif"/>
            </a:endParaRPr>
          </a:p>
          <a:p>
            <a:pPr marL="440690" indent="-396875">
              <a:lnSpc>
                <a:spcPct val="100000"/>
              </a:lnSpc>
              <a:spcBef>
                <a:spcPts val="2065"/>
              </a:spcBef>
              <a:buFont typeface="Arial MT"/>
              <a:buChar char="•"/>
              <a:tabLst>
                <a:tab pos="440690" algn="l"/>
                <a:tab pos="441325" algn="l"/>
              </a:tabLst>
            </a:pPr>
            <a:r>
              <a:rPr dirty="0" sz="3600" spc="-50" b="1">
                <a:solidFill>
                  <a:srgbClr val="FF0000"/>
                </a:solidFill>
                <a:latin typeface="Arial"/>
                <a:cs typeface="Arial"/>
              </a:rPr>
              <a:t>H</a:t>
            </a:r>
            <a:r>
              <a:rPr dirty="0" baseline="-18518" sz="3600" spc="-75" b="1">
                <a:solidFill>
                  <a:srgbClr val="FF0000"/>
                </a:solidFill>
                <a:latin typeface="Arial"/>
                <a:cs typeface="Arial"/>
              </a:rPr>
              <a:t>1</a:t>
            </a:r>
            <a:r>
              <a:rPr dirty="0" sz="3600" spc="-50" b="1">
                <a:solidFill>
                  <a:srgbClr val="FF0000"/>
                </a:solidFill>
                <a:latin typeface="Arial"/>
                <a:cs typeface="Arial"/>
              </a:rPr>
              <a:t>:</a:t>
            </a:r>
            <a:r>
              <a:rPr dirty="0" sz="36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75">
                <a:latin typeface="Microsoft Sans Serif"/>
                <a:cs typeface="Microsoft Sans Serif"/>
              </a:rPr>
              <a:t>The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30">
                <a:latin typeface="Microsoft Sans Serif"/>
                <a:cs typeface="Microsoft Sans Serif"/>
              </a:rPr>
              <a:t>series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exhibits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serial/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autocorrelation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(non-random)</a:t>
            </a:r>
            <a:endParaRPr sz="36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12454" y="5581396"/>
            <a:ext cx="4500245" cy="1263015"/>
          </a:xfrm>
          <a:prstGeom prst="rect">
            <a:avLst/>
          </a:prstGeom>
        </p:spPr>
        <p:txBody>
          <a:bodyPr wrap="square" lIns="0" tIns="204470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61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800" spc="-55">
                <a:latin typeface="Microsoft Sans Serif"/>
                <a:cs typeface="Microsoft Sans Serif"/>
              </a:rPr>
              <a:t>A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-10">
                <a:latin typeface="Microsoft Sans Serif"/>
                <a:cs typeface="Microsoft Sans Serif"/>
              </a:rPr>
              <a:t>small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5">
                <a:latin typeface="Microsoft Sans Serif"/>
                <a:cs typeface="Microsoft Sans Serif"/>
              </a:rPr>
              <a:t>P-value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-135">
                <a:latin typeface="Microsoft Sans Serif"/>
                <a:cs typeface="Microsoft Sans Serif"/>
              </a:rPr>
              <a:t>(P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40">
                <a:latin typeface="Microsoft Sans Serif"/>
                <a:cs typeface="Microsoft Sans Serif"/>
              </a:rPr>
              <a:t>&lt;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-40">
                <a:latin typeface="Microsoft Sans Serif"/>
                <a:cs typeface="Microsoft Sans Serif"/>
              </a:rPr>
              <a:t>0.05)</a:t>
            </a:r>
            <a:endParaRPr sz="2800">
              <a:latin typeface="Microsoft Sans Serif"/>
              <a:cs typeface="Microsoft Sans Serif"/>
            </a:endParaRPr>
          </a:p>
          <a:p>
            <a:pPr marL="438784" indent="-396875">
              <a:lnSpc>
                <a:spcPct val="100000"/>
              </a:lnSpc>
              <a:spcBef>
                <a:spcPts val="1510"/>
              </a:spcBef>
              <a:buFont typeface="Arial MT"/>
              <a:buChar char="•"/>
              <a:tabLst>
                <a:tab pos="438784" algn="l"/>
                <a:tab pos="439420" algn="l"/>
              </a:tabLst>
            </a:pPr>
            <a:r>
              <a:rPr dirty="0" sz="2800" spc="-55">
                <a:latin typeface="Microsoft Sans Serif"/>
                <a:cs typeface="Microsoft Sans Serif"/>
              </a:rPr>
              <a:t>A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-30">
                <a:latin typeface="Microsoft Sans Serif"/>
                <a:cs typeface="Microsoft Sans Serif"/>
              </a:rPr>
              <a:t>large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-5">
                <a:latin typeface="Microsoft Sans Serif"/>
                <a:cs typeface="Microsoft Sans Serif"/>
              </a:rPr>
              <a:t>P-value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-135">
                <a:latin typeface="Microsoft Sans Serif"/>
                <a:cs typeface="Microsoft Sans Serif"/>
              </a:rPr>
              <a:t>(P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40">
                <a:latin typeface="Microsoft Sans Serif"/>
                <a:cs typeface="Microsoft Sans Serif"/>
              </a:rPr>
              <a:t>&gt;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-40">
                <a:latin typeface="Microsoft Sans Serif"/>
                <a:cs typeface="Microsoft Sans Serif"/>
              </a:rPr>
              <a:t>0.05)</a:t>
            </a:r>
            <a:endParaRPr sz="28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038295" y="5581396"/>
            <a:ext cx="4502150" cy="1263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54735" marR="5080" indent="-1042669">
              <a:lnSpc>
                <a:spcPct val="145000"/>
              </a:lnSpc>
              <a:spcBef>
                <a:spcPts val="100"/>
              </a:spcBef>
            </a:pPr>
            <a:r>
              <a:rPr dirty="0" sz="2800" spc="20">
                <a:latin typeface="Microsoft Sans Serif"/>
                <a:cs typeface="Microsoft Sans Serif"/>
              </a:rPr>
              <a:t>the </a:t>
            </a:r>
            <a:r>
              <a:rPr dirty="0" sz="2800" spc="-25">
                <a:latin typeface="Microsoft Sans Serif"/>
                <a:cs typeface="Microsoft Sans Serif"/>
              </a:rPr>
              <a:t>series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50">
                <a:latin typeface="Microsoft Sans Serif"/>
                <a:cs typeface="Microsoft Sans Serif"/>
              </a:rPr>
              <a:t>not</a:t>
            </a:r>
            <a:r>
              <a:rPr dirty="0" sz="2800" spc="30">
                <a:latin typeface="Microsoft Sans Serif"/>
                <a:cs typeface="Microsoft Sans Serif"/>
              </a:rPr>
              <a:t> </a:t>
            </a:r>
            <a:r>
              <a:rPr dirty="0" sz="2800" spc="25">
                <a:latin typeface="Microsoft Sans Serif"/>
                <a:cs typeface="Microsoft Sans Serif"/>
              </a:rPr>
              <a:t>white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-5">
                <a:latin typeface="Microsoft Sans Serif"/>
                <a:cs typeface="Microsoft Sans Serif"/>
              </a:rPr>
              <a:t>noise </a:t>
            </a:r>
            <a:r>
              <a:rPr dirty="0" sz="2800">
                <a:latin typeface="Microsoft Sans Serif"/>
                <a:cs typeface="Microsoft Sans Serif"/>
              </a:rPr>
              <a:t> </a:t>
            </a:r>
            <a:r>
              <a:rPr dirty="0" sz="2800" spc="20">
                <a:latin typeface="Microsoft Sans Serif"/>
                <a:cs typeface="Microsoft Sans Serif"/>
              </a:rPr>
              <a:t>the</a:t>
            </a:r>
            <a:r>
              <a:rPr dirty="0" sz="2800" spc="5">
                <a:latin typeface="Microsoft Sans Serif"/>
                <a:cs typeface="Microsoft Sans Serif"/>
              </a:rPr>
              <a:t> </a:t>
            </a:r>
            <a:r>
              <a:rPr dirty="0" sz="2800" spc="-25">
                <a:latin typeface="Microsoft Sans Serif"/>
                <a:cs typeface="Microsoft Sans Serif"/>
              </a:rPr>
              <a:t>series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25">
                <a:latin typeface="Microsoft Sans Serif"/>
                <a:cs typeface="Microsoft Sans Serif"/>
              </a:rPr>
              <a:t>white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-5">
                <a:latin typeface="Microsoft Sans Serif"/>
                <a:cs typeface="Microsoft Sans Serif"/>
              </a:rPr>
              <a:t>noise</a:t>
            </a:r>
            <a:endParaRPr sz="2800">
              <a:latin typeface="Microsoft Sans Serif"/>
              <a:cs typeface="Microsoft Sans Serif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5063604" y="5860459"/>
            <a:ext cx="991235" cy="288290"/>
            <a:chOff x="5063604" y="5860459"/>
            <a:chExt cx="991235" cy="288290"/>
          </a:xfrm>
        </p:grpSpPr>
        <p:sp>
          <p:nvSpPr>
            <p:cNvPr id="11" name="object 11"/>
            <p:cNvSpPr/>
            <p:nvPr/>
          </p:nvSpPr>
          <p:spPr>
            <a:xfrm>
              <a:off x="5069954" y="5866809"/>
              <a:ext cx="978535" cy="275590"/>
            </a:xfrm>
            <a:custGeom>
              <a:avLst/>
              <a:gdLst/>
              <a:ahLst/>
              <a:cxnLst/>
              <a:rect l="l" t="t" r="r" b="b"/>
              <a:pathLst>
                <a:path w="978535" h="275589">
                  <a:moveTo>
                    <a:pt x="840793" y="0"/>
                  </a:moveTo>
                  <a:lnTo>
                    <a:pt x="840793" y="68807"/>
                  </a:lnTo>
                  <a:lnTo>
                    <a:pt x="0" y="68807"/>
                  </a:lnTo>
                  <a:lnTo>
                    <a:pt x="0" y="206423"/>
                  </a:lnTo>
                  <a:lnTo>
                    <a:pt x="840793" y="206423"/>
                  </a:lnTo>
                  <a:lnTo>
                    <a:pt x="840793" y="275230"/>
                  </a:lnTo>
                  <a:lnTo>
                    <a:pt x="978408" y="137615"/>
                  </a:lnTo>
                  <a:lnTo>
                    <a:pt x="840793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5069954" y="5866809"/>
              <a:ext cx="978535" cy="275590"/>
            </a:xfrm>
            <a:custGeom>
              <a:avLst/>
              <a:gdLst/>
              <a:ahLst/>
              <a:cxnLst/>
              <a:rect l="l" t="t" r="r" b="b"/>
              <a:pathLst>
                <a:path w="978535" h="275589">
                  <a:moveTo>
                    <a:pt x="0" y="68807"/>
                  </a:moveTo>
                  <a:lnTo>
                    <a:pt x="840793" y="68807"/>
                  </a:lnTo>
                  <a:lnTo>
                    <a:pt x="840793" y="0"/>
                  </a:lnTo>
                  <a:lnTo>
                    <a:pt x="978408" y="137616"/>
                  </a:lnTo>
                  <a:lnTo>
                    <a:pt x="840793" y="275231"/>
                  </a:lnTo>
                  <a:lnTo>
                    <a:pt x="840793" y="206423"/>
                  </a:lnTo>
                  <a:lnTo>
                    <a:pt x="0" y="206423"/>
                  </a:lnTo>
                  <a:lnTo>
                    <a:pt x="0" y="68807"/>
                  </a:lnTo>
                  <a:close/>
                </a:path>
              </a:pathLst>
            </a:custGeom>
            <a:ln w="12700">
              <a:solidFill>
                <a:srgbClr val="223F5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3" name="object 13"/>
          <p:cNvGrpSpPr/>
          <p:nvPr/>
        </p:nvGrpSpPr>
        <p:grpSpPr>
          <a:xfrm>
            <a:off x="7843435" y="5906193"/>
            <a:ext cx="991235" cy="288290"/>
            <a:chOff x="7843435" y="5906193"/>
            <a:chExt cx="991235" cy="288290"/>
          </a:xfrm>
        </p:grpSpPr>
        <p:sp>
          <p:nvSpPr>
            <p:cNvPr id="14" name="object 14"/>
            <p:cNvSpPr/>
            <p:nvPr/>
          </p:nvSpPr>
          <p:spPr>
            <a:xfrm>
              <a:off x="7849785" y="5912543"/>
              <a:ext cx="978535" cy="275590"/>
            </a:xfrm>
            <a:custGeom>
              <a:avLst/>
              <a:gdLst/>
              <a:ahLst/>
              <a:cxnLst/>
              <a:rect l="l" t="t" r="r" b="b"/>
              <a:pathLst>
                <a:path w="978534" h="275589">
                  <a:moveTo>
                    <a:pt x="840793" y="0"/>
                  </a:moveTo>
                  <a:lnTo>
                    <a:pt x="840793" y="68807"/>
                  </a:lnTo>
                  <a:lnTo>
                    <a:pt x="0" y="68807"/>
                  </a:lnTo>
                  <a:lnTo>
                    <a:pt x="0" y="206423"/>
                  </a:lnTo>
                  <a:lnTo>
                    <a:pt x="840793" y="206423"/>
                  </a:lnTo>
                  <a:lnTo>
                    <a:pt x="840793" y="275230"/>
                  </a:lnTo>
                  <a:lnTo>
                    <a:pt x="978408" y="137615"/>
                  </a:lnTo>
                  <a:lnTo>
                    <a:pt x="840793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7849785" y="5912543"/>
              <a:ext cx="978535" cy="275590"/>
            </a:xfrm>
            <a:custGeom>
              <a:avLst/>
              <a:gdLst/>
              <a:ahLst/>
              <a:cxnLst/>
              <a:rect l="l" t="t" r="r" b="b"/>
              <a:pathLst>
                <a:path w="978534" h="275589">
                  <a:moveTo>
                    <a:pt x="0" y="68807"/>
                  </a:moveTo>
                  <a:lnTo>
                    <a:pt x="840793" y="68807"/>
                  </a:lnTo>
                  <a:lnTo>
                    <a:pt x="840793" y="0"/>
                  </a:lnTo>
                  <a:lnTo>
                    <a:pt x="978408" y="137616"/>
                  </a:lnTo>
                  <a:lnTo>
                    <a:pt x="840793" y="275231"/>
                  </a:lnTo>
                  <a:lnTo>
                    <a:pt x="840793" y="206423"/>
                  </a:lnTo>
                  <a:lnTo>
                    <a:pt x="0" y="206423"/>
                  </a:lnTo>
                  <a:lnTo>
                    <a:pt x="0" y="68807"/>
                  </a:lnTo>
                  <a:close/>
                </a:path>
              </a:pathLst>
            </a:custGeom>
            <a:ln w="12700">
              <a:solidFill>
                <a:srgbClr val="223F5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 txBox="1"/>
          <p:nvPr/>
        </p:nvSpPr>
        <p:spPr>
          <a:xfrm>
            <a:off x="6213657" y="5581396"/>
            <a:ext cx="2640965" cy="1263015"/>
          </a:xfrm>
          <a:prstGeom prst="rect">
            <a:avLst/>
          </a:prstGeom>
        </p:spPr>
        <p:txBody>
          <a:bodyPr wrap="square" lIns="0" tIns="204470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1610"/>
              </a:spcBef>
            </a:pPr>
            <a:r>
              <a:rPr dirty="0" sz="2800" spc="-10">
                <a:latin typeface="Microsoft Sans Serif"/>
                <a:cs typeface="Microsoft Sans Serif"/>
              </a:rPr>
              <a:t>Reject</a:t>
            </a:r>
            <a:r>
              <a:rPr dirty="0" sz="2800">
                <a:latin typeface="Microsoft Sans Serif"/>
                <a:cs typeface="Microsoft Sans Serif"/>
              </a:rPr>
              <a:t> </a:t>
            </a:r>
            <a:r>
              <a:rPr dirty="0" sz="2800" spc="-5">
                <a:latin typeface="Microsoft Sans Serif"/>
                <a:cs typeface="Microsoft Sans Serif"/>
              </a:rPr>
              <a:t>H</a:t>
            </a:r>
            <a:r>
              <a:rPr dirty="0" baseline="-17543" sz="2850" spc="-7">
                <a:latin typeface="Microsoft Sans Serif"/>
                <a:cs typeface="Microsoft Sans Serif"/>
              </a:rPr>
              <a:t>0</a:t>
            </a:r>
            <a:endParaRPr baseline="-17543" sz="2850">
              <a:latin typeface="Microsoft Sans Serif"/>
              <a:cs typeface="Microsoft Sans Serif"/>
            </a:endParaRPr>
          </a:p>
          <a:p>
            <a:pPr marL="38100">
              <a:lnSpc>
                <a:spcPct val="100000"/>
              </a:lnSpc>
              <a:spcBef>
                <a:spcPts val="1510"/>
              </a:spcBef>
            </a:pPr>
            <a:r>
              <a:rPr dirty="0" sz="2800" spc="-50">
                <a:latin typeface="Microsoft Sans Serif"/>
                <a:cs typeface="Microsoft Sans Serif"/>
              </a:rPr>
              <a:t>Fail</a:t>
            </a:r>
            <a:r>
              <a:rPr dirty="0" sz="2800" spc="10">
                <a:latin typeface="Microsoft Sans Serif"/>
                <a:cs typeface="Microsoft Sans Serif"/>
              </a:rPr>
              <a:t> </a:t>
            </a:r>
            <a:r>
              <a:rPr dirty="0" sz="2800" spc="75">
                <a:latin typeface="Microsoft Sans Serif"/>
                <a:cs typeface="Microsoft Sans Serif"/>
              </a:rPr>
              <a:t>to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-10">
                <a:latin typeface="Microsoft Sans Serif"/>
                <a:cs typeface="Microsoft Sans Serif"/>
              </a:rPr>
              <a:t>Reject</a:t>
            </a:r>
            <a:r>
              <a:rPr dirty="0" sz="2800" spc="15">
                <a:latin typeface="Microsoft Sans Serif"/>
                <a:cs typeface="Microsoft Sans Serif"/>
              </a:rPr>
              <a:t> </a:t>
            </a:r>
            <a:r>
              <a:rPr dirty="0" sz="2800" spc="-5">
                <a:latin typeface="Microsoft Sans Serif"/>
                <a:cs typeface="Microsoft Sans Serif"/>
              </a:rPr>
              <a:t>H</a:t>
            </a:r>
            <a:r>
              <a:rPr dirty="0" baseline="-17543" sz="2850" spc="-7">
                <a:latin typeface="Microsoft Sans Serif"/>
                <a:cs typeface="Microsoft Sans Serif"/>
              </a:rPr>
              <a:t>0</a:t>
            </a:r>
            <a:endParaRPr baseline="-17543" sz="285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74354" y="7349235"/>
            <a:ext cx="1106233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2800" b="1">
                <a:solidFill>
                  <a:srgbClr val="FF0000"/>
                </a:solidFill>
                <a:latin typeface="Arial"/>
                <a:cs typeface="Arial"/>
              </a:rPr>
              <a:t>Note: </a:t>
            </a:r>
            <a:r>
              <a:rPr dirty="0" sz="2800" spc="-35" b="1">
                <a:solidFill>
                  <a:srgbClr val="FF0000"/>
                </a:solidFill>
                <a:latin typeface="Arial"/>
                <a:cs typeface="Arial"/>
              </a:rPr>
              <a:t>Normally,</a:t>
            </a:r>
            <a:r>
              <a:rPr dirty="0" sz="28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800" spc="10" b="1">
                <a:solidFill>
                  <a:srgbClr val="FF0000"/>
                </a:solidFill>
                <a:latin typeface="Arial"/>
                <a:cs typeface="Arial"/>
              </a:rPr>
              <a:t>P-value</a:t>
            </a:r>
            <a:r>
              <a:rPr dirty="0" sz="28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800" spc="-20" b="1">
                <a:solidFill>
                  <a:srgbClr val="FF0000"/>
                </a:solidFill>
                <a:latin typeface="Arial"/>
                <a:cs typeface="Arial"/>
              </a:rPr>
              <a:t>will</a:t>
            </a:r>
            <a:r>
              <a:rPr dirty="0" sz="28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800" spc="25" b="1">
                <a:solidFill>
                  <a:srgbClr val="FF0000"/>
                </a:solidFill>
                <a:latin typeface="Arial"/>
                <a:cs typeface="Arial"/>
              </a:rPr>
              <a:t>be</a:t>
            </a:r>
            <a:r>
              <a:rPr dirty="0" sz="28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800" spc="-45" b="1">
                <a:solidFill>
                  <a:srgbClr val="FF0000"/>
                </a:solidFill>
                <a:latin typeface="Arial"/>
                <a:cs typeface="Arial"/>
              </a:rPr>
              <a:t>very</a:t>
            </a:r>
            <a:r>
              <a:rPr dirty="0" sz="28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800" spc="-10" b="1">
                <a:solidFill>
                  <a:srgbClr val="FF0000"/>
                </a:solidFill>
                <a:latin typeface="Arial"/>
                <a:cs typeface="Arial"/>
              </a:rPr>
              <a:t>large</a:t>
            </a:r>
            <a:r>
              <a:rPr dirty="0" sz="28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800" b="1">
                <a:solidFill>
                  <a:srgbClr val="FF0000"/>
                </a:solidFill>
                <a:latin typeface="Arial"/>
                <a:cs typeface="Arial"/>
              </a:rPr>
              <a:t>for </a:t>
            </a:r>
            <a:r>
              <a:rPr dirty="0" sz="2800" spc="15" b="1">
                <a:solidFill>
                  <a:srgbClr val="FF0000"/>
                </a:solidFill>
                <a:latin typeface="Arial"/>
                <a:cs typeface="Arial"/>
              </a:rPr>
              <a:t>white</a:t>
            </a:r>
            <a:r>
              <a:rPr dirty="0" sz="28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800" spc="-25" b="1">
                <a:solidFill>
                  <a:srgbClr val="FF0000"/>
                </a:solidFill>
                <a:latin typeface="Arial"/>
                <a:cs typeface="Arial"/>
              </a:rPr>
              <a:t>noise</a:t>
            </a:r>
            <a:r>
              <a:rPr dirty="0" sz="28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800" spc="-15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5093742" y="6481532"/>
            <a:ext cx="991235" cy="288290"/>
            <a:chOff x="5093742" y="6481532"/>
            <a:chExt cx="991235" cy="288290"/>
          </a:xfrm>
        </p:grpSpPr>
        <p:sp>
          <p:nvSpPr>
            <p:cNvPr id="19" name="object 19"/>
            <p:cNvSpPr/>
            <p:nvPr/>
          </p:nvSpPr>
          <p:spPr>
            <a:xfrm>
              <a:off x="5100092" y="6487882"/>
              <a:ext cx="978535" cy="275590"/>
            </a:xfrm>
            <a:custGeom>
              <a:avLst/>
              <a:gdLst/>
              <a:ahLst/>
              <a:cxnLst/>
              <a:rect l="l" t="t" r="r" b="b"/>
              <a:pathLst>
                <a:path w="978535" h="275590">
                  <a:moveTo>
                    <a:pt x="840793" y="0"/>
                  </a:moveTo>
                  <a:lnTo>
                    <a:pt x="840793" y="68807"/>
                  </a:lnTo>
                  <a:lnTo>
                    <a:pt x="0" y="68807"/>
                  </a:lnTo>
                  <a:lnTo>
                    <a:pt x="0" y="206423"/>
                  </a:lnTo>
                  <a:lnTo>
                    <a:pt x="840793" y="206423"/>
                  </a:lnTo>
                  <a:lnTo>
                    <a:pt x="840793" y="275230"/>
                  </a:lnTo>
                  <a:lnTo>
                    <a:pt x="978407" y="137615"/>
                  </a:lnTo>
                  <a:lnTo>
                    <a:pt x="840793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5100092" y="6487882"/>
              <a:ext cx="978535" cy="275590"/>
            </a:xfrm>
            <a:custGeom>
              <a:avLst/>
              <a:gdLst/>
              <a:ahLst/>
              <a:cxnLst/>
              <a:rect l="l" t="t" r="r" b="b"/>
              <a:pathLst>
                <a:path w="978535" h="275590">
                  <a:moveTo>
                    <a:pt x="0" y="68807"/>
                  </a:moveTo>
                  <a:lnTo>
                    <a:pt x="840793" y="68807"/>
                  </a:lnTo>
                  <a:lnTo>
                    <a:pt x="840793" y="0"/>
                  </a:lnTo>
                  <a:lnTo>
                    <a:pt x="978408" y="137616"/>
                  </a:lnTo>
                  <a:lnTo>
                    <a:pt x="840793" y="275231"/>
                  </a:lnTo>
                  <a:lnTo>
                    <a:pt x="840793" y="206423"/>
                  </a:lnTo>
                  <a:lnTo>
                    <a:pt x="0" y="206423"/>
                  </a:lnTo>
                  <a:lnTo>
                    <a:pt x="0" y="68807"/>
                  </a:lnTo>
                  <a:close/>
                </a:path>
              </a:pathLst>
            </a:custGeom>
            <a:ln w="12700">
              <a:solidFill>
                <a:srgbClr val="223F5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21" name="object 21"/>
          <p:cNvGrpSpPr/>
          <p:nvPr/>
        </p:nvGrpSpPr>
        <p:grpSpPr>
          <a:xfrm>
            <a:off x="9013669" y="6506931"/>
            <a:ext cx="991235" cy="288290"/>
            <a:chOff x="9013669" y="6506931"/>
            <a:chExt cx="991235" cy="288290"/>
          </a:xfrm>
        </p:grpSpPr>
        <p:sp>
          <p:nvSpPr>
            <p:cNvPr id="22" name="object 22"/>
            <p:cNvSpPr/>
            <p:nvPr/>
          </p:nvSpPr>
          <p:spPr>
            <a:xfrm>
              <a:off x="9020019" y="6513281"/>
              <a:ext cx="978535" cy="275590"/>
            </a:xfrm>
            <a:custGeom>
              <a:avLst/>
              <a:gdLst/>
              <a:ahLst/>
              <a:cxnLst/>
              <a:rect l="l" t="t" r="r" b="b"/>
              <a:pathLst>
                <a:path w="978534" h="275590">
                  <a:moveTo>
                    <a:pt x="840793" y="0"/>
                  </a:moveTo>
                  <a:lnTo>
                    <a:pt x="840793" y="68808"/>
                  </a:lnTo>
                  <a:lnTo>
                    <a:pt x="0" y="68808"/>
                  </a:lnTo>
                  <a:lnTo>
                    <a:pt x="0" y="206424"/>
                  </a:lnTo>
                  <a:lnTo>
                    <a:pt x="840793" y="206424"/>
                  </a:lnTo>
                  <a:lnTo>
                    <a:pt x="840793" y="275231"/>
                  </a:lnTo>
                  <a:lnTo>
                    <a:pt x="978407" y="137617"/>
                  </a:lnTo>
                  <a:lnTo>
                    <a:pt x="840793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9020019" y="6513281"/>
              <a:ext cx="978535" cy="275590"/>
            </a:xfrm>
            <a:custGeom>
              <a:avLst/>
              <a:gdLst/>
              <a:ahLst/>
              <a:cxnLst/>
              <a:rect l="l" t="t" r="r" b="b"/>
              <a:pathLst>
                <a:path w="978534" h="275590">
                  <a:moveTo>
                    <a:pt x="0" y="68807"/>
                  </a:moveTo>
                  <a:lnTo>
                    <a:pt x="840793" y="68807"/>
                  </a:lnTo>
                  <a:lnTo>
                    <a:pt x="840793" y="0"/>
                  </a:lnTo>
                  <a:lnTo>
                    <a:pt x="978408" y="137616"/>
                  </a:lnTo>
                  <a:lnTo>
                    <a:pt x="840793" y="275231"/>
                  </a:lnTo>
                  <a:lnTo>
                    <a:pt x="840793" y="206423"/>
                  </a:lnTo>
                  <a:lnTo>
                    <a:pt x="0" y="206423"/>
                  </a:lnTo>
                  <a:lnTo>
                    <a:pt x="0" y="68807"/>
                  </a:lnTo>
                  <a:close/>
                </a:path>
              </a:pathLst>
            </a:custGeom>
            <a:ln w="12700">
              <a:solidFill>
                <a:srgbClr val="223F5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23474" y="0"/>
            <a:ext cx="9754235" cy="1224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52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  <a:p>
            <a:pPr marL="12700">
              <a:lnSpc>
                <a:spcPts val="4240"/>
              </a:lnSpc>
              <a:tabLst>
                <a:tab pos="3557904" algn="l"/>
              </a:tabLst>
            </a:pPr>
            <a:r>
              <a:rPr dirty="0" sz="3600" spc="10">
                <a:solidFill>
                  <a:srgbClr val="FF0000"/>
                </a:solidFill>
              </a:rPr>
              <a:t>Time</a:t>
            </a:r>
            <a:r>
              <a:rPr dirty="0" sz="3600" spc="5">
                <a:solidFill>
                  <a:srgbClr val="FF0000"/>
                </a:solidFill>
              </a:rPr>
              <a:t> </a:t>
            </a:r>
            <a:r>
              <a:rPr dirty="0" sz="3600" spc="-20">
                <a:solidFill>
                  <a:srgbClr val="FF0000"/>
                </a:solidFill>
              </a:rPr>
              <a:t>Series	</a:t>
            </a:r>
            <a:r>
              <a:rPr dirty="0" sz="3600" spc="-15">
                <a:solidFill>
                  <a:srgbClr val="0000FF"/>
                </a:solidFill>
              </a:rPr>
              <a:t>Autocorrelation</a:t>
            </a:r>
            <a:endParaRPr sz="3600"/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344732" y="1462547"/>
          <a:ext cx="13027660" cy="60191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13435"/>
                <a:gridCol w="812800"/>
                <a:gridCol w="813435"/>
                <a:gridCol w="812800"/>
                <a:gridCol w="813435"/>
                <a:gridCol w="812800"/>
                <a:gridCol w="813435"/>
                <a:gridCol w="798195"/>
                <a:gridCol w="829309"/>
                <a:gridCol w="813434"/>
                <a:gridCol w="814070"/>
                <a:gridCol w="814070"/>
                <a:gridCol w="814704"/>
                <a:gridCol w="814070"/>
                <a:gridCol w="814704"/>
                <a:gridCol w="377190"/>
                <a:gridCol w="437515"/>
              </a:tblGrid>
              <a:tr h="273027"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0">
                          <a:latin typeface="Calibri"/>
                          <a:cs typeface="Calibri"/>
                        </a:rPr>
                        <a:t>Time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85">
                          <a:latin typeface="Calibri"/>
                          <a:cs typeface="Calibri"/>
                        </a:rPr>
                        <a:t>Value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15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15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15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15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556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15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73027">
                <a:tc>
                  <a:txBody>
                    <a:bodyPr/>
                    <a:lstStyle/>
                    <a:p>
                      <a:pPr algn="r" marR="266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5016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30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85">
                          <a:latin typeface="Calibri"/>
                          <a:cs typeface="Calibri"/>
                        </a:rPr>
                        <a:t>0.8317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73027">
                <a:tc>
                  <a:txBody>
                    <a:bodyPr/>
                    <a:lstStyle/>
                    <a:p>
                      <a:pPr algn="r" marR="266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5016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30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85">
                          <a:latin typeface="Calibri"/>
                          <a:cs typeface="Calibri"/>
                        </a:rPr>
                        <a:t>0.6563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73027">
                <a:tc>
                  <a:txBody>
                    <a:bodyPr/>
                    <a:lstStyle/>
                    <a:p>
                      <a:pPr algn="r" marR="266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5016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30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85">
                          <a:latin typeface="Calibri"/>
                          <a:cs typeface="Calibri"/>
                        </a:rPr>
                        <a:t>0.4911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73216">
                <a:tc>
                  <a:txBody>
                    <a:bodyPr/>
                    <a:lstStyle/>
                    <a:p>
                      <a:pPr algn="r" marR="266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5016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30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85">
                          <a:latin typeface="Calibri"/>
                          <a:cs typeface="Calibri"/>
                        </a:rPr>
                        <a:t>0.2786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73311">
                <a:tc>
                  <a:txBody>
                    <a:bodyPr/>
                    <a:lstStyle/>
                    <a:p>
                      <a:pPr algn="r" marR="266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5016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30"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600" spc="25"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600" spc="-8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600">
                          <a:latin typeface="Calibri"/>
                          <a:cs typeface="Calibri"/>
                        </a:rPr>
                        <a:t>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9D9D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85">
                          <a:latin typeface="Calibri"/>
                          <a:cs typeface="Calibri"/>
                        </a:rPr>
                        <a:t>0.0310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9D9D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9D9D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9D9D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9D9D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9D9D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9D9D9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73027">
                <a:tc>
                  <a:txBody>
                    <a:bodyPr/>
                    <a:lstStyle/>
                    <a:p>
                      <a:pPr algn="r" marR="266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6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rowSpan="15">
                  <a:txBody>
                    <a:bodyPr/>
                    <a:lstStyle/>
                    <a:p>
                      <a:pPr algn="ctr" marL="9525">
                        <a:lnSpc>
                          <a:spcPct val="100000"/>
                        </a:lnSpc>
                        <a:spcBef>
                          <a:spcPts val="1350"/>
                        </a:spcBef>
                      </a:pPr>
                      <a:r>
                        <a:rPr dirty="0" sz="2050" spc="-95">
                          <a:latin typeface="Calibri"/>
                          <a:cs typeface="Calibri"/>
                        </a:rPr>
                        <a:t>Autocorrelation</a:t>
                      </a:r>
                      <a:endParaRPr sz="2050">
                        <a:latin typeface="Calibri"/>
                        <a:cs typeface="Calibri"/>
                      </a:endParaRPr>
                    </a:p>
                    <a:p>
                      <a:pPr algn="ctr" marR="64769">
                        <a:lnSpc>
                          <a:spcPct val="100000"/>
                        </a:lnSpc>
                        <a:spcBef>
                          <a:spcPts val="844"/>
                        </a:spcBef>
                        <a:tabLst>
                          <a:tab pos="342265" algn="l"/>
                          <a:tab pos="5791200" algn="l"/>
                        </a:tabLst>
                      </a:pPr>
                      <a:r>
                        <a:rPr dirty="0" baseline="10288" sz="2025" spc="-1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0.9	</a:t>
                      </a:r>
                      <a:r>
                        <a:rPr dirty="0" sz="1800" spc="-110" strike="sngStrike">
                          <a:solidFill>
                            <a:srgbClr val="404040"/>
                          </a:solidFill>
                          <a:latin typeface="Calibri"/>
                          <a:cs typeface="Calibri"/>
                        </a:rPr>
                        <a:t>0.831742243	</a:t>
                      </a:r>
                      <a:endParaRPr sz="1800">
                        <a:latin typeface="Calibri"/>
                        <a:cs typeface="Calibri"/>
                      </a:endParaRPr>
                    </a:p>
                    <a:p>
                      <a:pPr marL="109855">
                        <a:lnSpc>
                          <a:spcPct val="100000"/>
                        </a:lnSpc>
                        <a:spcBef>
                          <a:spcPts val="625"/>
                        </a:spcBef>
                      </a:pPr>
                      <a:r>
                        <a:rPr dirty="0" sz="1350" spc="-8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0.8</a:t>
                      </a:r>
                      <a:endParaRPr sz="1350">
                        <a:latin typeface="Calibri"/>
                        <a:cs typeface="Calibri"/>
                      </a:endParaRPr>
                    </a:p>
                    <a:p>
                      <a:pPr algn="ctr" marR="64769">
                        <a:lnSpc>
                          <a:spcPct val="100000"/>
                        </a:lnSpc>
                        <a:spcBef>
                          <a:spcPts val="125"/>
                        </a:spcBef>
                        <a:tabLst>
                          <a:tab pos="1042669" algn="l"/>
                          <a:tab pos="1436370" algn="l"/>
                          <a:tab pos="5791200" algn="l"/>
                        </a:tabLst>
                      </a:pPr>
                      <a:r>
                        <a:rPr dirty="0" baseline="-16460" sz="2025" spc="-1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0.7	</a:t>
                      </a:r>
                      <a:r>
                        <a:rPr dirty="0" u="heavy" sz="1800" spc="-80">
                          <a:solidFill>
                            <a:srgbClr val="404040"/>
                          </a:solidFill>
                          <a:uFill>
                            <a:solidFill>
                              <a:srgbClr val="D9D9D9"/>
                            </a:solidFill>
                          </a:u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u="heavy" sz="1800" spc="-80">
                          <a:solidFill>
                            <a:srgbClr val="404040"/>
                          </a:solidFill>
                          <a:uFill>
                            <a:solidFill>
                              <a:srgbClr val="D9D9D9"/>
                            </a:solidFill>
                          </a:uFill>
                          <a:latin typeface="Times New Roman"/>
                          <a:cs typeface="Times New Roman"/>
                        </a:rPr>
                        <a:t>	</a:t>
                      </a:r>
                      <a:r>
                        <a:rPr dirty="0" u="heavy" sz="1800" spc="-110">
                          <a:solidFill>
                            <a:srgbClr val="404040"/>
                          </a:solidFill>
                          <a:uFill>
                            <a:solidFill>
                              <a:srgbClr val="D9D9D9"/>
                            </a:solidFill>
                          </a:uFill>
                          <a:latin typeface="Calibri"/>
                          <a:cs typeface="Calibri"/>
                        </a:rPr>
                        <a:t>0.656324582	</a:t>
                      </a:r>
                      <a:endParaRPr sz="1800">
                        <a:latin typeface="Calibri"/>
                        <a:cs typeface="Calibri"/>
                      </a:endParaRPr>
                    </a:p>
                    <a:p>
                      <a:pPr marL="109855">
                        <a:lnSpc>
                          <a:spcPts val="1950"/>
                        </a:lnSpc>
                        <a:spcBef>
                          <a:spcPts val="2110"/>
                        </a:spcBef>
                        <a:tabLst>
                          <a:tab pos="2639695" algn="l"/>
                        </a:tabLst>
                      </a:pPr>
                      <a:r>
                        <a:rPr dirty="0" baseline="53497" sz="2025" spc="-1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0.6	</a:t>
                      </a:r>
                      <a:r>
                        <a:rPr dirty="0" sz="1800" spc="-110">
                          <a:solidFill>
                            <a:srgbClr val="404040"/>
                          </a:solidFill>
                          <a:latin typeface="Calibri"/>
                          <a:cs typeface="Calibri"/>
                        </a:rPr>
                        <a:t>0.491050119</a:t>
                      </a:r>
                      <a:endParaRPr sz="1800">
                        <a:latin typeface="Calibri"/>
                        <a:cs typeface="Calibri"/>
                      </a:endParaRPr>
                    </a:p>
                    <a:p>
                      <a:pPr marL="109855">
                        <a:lnSpc>
                          <a:spcPts val="1410"/>
                        </a:lnSpc>
                      </a:pPr>
                      <a:r>
                        <a:rPr dirty="0" sz="1350" spc="-8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0.5</a:t>
                      </a:r>
                      <a:endParaRPr sz="1350">
                        <a:latin typeface="Calibri"/>
                        <a:cs typeface="Calibri"/>
                      </a:endParaRPr>
                    </a:p>
                    <a:p>
                      <a:pPr marL="109855">
                        <a:lnSpc>
                          <a:spcPts val="1395"/>
                        </a:lnSpc>
                        <a:spcBef>
                          <a:spcPts val="965"/>
                        </a:spcBef>
                      </a:pPr>
                      <a:r>
                        <a:rPr dirty="0" sz="1350" spc="-8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0.4</a:t>
                      </a:r>
                      <a:endParaRPr sz="1350">
                        <a:latin typeface="Calibri"/>
                        <a:cs typeface="Calibri"/>
                      </a:endParaRPr>
                    </a:p>
                    <a:p>
                      <a:pPr marL="109855">
                        <a:lnSpc>
                          <a:spcPts val="1935"/>
                        </a:lnSpc>
                        <a:tabLst>
                          <a:tab pos="3346450" algn="l"/>
                          <a:tab pos="3733165" algn="l"/>
                          <a:tab pos="5901055" algn="l"/>
                        </a:tabLst>
                      </a:pPr>
                      <a:r>
                        <a:rPr dirty="0" baseline="-39094" sz="2025" spc="-1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0.3	</a:t>
                      </a:r>
                      <a:r>
                        <a:rPr dirty="0" u="heavy" sz="1800" spc="-80">
                          <a:solidFill>
                            <a:srgbClr val="404040"/>
                          </a:solidFill>
                          <a:uFill>
                            <a:solidFill>
                              <a:srgbClr val="D9D9D9"/>
                            </a:solidFill>
                          </a:u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u="heavy" sz="1800" spc="-80">
                          <a:solidFill>
                            <a:srgbClr val="404040"/>
                          </a:solidFill>
                          <a:uFill>
                            <a:solidFill>
                              <a:srgbClr val="D9D9D9"/>
                            </a:solidFill>
                          </a:uFill>
                          <a:latin typeface="Times New Roman"/>
                          <a:cs typeface="Times New Roman"/>
                        </a:rPr>
                        <a:t>	</a:t>
                      </a:r>
                      <a:r>
                        <a:rPr dirty="0" u="heavy" sz="1800" spc="-110">
                          <a:solidFill>
                            <a:srgbClr val="404040"/>
                          </a:solidFill>
                          <a:uFill>
                            <a:solidFill>
                              <a:srgbClr val="D9D9D9"/>
                            </a:solidFill>
                          </a:uFill>
                          <a:latin typeface="Calibri"/>
                          <a:cs typeface="Calibri"/>
                        </a:rPr>
                        <a:t>0.278639618	</a:t>
                      </a:r>
                      <a:endParaRPr sz="1800">
                        <a:latin typeface="Calibri"/>
                        <a:cs typeface="Calibri"/>
                      </a:endParaRPr>
                    </a:p>
                    <a:p>
                      <a:pPr marL="109855">
                        <a:lnSpc>
                          <a:spcPct val="100000"/>
                        </a:lnSpc>
                        <a:spcBef>
                          <a:spcPts val="1839"/>
                        </a:spcBef>
                      </a:pPr>
                      <a:r>
                        <a:rPr dirty="0" sz="1350" spc="-8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0.2</a:t>
                      </a:r>
                      <a:endParaRPr sz="1350">
                        <a:latin typeface="Calibri"/>
                        <a:cs typeface="Calibri"/>
                      </a:endParaRPr>
                    </a:p>
                    <a:p>
                      <a:pPr algn="ctr" marR="71120">
                        <a:lnSpc>
                          <a:spcPct val="100000"/>
                        </a:lnSpc>
                        <a:spcBef>
                          <a:spcPts val="780"/>
                        </a:spcBef>
                        <a:tabLst>
                          <a:tab pos="4323715" algn="l"/>
                          <a:tab pos="4716780" algn="l"/>
                        </a:tabLst>
                      </a:pPr>
                      <a:r>
                        <a:rPr dirty="0" baseline="10288" sz="2025" spc="-1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0.1	</a:t>
                      </a:r>
                      <a:r>
                        <a:rPr dirty="0" sz="1800" spc="-80" strike="sngStrike">
                          <a:solidFill>
                            <a:srgbClr val="40404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dirty="0" sz="1800" spc="-80" strike="sngStrike">
                          <a:solidFill>
                            <a:srgbClr val="404040"/>
                          </a:solidFill>
                          <a:latin typeface="Times New Roman"/>
                          <a:cs typeface="Times New Roman"/>
                        </a:rPr>
                        <a:t>	</a:t>
                      </a:r>
                      <a:r>
                        <a:rPr dirty="0" sz="1800" spc="-110" strike="sngStrike">
                          <a:solidFill>
                            <a:srgbClr val="404040"/>
                          </a:solidFill>
                          <a:latin typeface="Calibri"/>
                          <a:cs typeface="Calibri"/>
                        </a:rPr>
                        <a:t>0.031026253</a:t>
                      </a:r>
                      <a:endParaRPr sz="1800">
                        <a:latin typeface="Calibri"/>
                        <a:cs typeface="Calibri"/>
                      </a:endParaRPr>
                    </a:p>
                    <a:p>
                      <a:pPr marL="225425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0</a:t>
                      </a:r>
                      <a:endParaRPr sz="1350">
                        <a:latin typeface="Calibri"/>
                        <a:cs typeface="Calibri"/>
                      </a:endParaRPr>
                    </a:p>
                    <a:p>
                      <a:pPr marL="831215">
                        <a:lnSpc>
                          <a:spcPct val="100000"/>
                        </a:lnSpc>
                        <a:spcBef>
                          <a:spcPts val="130"/>
                        </a:spcBef>
                        <a:tabLst>
                          <a:tab pos="1924685" algn="l"/>
                          <a:tab pos="3018155" algn="l"/>
                          <a:tab pos="4111625" algn="l"/>
                          <a:tab pos="5205730" algn="l"/>
                        </a:tabLst>
                      </a:pPr>
                      <a:r>
                        <a:rPr dirty="0" sz="1350" spc="-3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350" spc="-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350" spc="5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1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	</a:t>
                      </a:r>
                      <a:r>
                        <a:rPr dirty="0" sz="1350" spc="-3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350" spc="-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350" spc="5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2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	</a:t>
                      </a:r>
                      <a:r>
                        <a:rPr dirty="0" sz="1350" spc="-3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350" spc="-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350" spc="5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3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	</a:t>
                      </a:r>
                      <a:r>
                        <a:rPr dirty="0" sz="1350" spc="-3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350" spc="-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350" spc="5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4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	</a:t>
                      </a:r>
                      <a:r>
                        <a:rPr dirty="0" sz="1350" spc="-3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L</a:t>
                      </a:r>
                      <a:r>
                        <a:rPr dirty="0" sz="1350" spc="-2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a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g</a:t>
                      </a:r>
                      <a:r>
                        <a:rPr dirty="0" sz="1350" spc="5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350">
                          <a:solidFill>
                            <a:srgbClr val="595959"/>
                          </a:solidFill>
                          <a:latin typeface="Calibri"/>
                          <a:cs typeface="Calibri"/>
                        </a:rPr>
                        <a:t>5</a:t>
                      </a:r>
                      <a:endParaRPr sz="1350">
                        <a:latin typeface="Calibri"/>
                        <a:cs typeface="Calibri"/>
                      </a:endParaRPr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rowSpan="15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15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15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15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15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15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15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 algn="r" marR="266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 algn="r" marR="266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 algn="r" marR="266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>
                          <a:latin typeface="Calibri"/>
                          <a:cs typeface="Calibri"/>
                        </a:rPr>
                        <a:t>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6"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10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11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51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29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12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51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13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51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37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311"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14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50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51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216"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15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51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50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48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30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51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794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1600" spc="-95">
                          <a:latin typeface="Calibri"/>
                          <a:cs typeface="Calibri"/>
                        </a:rPr>
                        <a:t>44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B="0" marT="6985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7302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8514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8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171450">
                    <a:lnR w="19050">
                      <a:solidFill>
                        <a:srgbClr val="D9D9D9"/>
                      </a:solidFill>
                      <a:prstDash val="solid"/>
                    </a:lnR>
                    <a:lnT w="1270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D9D9D9"/>
                      </a:solidFill>
                      <a:prstDash val="soli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9D9D9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2609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2700">
                      <a:solidFill>
                        <a:srgbClr val="D4D4D4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9050">
                      <a:solidFill>
                        <a:srgbClr val="D9D9D9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9050">
                      <a:solidFill>
                        <a:srgbClr val="D9D9D9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9050">
                      <a:solidFill>
                        <a:srgbClr val="D9D9D9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9050">
                      <a:solidFill>
                        <a:srgbClr val="D9D9D9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9050">
                      <a:solidFill>
                        <a:srgbClr val="D9D9D9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9050">
                      <a:solidFill>
                        <a:srgbClr val="D9D9D9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T w="19050">
                      <a:solidFill>
                        <a:srgbClr val="D9D9D9"/>
                      </a:solidFill>
                      <a:prstDash val="solid"/>
                    </a:lnT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D4D4D4"/>
                      </a:solidFill>
                      <a:prstDash val="solid"/>
                    </a:lnL>
                    <a:lnR w="12700">
                      <a:solidFill>
                        <a:srgbClr val="D4D4D4"/>
                      </a:solidFill>
                      <a:prstDash val="solid"/>
                    </a:lnR>
                    <a:lnB w="12700">
                      <a:solidFill>
                        <a:srgbClr val="D4D4D4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  <p:grpSp>
        <p:nvGrpSpPr>
          <p:cNvPr id="8" name="object 8"/>
          <p:cNvGrpSpPr/>
          <p:nvPr/>
        </p:nvGrpSpPr>
        <p:grpSpPr>
          <a:xfrm>
            <a:off x="7277339" y="4063170"/>
            <a:ext cx="5465445" cy="2738755"/>
            <a:chOff x="7277339" y="4063170"/>
            <a:chExt cx="5465445" cy="2738755"/>
          </a:xfrm>
        </p:grpSpPr>
        <p:sp>
          <p:nvSpPr>
            <p:cNvPr id="9" name="object 9"/>
            <p:cNvSpPr/>
            <p:nvPr/>
          </p:nvSpPr>
          <p:spPr>
            <a:xfrm>
              <a:off x="7277339" y="4171055"/>
              <a:ext cx="5465445" cy="2294255"/>
            </a:xfrm>
            <a:custGeom>
              <a:avLst/>
              <a:gdLst/>
              <a:ahLst/>
              <a:cxnLst/>
              <a:rect l="l" t="t" r="r" b="b"/>
              <a:pathLst>
                <a:path w="5465445" h="2294254">
                  <a:moveTo>
                    <a:pt x="0" y="2293998"/>
                  </a:moveTo>
                  <a:lnTo>
                    <a:pt x="380913" y="2293998"/>
                  </a:lnTo>
                </a:path>
                <a:path w="5465445" h="2294254">
                  <a:moveTo>
                    <a:pt x="716117" y="2293998"/>
                  </a:moveTo>
                  <a:lnTo>
                    <a:pt x="1467784" y="2293998"/>
                  </a:lnTo>
                </a:path>
                <a:path w="5465445" h="2294254">
                  <a:moveTo>
                    <a:pt x="0" y="1964662"/>
                  </a:moveTo>
                  <a:lnTo>
                    <a:pt x="380913" y="1964662"/>
                  </a:lnTo>
                </a:path>
                <a:path w="5465445" h="2294254">
                  <a:moveTo>
                    <a:pt x="716117" y="1964662"/>
                  </a:moveTo>
                  <a:lnTo>
                    <a:pt x="1467784" y="1964662"/>
                  </a:lnTo>
                </a:path>
                <a:path w="5465445" h="2294254">
                  <a:moveTo>
                    <a:pt x="0" y="1635325"/>
                  </a:moveTo>
                  <a:lnTo>
                    <a:pt x="380913" y="1635325"/>
                  </a:lnTo>
                </a:path>
                <a:path w="5465445" h="2294254">
                  <a:moveTo>
                    <a:pt x="716117" y="1635325"/>
                  </a:moveTo>
                  <a:lnTo>
                    <a:pt x="1467784" y="1635325"/>
                  </a:lnTo>
                </a:path>
                <a:path w="5465445" h="2294254">
                  <a:moveTo>
                    <a:pt x="0" y="1305989"/>
                  </a:moveTo>
                  <a:lnTo>
                    <a:pt x="380913" y="1305989"/>
                  </a:lnTo>
                </a:path>
                <a:path w="5465445" h="2294254">
                  <a:moveTo>
                    <a:pt x="716117" y="1305989"/>
                  </a:moveTo>
                  <a:lnTo>
                    <a:pt x="1467784" y="1305989"/>
                  </a:lnTo>
                </a:path>
                <a:path w="5465445" h="2294254">
                  <a:moveTo>
                    <a:pt x="0" y="988009"/>
                  </a:moveTo>
                  <a:lnTo>
                    <a:pt x="380913" y="988009"/>
                  </a:lnTo>
                </a:path>
                <a:path w="5465445" h="2294254">
                  <a:moveTo>
                    <a:pt x="716117" y="988009"/>
                  </a:moveTo>
                  <a:lnTo>
                    <a:pt x="1467784" y="988009"/>
                  </a:lnTo>
                </a:path>
                <a:path w="5465445" h="2294254">
                  <a:moveTo>
                    <a:pt x="0" y="658672"/>
                  </a:moveTo>
                  <a:lnTo>
                    <a:pt x="380913" y="658672"/>
                  </a:lnTo>
                </a:path>
                <a:path w="5465445" h="2294254">
                  <a:moveTo>
                    <a:pt x="716117" y="658672"/>
                  </a:moveTo>
                  <a:lnTo>
                    <a:pt x="1467784" y="658672"/>
                  </a:lnTo>
                </a:path>
                <a:path w="5465445" h="2294254">
                  <a:moveTo>
                    <a:pt x="0" y="329336"/>
                  </a:moveTo>
                  <a:lnTo>
                    <a:pt x="380913" y="329336"/>
                  </a:lnTo>
                </a:path>
                <a:path w="5465445" h="2294254">
                  <a:moveTo>
                    <a:pt x="0" y="0"/>
                  </a:moveTo>
                  <a:lnTo>
                    <a:pt x="380913" y="0"/>
                  </a:lnTo>
                </a:path>
                <a:path w="5465445" h="2294254">
                  <a:moveTo>
                    <a:pt x="716117" y="0"/>
                  </a:moveTo>
                  <a:lnTo>
                    <a:pt x="5464824" y="0"/>
                  </a:lnTo>
                </a:path>
              </a:pathLst>
            </a:custGeom>
            <a:ln w="1419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658253" y="4063170"/>
              <a:ext cx="335280" cy="2726055"/>
            </a:xfrm>
            <a:custGeom>
              <a:avLst/>
              <a:gdLst/>
              <a:ahLst/>
              <a:cxnLst/>
              <a:rect l="l" t="t" r="r" b="b"/>
              <a:pathLst>
                <a:path w="335279" h="2726054">
                  <a:moveTo>
                    <a:pt x="335203" y="0"/>
                  </a:moveTo>
                  <a:lnTo>
                    <a:pt x="0" y="0"/>
                  </a:lnTo>
                  <a:lnTo>
                    <a:pt x="0" y="2725541"/>
                  </a:lnTo>
                  <a:lnTo>
                    <a:pt x="335203" y="2725541"/>
                  </a:lnTo>
                  <a:lnTo>
                    <a:pt x="335203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9090484" y="4829728"/>
              <a:ext cx="3651885" cy="1635760"/>
            </a:xfrm>
            <a:custGeom>
              <a:avLst/>
              <a:gdLst/>
              <a:ahLst/>
              <a:cxnLst/>
              <a:rect l="l" t="t" r="r" b="b"/>
              <a:pathLst>
                <a:path w="3651884" h="1635760">
                  <a:moveTo>
                    <a:pt x="0" y="1635325"/>
                  </a:moveTo>
                  <a:lnTo>
                    <a:pt x="751667" y="1635325"/>
                  </a:lnTo>
                </a:path>
                <a:path w="3651884" h="1635760">
                  <a:moveTo>
                    <a:pt x="0" y="1305989"/>
                  </a:moveTo>
                  <a:lnTo>
                    <a:pt x="751667" y="1305989"/>
                  </a:lnTo>
                </a:path>
                <a:path w="3651884" h="1635760">
                  <a:moveTo>
                    <a:pt x="0" y="976652"/>
                  </a:moveTo>
                  <a:lnTo>
                    <a:pt x="751667" y="976652"/>
                  </a:lnTo>
                </a:path>
                <a:path w="3651884" h="1635760">
                  <a:moveTo>
                    <a:pt x="0" y="647316"/>
                  </a:moveTo>
                  <a:lnTo>
                    <a:pt x="751667" y="647316"/>
                  </a:lnTo>
                </a:path>
                <a:path w="3651884" h="1635760">
                  <a:moveTo>
                    <a:pt x="0" y="329336"/>
                  </a:moveTo>
                  <a:lnTo>
                    <a:pt x="3651679" y="329336"/>
                  </a:lnTo>
                </a:path>
                <a:path w="3651884" h="1635760">
                  <a:moveTo>
                    <a:pt x="0" y="0"/>
                  </a:moveTo>
                  <a:lnTo>
                    <a:pt x="3651679" y="0"/>
                  </a:lnTo>
                </a:path>
              </a:pathLst>
            </a:custGeom>
            <a:ln w="1419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8745124" y="4642347"/>
              <a:ext cx="345440" cy="2146935"/>
            </a:xfrm>
            <a:custGeom>
              <a:avLst/>
              <a:gdLst/>
              <a:ahLst/>
              <a:cxnLst/>
              <a:rect l="l" t="t" r="r" b="b"/>
              <a:pathLst>
                <a:path w="345440" h="2146934">
                  <a:moveTo>
                    <a:pt x="345359" y="0"/>
                  </a:moveTo>
                  <a:lnTo>
                    <a:pt x="0" y="0"/>
                  </a:lnTo>
                  <a:lnTo>
                    <a:pt x="0" y="2146364"/>
                  </a:lnTo>
                  <a:lnTo>
                    <a:pt x="345359" y="2146364"/>
                  </a:lnTo>
                  <a:lnTo>
                    <a:pt x="345359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10187512" y="5477044"/>
              <a:ext cx="2555240" cy="988060"/>
            </a:xfrm>
            <a:custGeom>
              <a:avLst/>
              <a:gdLst/>
              <a:ahLst/>
              <a:cxnLst/>
              <a:rect l="l" t="t" r="r" b="b"/>
              <a:pathLst>
                <a:path w="2555240" h="988060">
                  <a:moveTo>
                    <a:pt x="0" y="988009"/>
                  </a:moveTo>
                  <a:lnTo>
                    <a:pt x="741509" y="988009"/>
                  </a:lnTo>
                </a:path>
                <a:path w="2555240" h="988060">
                  <a:moveTo>
                    <a:pt x="0" y="658672"/>
                  </a:moveTo>
                  <a:lnTo>
                    <a:pt x="741509" y="658672"/>
                  </a:lnTo>
                </a:path>
                <a:path w="2555240" h="988060">
                  <a:moveTo>
                    <a:pt x="0" y="0"/>
                  </a:moveTo>
                  <a:lnTo>
                    <a:pt x="2554650" y="0"/>
                  </a:lnTo>
                </a:path>
              </a:pathLst>
            </a:custGeom>
            <a:ln w="1419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9842151" y="5187455"/>
              <a:ext cx="345440" cy="1601470"/>
            </a:xfrm>
            <a:custGeom>
              <a:avLst/>
              <a:gdLst/>
              <a:ahLst/>
              <a:cxnLst/>
              <a:rect l="l" t="t" r="r" b="b"/>
              <a:pathLst>
                <a:path w="345440" h="1601470">
                  <a:moveTo>
                    <a:pt x="345361" y="0"/>
                  </a:moveTo>
                  <a:lnTo>
                    <a:pt x="0" y="0"/>
                  </a:lnTo>
                  <a:lnTo>
                    <a:pt x="0" y="1601256"/>
                  </a:lnTo>
                  <a:lnTo>
                    <a:pt x="345361" y="1601256"/>
                  </a:lnTo>
                  <a:lnTo>
                    <a:pt x="345361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11274383" y="6135717"/>
              <a:ext cx="1468120" cy="0"/>
            </a:xfrm>
            <a:custGeom>
              <a:avLst/>
              <a:gdLst/>
              <a:ahLst/>
              <a:cxnLst/>
              <a:rect l="l" t="t" r="r" b="b"/>
              <a:pathLst>
                <a:path w="1468120" h="0">
                  <a:moveTo>
                    <a:pt x="0" y="0"/>
                  </a:moveTo>
                  <a:lnTo>
                    <a:pt x="1467779" y="0"/>
                  </a:lnTo>
                </a:path>
              </a:pathLst>
            </a:custGeom>
            <a:ln w="1419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10929023" y="5880201"/>
              <a:ext cx="1442720" cy="908685"/>
            </a:xfrm>
            <a:custGeom>
              <a:avLst/>
              <a:gdLst/>
              <a:ahLst/>
              <a:cxnLst/>
              <a:rect l="l" t="t" r="r" b="b"/>
              <a:pathLst>
                <a:path w="1442720" h="908684">
                  <a:moveTo>
                    <a:pt x="345351" y="0"/>
                  </a:moveTo>
                  <a:lnTo>
                    <a:pt x="0" y="0"/>
                  </a:lnTo>
                  <a:lnTo>
                    <a:pt x="0" y="908519"/>
                  </a:lnTo>
                  <a:lnTo>
                    <a:pt x="345351" y="908519"/>
                  </a:lnTo>
                  <a:lnTo>
                    <a:pt x="345351" y="0"/>
                  </a:lnTo>
                  <a:close/>
                </a:path>
                <a:path w="1442720" h="908684">
                  <a:moveTo>
                    <a:pt x="1442377" y="806310"/>
                  </a:moveTo>
                  <a:lnTo>
                    <a:pt x="1097026" y="806310"/>
                  </a:lnTo>
                  <a:lnTo>
                    <a:pt x="1097026" y="908519"/>
                  </a:lnTo>
                  <a:lnTo>
                    <a:pt x="1442377" y="908519"/>
                  </a:lnTo>
                  <a:lnTo>
                    <a:pt x="1442377" y="80631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7277339" y="6794390"/>
              <a:ext cx="5465445" cy="0"/>
            </a:xfrm>
            <a:custGeom>
              <a:avLst/>
              <a:gdLst/>
              <a:ahLst/>
              <a:cxnLst/>
              <a:rect l="l" t="t" r="r" b="b"/>
              <a:pathLst>
                <a:path w="5465445" h="0">
                  <a:moveTo>
                    <a:pt x="0" y="0"/>
                  </a:moveTo>
                  <a:lnTo>
                    <a:pt x="5464824" y="0"/>
                  </a:lnTo>
                </a:path>
              </a:pathLst>
            </a:custGeom>
            <a:ln w="14195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360984"/>
            <a:ext cx="13007975" cy="7395845"/>
          </a:xfrm>
          <a:prstGeom prst="rect">
            <a:avLst/>
          </a:prstGeom>
        </p:spPr>
        <p:txBody>
          <a:bodyPr wrap="square" lIns="0" tIns="2578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3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Partial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Autocorrelation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30" b="1">
                <a:solidFill>
                  <a:srgbClr val="0000FF"/>
                </a:solidFill>
                <a:latin typeface="Arial"/>
                <a:cs typeface="Arial"/>
              </a:rPr>
              <a:t>Function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14" b="1">
                <a:solidFill>
                  <a:srgbClr val="0000FF"/>
                </a:solidFill>
                <a:latin typeface="Arial"/>
                <a:cs typeface="Arial"/>
              </a:rPr>
              <a:t>(PACF)</a:t>
            </a:r>
            <a:endParaRPr sz="3600">
              <a:latin typeface="Arial"/>
              <a:cs typeface="Arial"/>
            </a:endParaRPr>
          </a:p>
          <a:p>
            <a:pPr algn="just" marL="562610" marR="615950" indent="-396240">
              <a:lnSpc>
                <a:spcPts val="7200"/>
              </a:lnSpc>
              <a:spcBef>
                <a:spcPts val="380"/>
              </a:spcBef>
              <a:buFont typeface="Arial MT"/>
              <a:buChar char="•"/>
              <a:tabLst>
                <a:tab pos="563245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 </a:t>
            </a:r>
            <a:r>
              <a:rPr dirty="0" sz="4000" spc="10">
                <a:latin typeface="Microsoft Sans Serif"/>
                <a:cs typeface="Microsoft Sans Serif"/>
              </a:rPr>
              <a:t>correlation </a:t>
            </a:r>
            <a:r>
              <a:rPr dirty="0" sz="4000" spc="30">
                <a:latin typeface="Microsoft Sans Serif"/>
                <a:cs typeface="Microsoft Sans Serif"/>
              </a:rPr>
              <a:t>between </a:t>
            </a:r>
            <a:r>
              <a:rPr dirty="0" sz="4000" spc="20">
                <a:latin typeface="Microsoft Sans Serif"/>
                <a:cs typeface="Microsoft Sans Serif"/>
              </a:rPr>
              <a:t>the observation </a:t>
            </a:r>
            <a:r>
              <a:rPr dirty="0" sz="4000" spc="35">
                <a:latin typeface="Microsoft Sans Serif"/>
                <a:cs typeface="Microsoft Sans Serif"/>
              </a:rPr>
              <a:t>at </a:t>
            </a:r>
            <a:r>
              <a:rPr dirty="0" sz="4000" spc="120">
                <a:latin typeface="Microsoft Sans Serif"/>
                <a:cs typeface="Microsoft Sans Serif"/>
              </a:rPr>
              <a:t>two </a:t>
            </a:r>
            <a:r>
              <a:rPr dirty="0" sz="4000" spc="30">
                <a:latin typeface="Microsoft Sans Serif"/>
                <a:cs typeface="Microsoft Sans Serif"/>
              </a:rPr>
              <a:t>time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points </a:t>
            </a:r>
            <a:r>
              <a:rPr dirty="0" sz="4000" spc="-10">
                <a:latin typeface="Microsoft Sans Serif"/>
                <a:cs typeface="Microsoft Sans Serif"/>
              </a:rPr>
              <a:t>given </a:t>
            </a:r>
            <a:r>
              <a:rPr dirty="0" sz="4000" spc="55">
                <a:latin typeface="Microsoft Sans Serif"/>
                <a:cs typeface="Microsoft Sans Serif"/>
              </a:rPr>
              <a:t>that </a:t>
            </a:r>
            <a:r>
              <a:rPr dirty="0" sz="4000" spc="35">
                <a:latin typeface="Microsoft Sans Serif"/>
                <a:cs typeface="Microsoft Sans Serif"/>
              </a:rPr>
              <a:t>we </a:t>
            </a:r>
            <a:r>
              <a:rPr dirty="0" sz="4000" spc="30">
                <a:latin typeface="Microsoft Sans Serif"/>
                <a:cs typeface="Microsoft Sans Serif"/>
              </a:rPr>
              <a:t>consider </a:t>
            </a:r>
            <a:r>
              <a:rPr dirty="0" sz="4000" spc="90">
                <a:latin typeface="Microsoft Sans Serif"/>
                <a:cs typeface="Microsoft Sans Serif"/>
              </a:rPr>
              <a:t>both </a:t>
            </a:r>
            <a:r>
              <a:rPr dirty="0" sz="4000" spc="20">
                <a:latin typeface="Microsoft Sans Serif"/>
                <a:cs typeface="Microsoft Sans Serif"/>
              </a:rPr>
              <a:t>observations </a:t>
            </a:r>
            <a:r>
              <a:rPr dirty="0" sz="4000" spc="-75">
                <a:latin typeface="Microsoft Sans Serif"/>
                <a:cs typeface="Microsoft Sans Serif"/>
              </a:rPr>
              <a:t>are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correlated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10">
                <a:latin typeface="Microsoft Sans Serif"/>
                <a:cs typeface="Microsoft Sans Serif"/>
              </a:rPr>
              <a:t>to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observations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other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periods.</a:t>
            </a:r>
            <a:endParaRPr sz="4000">
              <a:latin typeface="Microsoft Sans Serif"/>
              <a:cs typeface="Microsoft Sans Serif"/>
            </a:endParaRPr>
          </a:p>
          <a:p>
            <a:pPr marL="1024890" marR="5080" indent="-330200">
              <a:lnSpc>
                <a:spcPct val="149600"/>
              </a:lnSpc>
              <a:spcBef>
                <a:spcPts val="370"/>
              </a:spcBef>
            </a:pPr>
            <a:r>
              <a:rPr dirty="0" sz="3500">
                <a:solidFill>
                  <a:srgbClr val="FF0000"/>
                </a:solidFill>
                <a:latin typeface="Arial MT"/>
                <a:cs typeface="Arial MT"/>
              </a:rPr>
              <a:t>– </a:t>
            </a:r>
            <a:r>
              <a:rPr dirty="0" sz="3500" spc="5">
                <a:solidFill>
                  <a:srgbClr val="FF0000"/>
                </a:solidFill>
                <a:latin typeface="Microsoft Sans Serif"/>
                <a:cs typeface="Microsoft Sans Serif"/>
              </a:rPr>
              <a:t>Example: </a:t>
            </a:r>
            <a:r>
              <a:rPr dirty="0" sz="3200" spc="-65">
                <a:latin typeface="Microsoft Sans Serif"/>
                <a:cs typeface="Microsoft Sans Serif"/>
              </a:rPr>
              <a:t>Today’s </a:t>
            </a:r>
            <a:r>
              <a:rPr dirty="0" sz="3200" spc="65">
                <a:latin typeface="Microsoft Sans Serif"/>
                <a:cs typeface="Microsoft Sans Serif"/>
              </a:rPr>
              <a:t>stock </a:t>
            </a:r>
            <a:r>
              <a:rPr dirty="0" sz="3200" spc="25">
                <a:latin typeface="Microsoft Sans Serif"/>
                <a:cs typeface="Microsoft Sans Serif"/>
              </a:rPr>
              <a:t>price </a:t>
            </a:r>
            <a:r>
              <a:rPr dirty="0" sz="3200" spc="10">
                <a:latin typeface="Microsoft Sans Serif"/>
                <a:cs typeface="Microsoft Sans Serif"/>
              </a:rPr>
              <a:t>can </a:t>
            </a:r>
            <a:r>
              <a:rPr dirty="0" sz="3200" spc="25">
                <a:latin typeface="Microsoft Sans Serif"/>
                <a:cs typeface="Microsoft Sans Serif"/>
              </a:rPr>
              <a:t>be </a:t>
            </a:r>
            <a:r>
              <a:rPr dirty="0" sz="3200" spc="5">
                <a:latin typeface="Microsoft Sans Serif"/>
                <a:cs typeface="Microsoft Sans Serif"/>
              </a:rPr>
              <a:t>correlated </a:t>
            </a:r>
            <a:r>
              <a:rPr dirty="0" sz="3200" spc="85">
                <a:latin typeface="Microsoft Sans Serif"/>
                <a:cs typeface="Microsoft Sans Serif"/>
              </a:rPr>
              <a:t>to </a:t>
            </a:r>
            <a:r>
              <a:rPr dirty="0" sz="3200" spc="15">
                <a:latin typeface="Microsoft Sans Serif"/>
                <a:cs typeface="Microsoft Sans Serif"/>
              </a:rPr>
              <a:t>the day </a:t>
            </a:r>
            <a:r>
              <a:rPr dirty="0" sz="3200" spc="5">
                <a:latin typeface="Microsoft Sans Serif"/>
                <a:cs typeface="Microsoft Sans Serif"/>
              </a:rPr>
              <a:t>before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yesterday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and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yesterday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can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also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be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correlated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day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before </a:t>
            </a:r>
            <a:r>
              <a:rPr dirty="0" sz="3200" spc="10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yesterday.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50">
                <a:latin typeface="Microsoft Sans Serif"/>
                <a:cs typeface="Microsoft Sans Serif"/>
              </a:rPr>
              <a:t>Then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120">
                <a:latin typeface="Microsoft Sans Serif"/>
                <a:cs typeface="Microsoft Sans Serif"/>
              </a:rPr>
              <a:t>PACF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yesterday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60">
                <a:latin typeface="Microsoft Sans Serif"/>
                <a:cs typeface="Microsoft Sans Serif"/>
              </a:rPr>
              <a:t>”real”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correlation </a:t>
            </a:r>
            <a:r>
              <a:rPr dirty="0" sz="3200" spc="1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between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40">
                <a:latin typeface="Microsoft Sans Serif"/>
                <a:cs typeface="Microsoft Sans Serif"/>
              </a:rPr>
              <a:t>today </a:t>
            </a:r>
            <a:r>
              <a:rPr dirty="0" sz="3200" spc="10">
                <a:latin typeface="Microsoft Sans Serif"/>
                <a:cs typeface="Microsoft Sans Serif"/>
              </a:rPr>
              <a:t>and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yesterday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after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taking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out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influence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 </a:t>
            </a:r>
            <a:r>
              <a:rPr dirty="0" sz="3200" spc="2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day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before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yesterday.</a:t>
            </a:r>
            <a:endParaRPr sz="32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487171"/>
            <a:ext cx="12861925" cy="3340100"/>
          </a:xfrm>
          <a:prstGeom prst="rect">
            <a:avLst/>
          </a:prstGeom>
        </p:spPr>
        <p:txBody>
          <a:bodyPr wrap="square" lIns="0" tIns="1314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35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Partial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204" b="1">
                <a:solidFill>
                  <a:srgbClr val="0000FF"/>
                </a:solidFill>
                <a:latin typeface="Arial"/>
                <a:cs typeface="Arial"/>
              </a:rPr>
              <a:t>–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Autocorrelation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30" b="1">
                <a:solidFill>
                  <a:srgbClr val="0000FF"/>
                </a:solidFill>
                <a:latin typeface="Arial"/>
                <a:cs typeface="Arial"/>
              </a:rPr>
              <a:t>Function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14" b="1">
                <a:solidFill>
                  <a:srgbClr val="0000FF"/>
                </a:solidFill>
                <a:latin typeface="Arial"/>
                <a:cs typeface="Arial"/>
              </a:rPr>
              <a:t>(PACF)</a:t>
            </a:r>
            <a:endParaRPr sz="3600">
              <a:latin typeface="Arial"/>
              <a:cs typeface="Arial"/>
            </a:endParaRPr>
          </a:p>
          <a:p>
            <a:pPr algn="just" marL="476884" marR="5080" indent="-342900">
              <a:lnSpc>
                <a:spcPct val="100000"/>
              </a:lnSpc>
              <a:spcBef>
                <a:spcPts val="1040"/>
              </a:spcBef>
              <a:buFont typeface="Arial MT"/>
              <a:buChar char="•"/>
              <a:tabLst>
                <a:tab pos="477520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-7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partial</a:t>
            </a:r>
            <a:r>
              <a:rPr dirty="0" sz="4000" spc="15">
                <a:latin typeface="Microsoft Sans Serif"/>
                <a:cs typeface="Microsoft Sans Serif"/>
              </a:rPr>
              <a:t> correlation</a:t>
            </a:r>
            <a:r>
              <a:rPr dirty="0" sz="4000" spc="2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between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120">
                <a:latin typeface="Microsoft Sans Serif"/>
                <a:cs typeface="Microsoft Sans Serif"/>
              </a:rPr>
              <a:t>two</a:t>
            </a:r>
            <a:r>
              <a:rPr dirty="0" sz="4000" spc="12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variables</a:t>
            </a:r>
            <a:r>
              <a:rPr dirty="0" sz="4000" spc="-15">
                <a:latin typeface="Microsoft Sans Serif"/>
                <a:cs typeface="Microsoft Sans Serif"/>
              </a:rPr>
              <a:t> is</a:t>
            </a:r>
            <a:r>
              <a:rPr dirty="0" sz="4000" spc="-1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 </a:t>
            </a:r>
            <a:r>
              <a:rPr dirty="0" sz="4000" spc="-7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conditional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correlation</a:t>
            </a:r>
            <a:r>
              <a:rPr dirty="0" sz="4000" spc="2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taking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into</a:t>
            </a:r>
            <a:r>
              <a:rPr dirty="0" sz="4000" spc="1155">
                <a:latin typeface="Microsoft Sans Serif"/>
                <a:cs typeface="Microsoft Sans Serif"/>
              </a:rPr>
              <a:t> </a:t>
            </a:r>
            <a:r>
              <a:rPr dirty="0" sz="4000" spc="60">
                <a:latin typeface="Microsoft Sans Serif"/>
                <a:cs typeface="Microsoft Sans Serif"/>
              </a:rPr>
              <a:t>account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their </a:t>
            </a:r>
            <a:r>
              <a:rPr dirty="0" sz="4000" spc="1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dependence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all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other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remaining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variables</a:t>
            </a:r>
            <a:endParaRPr sz="4000">
              <a:latin typeface="Microsoft Sans Serif"/>
              <a:cs typeface="Microsoft Sans Serif"/>
            </a:endParaRPr>
          </a:p>
          <a:p>
            <a:pPr algn="just" lvl="1" marL="934085" indent="-343535">
              <a:lnSpc>
                <a:spcPct val="100000"/>
              </a:lnSpc>
              <a:spcBef>
                <a:spcPts val="600"/>
              </a:spcBef>
              <a:buFont typeface="Arial MT"/>
              <a:buChar char="•"/>
              <a:tabLst>
                <a:tab pos="934719" algn="l"/>
              </a:tabLst>
            </a:pPr>
            <a:r>
              <a:rPr dirty="0" sz="4000" spc="-50">
                <a:latin typeface="Microsoft Sans Serif"/>
                <a:cs typeface="Microsoft Sans Serif"/>
              </a:rPr>
              <a:t>Eg.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third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order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25">
                <a:latin typeface="Microsoft Sans Serif"/>
                <a:cs typeface="Microsoft Sans Serif"/>
              </a:rPr>
              <a:t>(lag)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partial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autocorrelation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is</a:t>
            </a:r>
            <a:endParaRPr sz="40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4252" y="6126988"/>
            <a:ext cx="883031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first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order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5">
                <a:latin typeface="Microsoft Sans Serif"/>
                <a:cs typeface="Microsoft Sans Serif"/>
              </a:rPr>
              <a:t>PACF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0">
                <a:latin typeface="Microsoft Sans Serif"/>
                <a:cs typeface="Microsoft Sans Serif"/>
              </a:rPr>
              <a:t>&amp;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ACF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are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same</a:t>
            </a:r>
            <a:endParaRPr sz="400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96279" y="3921274"/>
            <a:ext cx="10194436" cy="213017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23474" y="0"/>
            <a:ext cx="9754235" cy="1224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52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  <a:p>
            <a:pPr marL="12700">
              <a:lnSpc>
                <a:spcPts val="4240"/>
              </a:lnSpc>
              <a:tabLst>
                <a:tab pos="3557904" algn="l"/>
              </a:tabLst>
            </a:pPr>
            <a:r>
              <a:rPr dirty="0" sz="3600" spc="10">
                <a:solidFill>
                  <a:srgbClr val="FF0000"/>
                </a:solidFill>
              </a:rPr>
              <a:t>Time</a:t>
            </a:r>
            <a:r>
              <a:rPr dirty="0" sz="3600" spc="5">
                <a:solidFill>
                  <a:srgbClr val="FF0000"/>
                </a:solidFill>
              </a:rPr>
              <a:t> </a:t>
            </a:r>
            <a:r>
              <a:rPr dirty="0" sz="3600" spc="-20">
                <a:solidFill>
                  <a:srgbClr val="FF0000"/>
                </a:solidFill>
              </a:rPr>
              <a:t>Series	</a:t>
            </a:r>
            <a:r>
              <a:rPr dirty="0" sz="3600" spc="5">
                <a:solidFill>
                  <a:srgbClr val="0000FF"/>
                </a:solidFill>
              </a:rPr>
              <a:t>Correlogram</a:t>
            </a:r>
            <a:endParaRPr sz="3600"/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0978" y="1705937"/>
            <a:ext cx="10923162" cy="5221451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4733" y="220195"/>
            <a:ext cx="13390061" cy="378898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9900" y="4697744"/>
            <a:ext cx="13241038" cy="2917681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23474" y="0"/>
            <a:ext cx="9754235" cy="1224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52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  <a:p>
            <a:pPr marL="12700">
              <a:lnSpc>
                <a:spcPts val="4240"/>
              </a:lnSpc>
              <a:tabLst>
                <a:tab pos="3557904" algn="l"/>
              </a:tabLst>
            </a:pPr>
            <a:r>
              <a:rPr dirty="0" sz="3600" spc="10">
                <a:solidFill>
                  <a:srgbClr val="FF0000"/>
                </a:solidFill>
              </a:rPr>
              <a:t>Time</a:t>
            </a:r>
            <a:r>
              <a:rPr dirty="0" sz="3600" spc="5">
                <a:solidFill>
                  <a:srgbClr val="FF0000"/>
                </a:solidFill>
              </a:rPr>
              <a:t> </a:t>
            </a:r>
            <a:r>
              <a:rPr dirty="0" sz="3600" spc="-20">
                <a:solidFill>
                  <a:srgbClr val="FF0000"/>
                </a:solidFill>
              </a:rPr>
              <a:t>Series	</a:t>
            </a:r>
            <a:r>
              <a:rPr dirty="0" sz="3600" spc="5">
                <a:solidFill>
                  <a:srgbClr val="0000FF"/>
                </a:solidFill>
              </a:rPr>
              <a:t>Correlogram</a:t>
            </a:r>
            <a:endParaRPr sz="3600"/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4733" y="1501729"/>
            <a:ext cx="13211606" cy="5833527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360984"/>
            <a:ext cx="12920345" cy="7187565"/>
          </a:xfrm>
          <a:prstGeom prst="rect">
            <a:avLst/>
          </a:prstGeom>
        </p:spPr>
        <p:txBody>
          <a:bodyPr wrap="square" lIns="0" tIns="2578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3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35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05" b="1">
                <a:solidFill>
                  <a:srgbClr val="0000FF"/>
                </a:solidFill>
                <a:latin typeface="Arial"/>
                <a:cs typeface="Arial"/>
              </a:rPr>
              <a:t>(AR)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models</a:t>
            </a:r>
            <a:endParaRPr sz="3600">
              <a:latin typeface="Arial"/>
              <a:cs typeface="Arial"/>
            </a:endParaRPr>
          </a:p>
          <a:p>
            <a:pPr marL="562610" marR="5080" indent="-396240">
              <a:lnSpc>
                <a:spcPts val="7200"/>
              </a:lnSpc>
              <a:spcBef>
                <a:spcPts val="180"/>
              </a:spcBef>
              <a:buFont typeface="Arial MT"/>
              <a:buChar char="•"/>
              <a:tabLst>
                <a:tab pos="562610" algn="l"/>
                <a:tab pos="563245" algn="l"/>
              </a:tabLst>
            </a:pPr>
            <a:r>
              <a:rPr dirty="0" sz="4000" spc="-45">
                <a:latin typeface="Microsoft Sans Serif"/>
                <a:cs typeface="Microsoft Sans Serif"/>
              </a:rPr>
              <a:t>An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" b="1">
                <a:latin typeface="Arial"/>
                <a:cs typeface="Arial"/>
              </a:rPr>
              <a:t>autoregressive</a:t>
            </a:r>
            <a:r>
              <a:rPr dirty="0" sz="4000" spc="5" b="1">
                <a:latin typeface="Arial"/>
                <a:cs typeface="Arial"/>
              </a:rPr>
              <a:t> </a:t>
            </a:r>
            <a:r>
              <a:rPr dirty="0" sz="4000" spc="-190">
                <a:latin typeface="Microsoft Sans Serif"/>
                <a:cs typeface="Microsoft Sans Serif"/>
              </a:rPr>
              <a:t>(</a:t>
            </a:r>
            <a:r>
              <a:rPr dirty="0" sz="4000" spc="-190" b="1">
                <a:latin typeface="Arial"/>
                <a:cs typeface="Arial"/>
              </a:rPr>
              <a:t>AR</a:t>
            </a:r>
            <a:r>
              <a:rPr dirty="0" sz="4000" spc="-190">
                <a:latin typeface="Microsoft Sans Serif"/>
                <a:cs typeface="Microsoft Sans Serif"/>
              </a:rPr>
              <a:t>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 b="1">
                <a:latin typeface="Arial"/>
                <a:cs typeface="Arial"/>
              </a:rPr>
              <a:t>model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representation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 </a:t>
            </a:r>
            <a:r>
              <a:rPr dirty="0" sz="4000" spc="7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some</a:t>
            </a:r>
            <a:r>
              <a:rPr dirty="0" sz="4000" spc="50">
                <a:latin typeface="Microsoft Sans Serif"/>
                <a:cs typeface="Microsoft Sans Serif"/>
              </a:rPr>
              <a:t> type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random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process;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used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10">
                <a:latin typeface="Microsoft Sans Serif"/>
                <a:cs typeface="Microsoft Sans Serif"/>
              </a:rPr>
              <a:t>to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describe 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certain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time-varying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processes.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autoregressive </a:t>
            </a:r>
            <a:r>
              <a:rPr dirty="0" sz="4000" spc="-1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model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specifies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that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85">
                <a:latin typeface="Microsoft Sans Serif"/>
                <a:cs typeface="Microsoft Sans Serif"/>
              </a:rPr>
              <a:t>output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depends 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linearly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its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own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previous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values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5">
                <a:latin typeface="Microsoft Sans Serif"/>
                <a:cs typeface="Microsoft Sans Serif"/>
              </a:rPr>
              <a:t> stochastic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-50">
                <a:latin typeface="Microsoft Sans Serif"/>
                <a:cs typeface="Microsoft Sans Serif"/>
              </a:rPr>
              <a:t>(random)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error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term;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thus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model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form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 </a:t>
            </a:r>
            <a:r>
              <a:rPr dirty="0" sz="4000" spc="-7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stochastic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difference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equation.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1331" y="1369059"/>
            <a:ext cx="12400915" cy="4838700"/>
          </a:xfrm>
          <a:prstGeom prst="rect">
            <a:avLst/>
          </a:prstGeom>
        </p:spPr>
        <p:txBody>
          <a:bodyPr wrap="square" lIns="0" tIns="317500" rIns="0" bIns="0" rtlCol="0" vert="horz">
            <a:spAutoFit/>
          </a:bodyPr>
          <a:lstStyle/>
          <a:p>
            <a:pPr marL="421640" indent="-396240">
              <a:lnSpc>
                <a:spcPct val="100000"/>
              </a:lnSpc>
              <a:spcBef>
                <a:spcPts val="2500"/>
              </a:spcBef>
              <a:buFont typeface="Arial MT"/>
              <a:buChar char="•"/>
              <a:tabLst>
                <a:tab pos="421005" algn="l"/>
                <a:tab pos="421640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Autoregressive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model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order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45">
                <a:latin typeface="Microsoft Sans Serif"/>
                <a:cs typeface="Microsoft Sans Serif"/>
              </a:rPr>
              <a:t>p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denoted </a:t>
            </a:r>
            <a:r>
              <a:rPr dirty="0" sz="4000" spc="70">
                <a:latin typeface="Microsoft Sans Serif"/>
                <a:cs typeface="Microsoft Sans Serif"/>
              </a:rPr>
              <a:t>by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14">
                <a:latin typeface="Microsoft Sans Serif"/>
                <a:cs typeface="Microsoft Sans Serif"/>
              </a:rPr>
              <a:t>AR</a:t>
            </a:r>
            <a:endParaRPr sz="4000">
              <a:latin typeface="Microsoft Sans Serif"/>
              <a:cs typeface="Microsoft Sans Serif"/>
            </a:endParaRPr>
          </a:p>
          <a:p>
            <a:pPr marL="421640">
              <a:lnSpc>
                <a:spcPct val="100000"/>
              </a:lnSpc>
              <a:spcBef>
                <a:spcPts val="2400"/>
              </a:spcBef>
            </a:pPr>
            <a:r>
              <a:rPr dirty="0" sz="4000" spc="-200">
                <a:latin typeface="Microsoft Sans Serif"/>
                <a:cs typeface="Microsoft Sans Serif"/>
              </a:rPr>
              <a:t>(</a:t>
            </a:r>
            <a:r>
              <a:rPr dirty="0" sz="4000" spc="-200">
                <a:latin typeface="Calibri Light"/>
                <a:cs typeface="Calibri Light"/>
              </a:rPr>
              <a:t>p</a:t>
            </a:r>
            <a:r>
              <a:rPr dirty="0" sz="4000" spc="-200">
                <a:latin typeface="Microsoft Sans Serif"/>
                <a:cs typeface="Microsoft Sans Serif"/>
              </a:rPr>
              <a:t>)</a:t>
            </a:r>
            <a:r>
              <a:rPr dirty="0" sz="4000" spc="3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given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by</a:t>
            </a:r>
            <a:endParaRPr sz="4000">
              <a:latin typeface="Microsoft Sans Serif"/>
              <a:cs typeface="Microsoft Sans Serif"/>
            </a:endParaRPr>
          </a:p>
          <a:p>
            <a:pPr marL="25400" indent="505459">
              <a:lnSpc>
                <a:spcPct val="100000"/>
              </a:lnSpc>
              <a:spcBef>
                <a:spcPts val="2560"/>
              </a:spcBef>
              <a:tabLst>
                <a:tab pos="1199515" algn="l"/>
                <a:tab pos="2458720" algn="l"/>
                <a:tab pos="4916170" algn="l"/>
                <a:tab pos="7387590" algn="l"/>
                <a:tab pos="11129645" algn="l"/>
              </a:tabLst>
            </a:pPr>
            <a:r>
              <a:rPr dirty="0" sz="4800" spc="-320">
                <a:latin typeface="Cambria Math"/>
                <a:cs typeface="Cambria Math"/>
              </a:rPr>
              <a:t>𝑌</a:t>
            </a:r>
            <a:r>
              <a:rPr dirty="0" baseline="-15873" sz="5250" spc="-480">
                <a:latin typeface="Cambria Math"/>
                <a:cs typeface="Cambria Math"/>
              </a:rPr>
              <a:t>𝑡	</a:t>
            </a:r>
            <a:r>
              <a:rPr dirty="0" sz="4800">
                <a:latin typeface="Cambria Math"/>
                <a:cs typeface="Cambria Math"/>
              </a:rPr>
              <a:t>=</a:t>
            </a:r>
            <a:r>
              <a:rPr dirty="0" sz="4800" spc="275">
                <a:latin typeface="Cambria Math"/>
                <a:cs typeface="Cambria Math"/>
              </a:rPr>
              <a:t> </a:t>
            </a:r>
            <a:r>
              <a:rPr dirty="0" sz="4800" spc="20">
                <a:latin typeface="Cambria Math"/>
                <a:cs typeface="Cambria Math"/>
              </a:rPr>
              <a:t>𝑐</a:t>
            </a:r>
            <a:r>
              <a:rPr dirty="0" baseline="-15873" sz="5250" spc="30">
                <a:latin typeface="Cambria Math"/>
                <a:cs typeface="Cambria Math"/>
              </a:rPr>
              <a:t>𝑡	</a:t>
            </a:r>
            <a:r>
              <a:rPr dirty="0" sz="4800">
                <a:latin typeface="Cambria Math"/>
                <a:cs typeface="Cambria Math"/>
              </a:rPr>
              <a:t>+</a:t>
            </a:r>
            <a:r>
              <a:rPr dirty="0" sz="4800" spc="15">
                <a:latin typeface="Cambria Math"/>
                <a:cs typeface="Cambria Math"/>
              </a:rPr>
              <a:t> </a:t>
            </a:r>
            <a:r>
              <a:rPr dirty="0" sz="4800" spc="125">
                <a:latin typeface="Cambria Math"/>
                <a:cs typeface="Cambria Math"/>
              </a:rPr>
              <a:t>∅</a:t>
            </a:r>
            <a:r>
              <a:rPr dirty="0" baseline="-15873" sz="5250" spc="187">
                <a:latin typeface="Cambria Math"/>
                <a:cs typeface="Cambria Math"/>
              </a:rPr>
              <a:t>1</a:t>
            </a:r>
            <a:r>
              <a:rPr dirty="0" sz="4800" spc="125">
                <a:latin typeface="Cambria Math"/>
                <a:cs typeface="Cambria Math"/>
              </a:rPr>
              <a:t>𝑌</a:t>
            </a:r>
            <a:r>
              <a:rPr dirty="0" baseline="-15873" sz="5250" spc="187">
                <a:latin typeface="Cambria Math"/>
                <a:cs typeface="Cambria Math"/>
              </a:rPr>
              <a:t>𝑡*1	</a:t>
            </a:r>
            <a:r>
              <a:rPr dirty="0" sz="4800">
                <a:latin typeface="Cambria Math"/>
                <a:cs typeface="Cambria Math"/>
              </a:rPr>
              <a:t>+</a:t>
            </a:r>
            <a:r>
              <a:rPr dirty="0" sz="4800" spc="20">
                <a:latin typeface="Cambria Math"/>
                <a:cs typeface="Cambria Math"/>
              </a:rPr>
              <a:t> </a:t>
            </a:r>
            <a:r>
              <a:rPr dirty="0" sz="4800" spc="-15">
                <a:latin typeface="Cambria Math"/>
                <a:cs typeface="Cambria Math"/>
              </a:rPr>
              <a:t>∅</a:t>
            </a:r>
            <a:r>
              <a:rPr dirty="0" baseline="-15873" sz="5250" spc="-22">
                <a:latin typeface="Cambria Math"/>
                <a:cs typeface="Cambria Math"/>
              </a:rPr>
              <a:t>&amp;</a:t>
            </a:r>
            <a:r>
              <a:rPr dirty="0" sz="4800" spc="-15">
                <a:latin typeface="Cambria Math"/>
                <a:cs typeface="Cambria Math"/>
              </a:rPr>
              <a:t>𝑌</a:t>
            </a:r>
            <a:r>
              <a:rPr dirty="0" baseline="-15873" sz="5250" spc="-22">
                <a:latin typeface="Cambria Math"/>
                <a:cs typeface="Cambria Math"/>
              </a:rPr>
              <a:t>𝑡*&amp;	</a:t>
            </a:r>
            <a:r>
              <a:rPr dirty="0" sz="4800">
                <a:latin typeface="Cambria Math"/>
                <a:cs typeface="Cambria Math"/>
              </a:rPr>
              <a:t>+</a:t>
            </a:r>
            <a:r>
              <a:rPr dirty="0" sz="4800" spc="15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⋯</a:t>
            </a:r>
            <a:r>
              <a:rPr dirty="0" sz="4800" spc="-260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+</a:t>
            </a:r>
            <a:r>
              <a:rPr dirty="0" sz="4800" spc="15">
                <a:latin typeface="Cambria Math"/>
                <a:cs typeface="Cambria Math"/>
              </a:rPr>
              <a:t> </a:t>
            </a:r>
            <a:r>
              <a:rPr dirty="0" sz="4800" spc="204">
                <a:latin typeface="Cambria Math"/>
                <a:cs typeface="Cambria Math"/>
              </a:rPr>
              <a:t>∅</a:t>
            </a:r>
            <a:r>
              <a:rPr dirty="0" baseline="-15873" sz="5250" spc="307">
                <a:latin typeface="Cambria Math"/>
                <a:cs typeface="Cambria Math"/>
              </a:rPr>
              <a:t>𝑝</a:t>
            </a:r>
            <a:r>
              <a:rPr dirty="0" sz="4800" spc="204">
                <a:latin typeface="Cambria Math"/>
                <a:cs typeface="Cambria Math"/>
              </a:rPr>
              <a:t>𝑌</a:t>
            </a:r>
            <a:r>
              <a:rPr dirty="0" baseline="-15873" sz="5250" spc="307">
                <a:latin typeface="Cambria Math"/>
                <a:cs typeface="Cambria Math"/>
              </a:rPr>
              <a:t>𝑡*𝑝	</a:t>
            </a:r>
            <a:r>
              <a:rPr dirty="0" sz="4800" spc="25">
                <a:latin typeface="Cambria Math"/>
                <a:cs typeface="Cambria Math"/>
              </a:rPr>
              <a:t>+𝜀</a:t>
            </a:r>
            <a:r>
              <a:rPr dirty="0" baseline="-15873" sz="5250" spc="37">
                <a:latin typeface="Cambria Math"/>
                <a:cs typeface="Cambria Math"/>
              </a:rPr>
              <a:t>𝑡</a:t>
            </a:r>
            <a:endParaRPr baseline="-15873" sz="5250">
              <a:latin typeface="Cambria Math"/>
              <a:cs typeface="Cambria Math"/>
            </a:endParaRPr>
          </a:p>
          <a:p>
            <a:pPr marL="25400" marR="17780">
              <a:lnSpc>
                <a:spcPct val="150000"/>
              </a:lnSpc>
              <a:spcBef>
                <a:spcPts val="775"/>
              </a:spcBef>
              <a:tabLst>
                <a:tab pos="4170045" algn="l"/>
              </a:tabLst>
            </a:pPr>
            <a:r>
              <a:rPr dirty="0" sz="4000" spc="-20">
                <a:latin typeface="Microsoft Sans Serif"/>
                <a:cs typeface="Microsoft Sans Serif"/>
              </a:rPr>
              <a:t>where </a:t>
            </a:r>
            <a:r>
              <a:rPr dirty="0" sz="4000" spc="-10">
                <a:latin typeface="Calibri Light"/>
                <a:cs typeface="Calibri Light"/>
              </a:rPr>
              <a:t>ϕ</a:t>
            </a:r>
            <a:r>
              <a:rPr dirty="0" baseline="-18518" sz="4050" spc="-15">
                <a:latin typeface="Calibri Light"/>
                <a:cs typeface="Calibri Light"/>
              </a:rPr>
              <a:t>1</a:t>
            </a:r>
            <a:r>
              <a:rPr dirty="0" sz="4000" spc="-10">
                <a:latin typeface="Calibri Light"/>
                <a:cs typeface="Calibri Light"/>
              </a:rPr>
              <a:t>, ϕ</a:t>
            </a:r>
            <a:r>
              <a:rPr dirty="0" baseline="-18518" sz="4050" spc="-15">
                <a:latin typeface="Calibri Light"/>
                <a:cs typeface="Calibri Light"/>
              </a:rPr>
              <a:t>2</a:t>
            </a:r>
            <a:r>
              <a:rPr dirty="0" sz="4000" spc="-10">
                <a:latin typeface="Calibri Light"/>
                <a:cs typeface="Calibri Light"/>
              </a:rPr>
              <a:t>, ϕ</a:t>
            </a:r>
            <a:r>
              <a:rPr dirty="0" baseline="-18518" sz="4050" spc="-15">
                <a:latin typeface="Calibri Light"/>
                <a:cs typeface="Calibri Light"/>
              </a:rPr>
              <a:t>3</a:t>
            </a:r>
            <a:r>
              <a:rPr dirty="0" sz="4000" spc="-10">
                <a:latin typeface="Calibri Light"/>
                <a:cs typeface="Calibri Light"/>
              </a:rPr>
              <a:t>, </a:t>
            </a:r>
            <a:r>
              <a:rPr dirty="0" sz="4000">
                <a:latin typeface="Calibri Light"/>
                <a:cs typeface="Calibri Light"/>
              </a:rPr>
              <a:t>… ϕ</a:t>
            </a:r>
            <a:r>
              <a:rPr dirty="0" baseline="-18518" sz="4050">
                <a:latin typeface="Calibri Light"/>
                <a:cs typeface="Calibri Light"/>
              </a:rPr>
              <a:t>p</a:t>
            </a:r>
            <a:r>
              <a:rPr dirty="0" baseline="-18518" sz="4050" spc="7">
                <a:latin typeface="Calibri Light"/>
                <a:cs typeface="Calibri Light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are </a:t>
            </a:r>
            <a:r>
              <a:rPr dirty="0" sz="4000" spc="20">
                <a:latin typeface="Microsoft Sans Serif"/>
                <a:cs typeface="Microsoft Sans Serif"/>
              </a:rPr>
              <a:t>the </a:t>
            </a:r>
            <a:r>
              <a:rPr dirty="0" sz="4000" spc="5">
                <a:latin typeface="Microsoft Sans Serif"/>
                <a:cs typeface="Microsoft Sans Serif"/>
              </a:rPr>
              <a:t>parameter </a:t>
            </a:r>
            <a:r>
              <a:rPr dirty="0" sz="4000" spc="70">
                <a:latin typeface="Microsoft Sans Serif"/>
                <a:cs typeface="Microsoft Sans Serif"/>
              </a:rPr>
              <a:t>of </a:t>
            </a:r>
            <a:r>
              <a:rPr dirty="0" sz="4000" spc="20">
                <a:latin typeface="Microsoft Sans Serif"/>
                <a:cs typeface="Microsoft Sans Serif"/>
              </a:rPr>
              <a:t>the </a:t>
            </a:r>
            <a:r>
              <a:rPr dirty="0" sz="4000" spc="30">
                <a:latin typeface="Microsoft Sans Serif"/>
                <a:cs typeface="Microsoft Sans Serif"/>
              </a:rPr>
              <a:t>model; </a:t>
            </a:r>
            <a:r>
              <a:rPr dirty="0" sz="4000" spc="145">
                <a:latin typeface="Microsoft Sans Serif"/>
                <a:cs typeface="Microsoft Sans Serif"/>
              </a:rPr>
              <a:t>c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constant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 spc="-155">
                <a:latin typeface="Microsoft Sans Serif"/>
                <a:cs typeface="Microsoft Sans Serif"/>
              </a:rPr>
              <a:t>Ɛ</a:t>
            </a:r>
            <a:r>
              <a:rPr dirty="0" baseline="-18518" sz="4050" spc="-232">
                <a:latin typeface="Microsoft Sans Serif"/>
                <a:cs typeface="Microsoft Sans Serif"/>
              </a:rPr>
              <a:t>t	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5" b="1">
                <a:solidFill>
                  <a:srgbClr val="FF0000"/>
                </a:solidFill>
                <a:latin typeface="Arial"/>
                <a:cs typeface="Arial"/>
              </a:rPr>
              <a:t>white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25" b="1">
                <a:solidFill>
                  <a:srgbClr val="FF0000"/>
                </a:solidFill>
                <a:latin typeface="Arial"/>
                <a:cs typeface="Arial"/>
              </a:rPr>
              <a:t>noise</a:t>
            </a:r>
            <a:r>
              <a:rPr dirty="0" sz="4000" spc="-25">
                <a:latin typeface="Microsoft Sans Serif"/>
                <a:cs typeface="Microsoft Sans Serif"/>
              </a:rPr>
              <a:t>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23474" y="0"/>
            <a:ext cx="9754235" cy="1224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52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  <a:p>
            <a:pPr marL="12700">
              <a:lnSpc>
                <a:spcPts val="4240"/>
              </a:lnSpc>
              <a:tabLst>
                <a:tab pos="3557904" algn="l"/>
              </a:tabLst>
            </a:pPr>
            <a:r>
              <a:rPr dirty="0" sz="3600" spc="10">
                <a:solidFill>
                  <a:srgbClr val="FF0000"/>
                </a:solidFill>
              </a:rPr>
              <a:t>Time</a:t>
            </a:r>
            <a:r>
              <a:rPr dirty="0" sz="3600" spc="5">
                <a:solidFill>
                  <a:srgbClr val="FF0000"/>
                </a:solidFill>
              </a:rPr>
              <a:t> </a:t>
            </a:r>
            <a:r>
              <a:rPr dirty="0" sz="3600" spc="-20">
                <a:solidFill>
                  <a:srgbClr val="FF0000"/>
                </a:solidFill>
              </a:rPr>
              <a:t>Series	</a:t>
            </a:r>
            <a:r>
              <a:rPr dirty="0" sz="3600" spc="-35">
                <a:solidFill>
                  <a:srgbClr val="0000FF"/>
                </a:solidFill>
              </a:rPr>
              <a:t>Autoregressive</a:t>
            </a:r>
            <a:r>
              <a:rPr dirty="0" sz="3600" spc="-15">
                <a:solidFill>
                  <a:srgbClr val="0000FF"/>
                </a:solidFill>
              </a:rPr>
              <a:t> </a:t>
            </a:r>
            <a:r>
              <a:rPr dirty="0" sz="3600" spc="-105">
                <a:solidFill>
                  <a:srgbClr val="0000FF"/>
                </a:solidFill>
              </a:rPr>
              <a:t>(AR)</a:t>
            </a:r>
            <a:r>
              <a:rPr dirty="0" sz="3600" spc="-15">
                <a:solidFill>
                  <a:srgbClr val="0000FF"/>
                </a:solidFill>
              </a:rPr>
              <a:t> </a:t>
            </a:r>
            <a:r>
              <a:rPr dirty="0" sz="3600" spc="-5">
                <a:solidFill>
                  <a:srgbClr val="0000FF"/>
                </a:solidFill>
              </a:rPr>
              <a:t>models</a:t>
            </a:r>
            <a:endParaRPr sz="3600"/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5374" y="606043"/>
            <a:ext cx="12894310" cy="64287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35960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Definition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of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endParaRPr sz="3600">
              <a:latin typeface="Arial"/>
              <a:cs typeface="Arial"/>
            </a:endParaRPr>
          </a:p>
          <a:p>
            <a:pPr marL="551815" indent="-396875">
              <a:lnSpc>
                <a:spcPct val="100000"/>
              </a:lnSpc>
              <a:spcBef>
                <a:spcPts val="2345"/>
              </a:spcBef>
              <a:buFont typeface="Arial MT"/>
              <a:buChar char="•"/>
              <a:tabLst>
                <a:tab pos="551815" algn="l"/>
                <a:tab pos="552450" algn="l"/>
              </a:tabLst>
            </a:pPr>
            <a:r>
              <a:rPr dirty="0" sz="3200" spc="-15">
                <a:latin typeface="Microsoft Sans Serif"/>
                <a:cs typeface="Microsoft Sans Serif"/>
              </a:rPr>
              <a:t>Examples</a:t>
            </a:r>
            <a:r>
              <a:rPr dirty="0" sz="3200" spc="1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2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index</a:t>
            </a:r>
            <a:r>
              <a:rPr dirty="0" sz="3200" spc="2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sets:</a:t>
            </a:r>
            <a:endParaRPr sz="3200">
              <a:latin typeface="Microsoft Sans Serif"/>
              <a:cs typeface="Microsoft Sans Serif"/>
            </a:endParaRPr>
          </a:p>
          <a:p>
            <a:pPr lvl="1" marL="551815" marR="1143000">
              <a:lnSpc>
                <a:spcPts val="3410"/>
              </a:lnSpc>
              <a:spcBef>
                <a:spcPts val="830"/>
              </a:spcBef>
              <a:buAutoNum type="arabicParenBoth"/>
              <a:tabLst>
                <a:tab pos="1100455" algn="l"/>
              </a:tabLst>
            </a:pPr>
            <a:r>
              <a:rPr dirty="0" sz="3200" spc="-120">
                <a:latin typeface="Microsoft Sans Serif"/>
                <a:cs typeface="Microsoft Sans Serif"/>
              </a:rPr>
              <a:t>T </a:t>
            </a:r>
            <a:r>
              <a:rPr dirty="0" sz="3200" spc="50">
                <a:latin typeface="Microsoft Sans Serif"/>
                <a:cs typeface="Microsoft Sans Serif"/>
              </a:rPr>
              <a:t>= </a:t>
            </a:r>
            <a:r>
              <a:rPr dirty="0" sz="3200" spc="-225">
                <a:latin typeface="Microsoft Sans Serif"/>
                <a:cs typeface="Microsoft Sans Serif"/>
              </a:rPr>
              <a:t>(-</a:t>
            </a:r>
            <a:r>
              <a:rPr dirty="0" sz="3200" spc="-225">
                <a:latin typeface="SimSun-ExtB"/>
                <a:cs typeface="SimSun-ExtB"/>
              </a:rPr>
              <a:t>∞</a:t>
            </a:r>
            <a:r>
              <a:rPr dirty="0" sz="3200" spc="-225">
                <a:latin typeface="Microsoft Sans Serif"/>
                <a:cs typeface="Microsoft Sans Serif"/>
              </a:rPr>
              <a:t>,</a:t>
            </a:r>
            <a:r>
              <a:rPr dirty="0" sz="3200" spc="-220">
                <a:latin typeface="Microsoft Sans Serif"/>
                <a:cs typeface="Microsoft Sans Serif"/>
              </a:rPr>
              <a:t> </a:t>
            </a:r>
            <a:r>
              <a:rPr dirty="0" sz="3200" spc="-535">
                <a:latin typeface="SimSun-ExtB"/>
                <a:cs typeface="SimSun-ExtB"/>
              </a:rPr>
              <a:t>∞</a:t>
            </a:r>
            <a:r>
              <a:rPr dirty="0" sz="3200" spc="-535">
                <a:latin typeface="Microsoft Sans Serif"/>
                <a:cs typeface="Microsoft Sans Serif"/>
              </a:rPr>
              <a:t>)</a:t>
            </a:r>
            <a:r>
              <a:rPr dirty="0" sz="3200" spc="-530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or </a:t>
            </a:r>
            <a:r>
              <a:rPr dirty="0" sz="3200" spc="-120">
                <a:latin typeface="Microsoft Sans Serif"/>
                <a:cs typeface="Microsoft Sans Serif"/>
              </a:rPr>
              <a:t>T </a:t>
            </a:r>
            <a:r>
              <a:rPr dirty="0" sz="3200" spc="50">
                <a:latin typeface="Microsoft Sans Serif"/>
                <a:cs typeface="Microsoft Sans Serif"/>
              </a:rPr>
              <a:t>= </a:t>
            </a:r>
            <a:r>
              <a:rPr dirty="0" sz="3200" spc="-25">
                <a:latin typeface="Microsoft Sans Serif"/>
                <a:cs typeface="Microsoft Sans Serif"/>
              </a:rPr>
              <a:t>[0, </a:t>
            </a:r>
            <a:r>
              <a:rPr dirty="0" sz="3200" spc="-360">
                <a:latin typeface="SimSun-ExtB"/>
                <a:cs typeface="SimSun-ExtB"/>
              </a:rPr>
              <a:t>∞</a:t>
            </a:r>
            <a:r>
              <a:rPr dirty="0" sz="3200" spc="-360">
                <a:latin typeface="Microsoft Sans Serif"/>
                <a:cs typeface="Microsoft Sans Serif"/>
              </a:rPr>
              <a:t>).</a:t>
            </a:r>
            <a:r>
              <a:rPr dirty="0" sz="3200" spc="-355">
                <a:latin typeface="Microsoft Sans Serif"/>
                <a:cs typeface="Microsoft Sans Serif"/>
              </a:rPr>
              <a:t> </a:t>
            </a:r>
            <a:r>
              <a:rPr dirty="0" sz="3200" spc="-35">
                <a:latin typeface="Microsoft Sans Serif"/>
                <a:cs typeface="Microsoft Sans Serif"/>
              </a:rPr>
              <a:t>In </a:t>
            </a:r>
            <a:r>
              <a:rPr dirty="0" sz="3200" spc="20">
                <a:latin typeface="Microsoft Sans Serif"/>
                <a:cs typeface="Microsoft Sans Serif"/>
              </a:rPr>
              <a:t>this </a:t>
            </a:r>
            <a:r>
              <a:rPr dirty="0" sz="3200" spc="-10">
                <a:latin typeface="Microsoft Sans Serif"/>
                <a:cs typeface="Microsoft Sans Serif"/>
              </a:rPr>
              <a:t>case </a:t>
            </a:r>
            <a:r>
              <a:rPr dirty="0" sz="3200" spc="-60" i="1">
                <a:latin typeface="Arial"/>
                <a:cs typeface="Arial"/>
              </a:rPr>
              <a:t>Y</a:t>
            </a:r>
            <a:r>
              <a:rPr dirty="0" baseline="-18518" sz="3150" spc="-89" i="1">
                <a:latin typeface="Arial"/>
                <a:cs typeface="Arial"/>
              </a:rPr>
              <a:t>t</a:t>
            </a:r>
            <a:r>
              <a:rPr dirty="0" baseline="-18518" sz="3150" spc="-82" i="1">
                <a:latin typeface="Arial"/>
                <a:cs typeface="Arial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 </a:t>
            </a:r>
            <a:r>
              <a:rPr dirty="0" sz="3200" spc="-65">
                <a:latin typeface="Microsoft Sans Serif"/>
                <a:cs typeface="Microsoft Sans Serif"/>
              </a:rPr>
              <a:t>a </a:t>
            </a:r>
            <a:r>
              <a:rPr dirty="0" sz="3200" spc="30">
                <a:latin typeface="Microsoft Sans Serif"/>
                <a:cs typeface="Microsoft Sans Serif"/>
              </a:rPr>
              <a:t>continuous </a:t>
            </a:r>
            <a:r>
              <a:rPr dirty="0" sz="3200" spc="20">
                <a:latin typeface="Microsoft Sans Serif"/>
                <a:cs typeface="Microsoft Sans Serif"/>
              </a:rPr>
              <a:t>time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40">
                <a:latin typeface="Microsoft Sans Serif"/>
                <a:cs typeface="Microsoft Sans Serif"/>
              </a:rPr>
              <a:t>stochastic</a:t>
            </a:r>
            <a:r>
              <a:rPr dirty="0" sz="3200" spc="2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process.</a:t>
            </a:r>
            <a:endParaRPr sz="3200">
              <a:latin typeface="Microsoft Sans Serif"/>
              <a:cs typeface="Microsoft Sans Serif"/>
            </a:endParaRPr>
          </a:p>
          <a:p>
            <a:pPr lvl="1" marL="551815" marR="143510">
              <a:lnSpc>
                <a:spcPts val="3500"/>
              </a:lnSpc>
              <a:spcBef>
                <a:spcPts val="715"/>
              </a:spcBef>
              <a:buAutoNum type="arabicParenBoth"/>
              <a:tabLst>
                <a:tab pos="1100455" algn="l"/>
              </a:tabLst>
            </a:pPr>
            <a:r>
              <a:rPr dirty="0" sz="3200" spc="-120">
                <a:latin typeface="Microsoft Sans Serif"/>
                <a:cs typeface="Microsoft Sans Serif"/>
              </a:rPr>
              <a:t>T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50">
                <a:latin typeface="Microsoft Sans Serif"/>
                <a:cs typeface="Microsoft Sans Serif"/>
              </a:rPr>
              <a:t>=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{0,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>
                <a:latin typeface="Times New Roman"/>
                <a:cs typeface="Times New Roman"/>
              </a:rPr>
              <a:t>±</a:t>
            </a:r>
            <a:r>
              <a:rPr dirty="0" sz="3200">
                <a:latin typeface="Microsoft Sans Serif"/>
                <a:cs typeface="Microsoft Sans Serif"/>
              </a:rPr>
              <a:t>1,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>
                <a:latin typeface="Times New Roman"/>
                <a:cs typeface="Times New Roman"/>
              </a:rPr>
              <a:t>±</a:t>
            </a:r>
            <a:r>
              <a:rPr dirty="0" sz="3200">
                <a:latin typeface="Microsoft Sans Serif"/>
                <a:cs typeface="Microsoft Sans Serif"/>
              </a:rPr>
              <a:t>2,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459">
                <a:latin typeface="Microsoft Sans Serif"/>
                <a:cs typeface="Microsoft Sans Serif"/>
              </a:rPr>
              <a:t>….}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or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120">
                <a:latin typeface="Microsoft Sans Serif"/>
                <a:cs typeface="Microsoft Sans Serif"/>
              </a:rPr>
              <a:t>T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0">
                <a:latin typeface="Microsoft Sans Serif"/>
                <a:cs typeface="Microsoft Sans Serif"/>
              </a:rPr>
              <a:t>=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{0,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1,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2,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459">
                <a:latin typeface="Microsoft Sans Serif"/>
                <a:cs typeface="Microsoft Sans Serif"/>
              </a:rPr>
              <a:t>…}.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35">
                <a:latin typeface="Microsoft Sans Serif"/>
                <a:cs typeface="Microsoft Sans Serif"/>
              </a:rPr>
              <a:t>In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this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case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60" i="1">
                <a:latin typeface="Arial"/>
                <a:cs typeface="Arial"/>
              </a:rPr>
              <a:t>Y</a:t>
            </a:r>
            <a:r>
              <a:rPr dirty="0" baseline="-18518" sz="3150" spc="-89" i="1">
                <a:latin typeface="Arial"/>
                <a:cs typeface="Arial"/>
              </a:rPr>
              <a:t>t</a:t>
            </a:r>
            <a:r>
              <a:rPr dirty="0" baseline="-18518" sz="3150" spc="465" i="1">
                <a:latin typeface="Arial"/>
                <a:cs typeface="Arial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65">
                <a:latin typeface="Microsoft Sans Serif"/>
                <a:cs typeface="Microsoft Sans Serif"/>
              </a:rPr>
              <a:t>a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discrete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time</a:t>
            </a:r>
            <a:r>
              <a:rPr dirty="0" sz="3200" spc="25">
                <a:latin typeface="Microsoft Sans Serif"/>
                <a:cs typeface="Microsoft Sans Serif"/>
              </a:rPr>
              <a:t> </a:t>
            </a:r>
            <a:r>
              <a:rPr dirty="0" sz="3200" spc="40">
                <a:latin typeface="Microsoft Sans Serif"/>
                <a:cs typeface="Microsoft Sans Serif"/>
              </a:rPr>
              <a:t>stochastic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process.</a:t>
            </a:r>
            <a:endParaRPr sz="3200">
              <a:latin typeface="Microsoft Sans Serif"/>
              <a:cs typeface="Microsoft Sans Serif"/>
            </a:endParaRPr>
          </a:p>
          <a:p>
            <a:pPr lvl="1">
              <a:lnSpc>
                <a:spcPct val="100000"/>
              </a:lnSpc>
              <a:spcBef>
                <a:spcPts val="15"/>
              </a:spcBef>
              <a:buFont typeface="Microsoft Sans Serif"/>
              <a:buAutoNum type="arabicParenBoth"/>
            </a:pPr>
            <a:endParaRPr sz="4050">
              <a:latin typeface="Microsoft Sans Serif"/>
              <a:cs typeface="Microsoft Sans Serif"/>
            </a:endParaRPr>
          </a:p>
          <a:p>
            <a:pPr marL="551815" indent="-396875">
              <a:lnSpc>
                <a:spcPts val="3625"/>
              </a:lnSpc>
              <a:buFont typeface="Arial MT"/>
              <a:buChar char="•"/>
              <a:tabLst>
                <a:tab pos="551815" algn="l"/>
                <a:tab pos="552450" algn="l"/>
              </a:tabLst>
            </a:pPr>
            <a:r>
              <a:rPr dirty="0" sz="3200" spc="-155">
                <a:latin typeface="Microsoft Sans Serif"/>
                <a:cs typeface="Microsoft Sans Serif"/>
              </a:rPr>
              <a:t>We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25">
                <a:latin typeface="Microsoft Sans Serif"/>
                <a:cs typeface="Microsoft Sans Serif"/>
              </a:rPr>
              <a:t>use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uppercase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letter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40">
                <a:latin typeface="Microsoft Sans Serif"/>
                <a:cs typeface="Microsoft Sans Serif"/>
              </a:rPr>
              <a:t>{</a:t>
            </a:r>
            <a:r>
              <a:rPr dirty="0" sz="3200" spc="-40" i="1">
                <a:latin typeface="Arial"/>
                <a:cs typeface="Arial"/>
              </a:rPr>
              <a:t>Y</a:t>
            </a:r>
            <a:r>
              <a:rPr dirty="0" baseline="-18518" sz="3150" spc="-60" i="1">
                <a:latin typeface="Arial"/>
                <a:cs typeface="Arial"/>
              </a:rPr>
              <a:t>t</a:t>
            </a:r>
            <a:r>
              <a:rPr dirty="0" baseline="-18518" sz="3150" spc="480" i="1">
                <a:latin typeface="Arial"/>
                <a:cs typeface="Arial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}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describe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process.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65">
                <a:latin typeface="Microsoft Sans Serif"/>
                <a:cs typeface="Microsoft Sans Serif"/>
              </a:rPr>
              <a:t>A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time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25">
                <a:latin typeface="Microsoft Sans Serif"/>
                <a:cs typeface="Microsoft Sans Serif"/>
              </a:rPr>
              <a:t>series,</a:t>
            </a:r>
            <a:endParaRPr sz="3200">
              <a:latin typeface="Microsoft Sans Serif"/>
              <a:cs typeface="Microsoft Sans Serif"/>
            </a:endParaRPr>
          </a:p>
          <a:p>
            <a:pPr marL="551815">
              <a:lnSpc>
                <a:spcPts val="3625"/>
              </a:lnSpc>
            </a:pPr>
            <a:r>
              <a:rPr dirty="0" sz="3200" spc="-40">
                <a:latin typeface="Microsoft Sans Serif"/>
                <a:cs typeface="Microsoft Sans Serif"/>
              </a:rPr>
              <a:t>{</a:t>
            </a:r>
            <a:r>
              <a:rPr dirty="0" sz="3200" spc="-40" i="1">
                <a:latin typeface="Arial"/>
                <a:cs typeface="Arial"/>
              </a:rPr>
              <a:t>Y</a:t>
            </a:r>
            <a:r>
              <a:rPr dirty="0" baseline="-18518" sz="3150" spc="-60" i="1">
                <a:latin typeface="Arial"/>
                <a:cs typeface="Arial"/>
              </a:rPr>
              <a:t>t</a:t>
            </a:r>
            <a:r>
              <a:rPr dirty="0" baseline="-18518" sz="3150" spc="480" i="1">
                <a:latin typeface="Arial"/>
                <a:cs typeface="Arial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}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-65">
                <a:latin typeface="Microsoft Sans Serif"/>
                <a:cs typeface="Microsoft Sans Serif"/>
              </a:rPr>
              <a:t>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25">
                <a:latin typeface="Microsoft Sans Serif"/>
                <a:cs typeface="Microsoft Sans Serif"/>
              </a:rPr>
              <a:t>realization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or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>
                <a:latin typeface="Microsoft Sans Serif"/>
                <a:cs typeface="Microsoft Sans Serif"/>
              </a:rPr>
              <a:t>sample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35">
                <a:latin typeface="Microsoft Sans Serif"/>
                <a:cs typeface="Microsoft Sans Serif"/>
              </a:rPr>
              <a:t>function </a:t>
            </a:r>
            <a:r>
              <a:rPr dirty="0" sz="3200" spc="25">
                <a:latin typeface="Microsoft Sans Serif"/>
                <a:cs typeface="Microsoft Sans Serif"/>
              </a:rPr>
              <a:t>from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65">
                <a:latin typeface="Microsoft Sans Serif"/>
                <a:cs typeface="Microsoft Sans Serif"/>
              </a:rPr>
              <a:t>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certain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process.</a:t>
            </a:r>
            <a:endParaRPr sz="32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750">
              <a:latin typeface="Microsoft Sans Serif"/>
              <a:cs typeface="Microsoft Sans Serif"/>
            </a:endParaRPr>
          </a:p>
          <a:p>
            <a:pPr marL="551815" marR="394970" indent="-396240">
              <a:lnSpc>
                <a:spcPct val="109400"/>
              </a:lnSpc>
              <a:buFont typeface="Arial MT"/>
              <a:buChar char="•"/>
              <a:tabLst>
                <a:tab pos="551815" algn="l"/>
                <a:tab pos="552450" algn="l"/>
              </a:tabLst>
            </a:pPr>
            <a:r>
              <a:rPr dirty="0" sz="3200" spc="-155">
                <a:latin typeface="Microsoft Sans Serif"/>
                <a:cs typeface="Microsoft Sans Serif"/>
              </a:rPr>
              <a:t>We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25">
                <a:latin typeface="Microsoft Sans Serif"/>
                <a:cs typeface="Microsoft Sans Serif"/>
              </a:rPr>
              <a:t>use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information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from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65">
                <a:latin typeface="Microsoft Sans Serif"/>
                <a:cs typeface="Microsoft Sans Serif"/>
              </a:rPr>
              <a:t>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time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series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estimate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>
                <a:latin typeface="Microsoft Sans Serif"/>
                <a:cs typeface="Microsoft Sans Serif"/>
              </a:rPr>
              <a:t>parameters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and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properties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process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40">
                <a:latin typeface="Microsoft Sans Serif"/>
                <a:cs typeface="Microsoft Sans Serif"/>
              </a:rPr>
              <a:t>{</a:t>
            </a:r>
            <a:r>
              <a:rPr dirty="0" sz="3200" spc="-40" i="1">
                <a:latin typeface="Arial"/>
                <a:cs typeface="Arial"/>
              </a:rPr>
              <a:t>Y</a:t>
            </a:r>
            <a:r>
              <a:rPr dirty="0" baseline="-18518" sz="3150" spc="-60" i="1">
                <a:latin typeface="Arial"/>
                <a:cs typeface="Arial"/>
              </a:rPr>
              <a:t>t</a:t>
            </a:r>
            <a:r>
              <a:rPr dirty="0" baseline="-18518" sz="3150" spc="472" i="1">
                <a:latin typeface="Arial"/>
                <a:cs typeface="Arial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}.</a:t>
            </a:r>
            <a:endParaRPr sz="32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99796" y="239851"/>
            <a:ext cx="13431519" cy="7680325"/>
          </a:xfrm>
          <a:custGeom>
            <a:avLst/>
            <a:gdLst/>
            <a:ahLst/>
            <a:cxnLst/>
            <a:rect l="l" t="t" r="r" b="b"/>
            <a:pathLst>
              <a:path w="13431519" h="7680325">
                <a:moveTo>
                  <a:pt x="13431190" y="0"/>
                </a:moveTo>
                <a:lnTo>
                  <a:pt x="20383" y="0"/>
                </a:lnTo>
                <a:lnTo>
                  <a:pt x="0" y="0"/>
                </a:lnTo>
                <a:lnTo>
                  <a:pt x="0" y="2273"/>
                </a:lnTo>
                <a:lnTo>
                  <a:pt x="0" y="7680198"/>
                </a:lnTo>
                <a:lnTo>
                  <a:pt x="20383" y="7680198"/>
                </a:lnTo>
                <a:lnTo>
                  <a:pt x="20383" y="2273"/>
                </a:lnTo>
                <a:lnTo>
                  <a:pt x="13431190" y="2273"/>
                </a:lnTo>
                <a:lnTo>
                  <a:pt x="13431190" y="0"/>
                </a:lnTo>
                <a:close/>
              </a:path>
            </a:pathLst>
          </a:custGeom>
          <a:solidFill>
            <a:srgbClr val="D4D4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428447" y="229416"/>
            <a:ext cx="978535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615">
                <a:latin typeface="Calibri"/>
                <a:cs typeface="Calibri"/>
              </a:rPr>
              <a:t>D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415">
                <a:latin typeface="Calibri"/>
                <a:cs typeface="Calibri"/>
              </a:rPr>
              <a:t>e</a:t>
            </a:r>
            <a:r>
              <a:rPr dirty="0" sz="200" spc="245">
                <a:latin typeface="Calibri"/>
                <a:cs typeface="Calibri"/>
              </a:rPr>
              <a:t>f</a:t>
            </a: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15">
                <a:latin typeface="Calibri"/>
                <a:cs typeface="Calibri"/>
              </a:rPr>
              <a:t> </a:t>
            </a:r>
            <a:r>
              <a:rPr dirty="0" sz="200" spc="415">
                <a:latin typeface="Calibri"/>
                <a:cs typeface="Calibri"/>
              </a:rPr>
              <a:t>e</a:t>
            </a:r>
            <a:r>
              <a:rPr dirty="0" sz="200" spc="420">
                <a:latin typeface="Calibri"/>
                <a:cs typeface="Calibri"/>
              </a:rPr>
              <a:t>c</a:t>
            </a:r>
            <a:r>
              <a:rPr dirty="0" sz="200" spc="10">
                <a:latin typeface="Calibri"/>
                <a:cs typeface="Calibri"/>
              </a:rPr>
              <a:t> </a:t>
            </a:r>
            <a:r>
              <a:rPr dirty="0" sz="200" spc="335">
                <a:latin typeface="Calibri"/>
                <a:cs typeface="Calibri"/>
              </a:rPr>
              <a:t>t</a:t>
            </a:r>
            <a:r>
              <a:rPr dirty="0" sz="200" spc="5">
                <a:latin typeface="Calibri"/>
                <a:cs typeface="Calibri"/>
              </a:rPr>
              <a:t> </a:t>
            </a:r>
            <a:r>
              <a:rPr dirty="0" sz="200" spc="225">
                <a:latin typeface="Calibri"/>
                <a:cs typeface="Calibri"/>
              </a:rPr>
              <a:t>i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15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o</a:t>
            </a:r>
            <a:r>
              <a:rPr dirty="0" sz="200" spc="-15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n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957034" y="229416"/>
            <a:ext cx="445134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35">
                <a:latin typeface="Calibri"/>
                <a:cs typeface="Calibri"/>
              </a:rPr>
              <a:t> </a:t>
            </a:r>
            <a:r>
              <a:rPr dirty="0" sz="200" spc="450">
                <a:latin typeface="Calibri"/>
                <a:cs typeface="Calibri"/>
              </a:rPr>
              <a:t>ag</a:t>
            </a:r>
            <a:r>
              <a:rPr dirty="0" sz="200" spc="25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037236" y="229416"/>
            <a:ext cx="445134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35">
                <a:latin typeface="Calibri"/>
                <a:cs typeface="Calibri"/>
              </a:rPr>
              <a:t> </a:t>
            </a:r>
            <a:r>
              <a:rPr dirty="0" sz="200" spc="450">
                <a:latin typeface="Calibri"/>
                <a:cs typeface="Calibri"/>
              </a:rPr>
              <a:t>ag</a:t>
            </a:r>
            <a:r>
              <a:rPr dirty="0" sz="200" spc="25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17437" y="229416"/>
            <a:ext cx="445134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35">
                <a:latin typeface="Calibri"/>
                <a:cs typeface="Calibri"/>
              </a:rPr>
              <a:t> </a:t>
            </a:r>
            <a:r>
              <a:rPr dirty="0" sz="200" spc="450">
                <a:latin typeface="Calibri"/>
                <a:cs typeface="Calibri"/>
              </a:rPr>
              <a:t>ag</a:t>
            </a:r>
            <a:r>
              <a:rPr dirty="0" sz="200" spc="25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97639" y="229416"/>
            <a:ext cx="445134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35">
                <a:latin typeface="Calibri"/>
                <a:cs typeface="Calibri"/>
              </a:rPr>
              <a:t> </a:t>
            </a:r>
            <a:r>
              <a:rPr dirty="0" sz="200" spc="450">
                <a:latin typeface="Calibri"/>
                <a:cs typeface="Calibri"/>
              </a:rPr>
              <a:t>ag</a:t>
            </a:r>
            <a:r>
              <a:rPr dirty="0" sz="200" spc="25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77841" y="229416"/>
            <a:ext cx="445134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35">
                <a:latin typeface="Calibri"/>
                <a:cs typeface="Calibri"/>
              </a:rPr>
              <a:t> </a:t>
            </a:r>
            <a:r>
              <a:rPr dirty="0" sz="200" spc="450">
                <a:latin typeface="Calibri"/>
                <a:cs typeface="Calibri"/>
              </a:rPr>
              <a:t>ag</a:t>
            </a:r>
            <a:r>
              <a:rPr dirty="0" sz="200" spc="25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358042" y="229416"/>
            <a:ext cx="445134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35">
                <a:latin typeface="Calibri"/>
                <a:cs typeface="Calibri"/>
              </a:rPr>
              <a:t> </a:t>
            </a:r>
            <a:r>
              <a:rPr dirty="0" sz="200" spc="450">
                <a:latin typeface="Calibri"/>
                <a:cs typeface="Calibri"/>
              </a:rPr>
              <a:t>ag</a:t>
            </a:r>
            <a:r>
              <a:rPr dirty="0" sz="200" spc="25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438244" y="229416"/>
            <a:ext cx="445134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35">
                <a:latin typeface="Calibri"/>
                <a:cs typeface="Calibri"/>
              </a:rPr>
              <a:t> </a:t>
            </a:r>
            <a:r>
              <a:rPr dirty="0" sz="200" spc="450">
                <a:latin typeface="Calibri"/>
                <a:cs typeface="Calibri"/>
              </a:rPr>
              <a:t>ag</a:t>
            </a:r>
            <a:r>
              <a:rPr dirty="0" sz="200" spc="25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518446" y="229416"/>
            <a:ext cx="445134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35">
                <a:latin typeface="Calibri"/>
                <a:cs typeface="Calibri"/>
              </a:rPr>
              <a:t> </a:t>
            </a:r>
            <a:r>
              <a:rPr dirty="0" sz="200" spc="450">
                <a:latin typeface="Calibri"/>
                <a:cs typeface="Calibri"/>
              </a:rPr>
              <a:t>ag</a:t>
            </a:r>
            <a:r>
              <a:rPr dirty="0" sz="200" spc="25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598647" y="229416"/>
            <a:ext cx="445134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35">
                <a:latin typeface="Calibri"/>
                <a:cs typeface="Calibri"/>
              </a:rPr>
              <a:t> </a:t>
            </a:r>
            <a:r>
              <a:rPr dirty="0" sz="200" spc="450">
                <a:latin typeface="Calibri"/>
                <a:cs typeface="Calibri"/>
              </a:rPr>
              <a:t>ag</a:t>
            </a:r>
            <a:r>
              <a:rPr dirty="0" sz="200" spc="25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678849" y="229416"/>
            <a:ext cx="567055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225">
                <a:latin typeface="Calibri"/>
                <a:cs typeface="Calibri"/>
              </a:rPr>
              <a:t>l</a:t>
            </a:r>
            <a:r>
              <a:rPr dirty="0" sz="200" spc="225">
                <a:latin typeface="Calibri"/>
                <a:cs typeface="Calibri"/>
              </a:rPr>
              <a:t> </a:t>
            </a:r>
            <a:r>
              <a:rPr dirty="0" sz="200" spc="-15">
                <a:latin typeface="Calibri"/>
                <a:cs typeface="Calibri"/>
              </a:rPr>
              <a:t> </a:t>
            </a:r>
            <a:r>
              <a:rPr dirty="0" sz="200" spc="430">
                <a:latin typeface="Calibri"/>
                <a:cs typeface="Calibri"/>
              </a:rPr>
              <a:t>a</a:t>
            </a:r>
            <a:r>
              <a:rPr dirty="0" sz="200" spc="470">
                <a:latin typeface="Calibri"/>
                <a:cs typeface="Calibri"/>
              </a:rPr>
              <a:t>g</a:t>
            </a:r>
            <a:r>
              <a:rPr dirty="0" sz="200">
                <a:latin typeface="Calibri"/>
                <a:cs typeface="Calibri"/>
              </a:rPr>
              <a:t>     </a:t>
            </a:r>
            <a:r>
              <a:rPr dirty="0" sz="200" spc="2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48245" y="223046"/>
            <a:ext cx="1003935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45"/>
              </a:spcBef>
            </a:pPr>
            <a:r>
              <a:rPr dirty="0" sz="200" spc="425">
                <a:latin typeface="Calibri"/>
                <a:cs typeface="Calibri"/>
              </a:rPr>
              <a:t>T</a:t>
            </a:r>
            <a:r>
              <a:rPr dirty="0" sz="200" spc="225">
                <a:latin typeface="Calibri"/>
                <a:cs typeface="Calibri"/>
              </a:rPr>
              <a:t>i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15">
                <a:latin typeface="Calibri"/>
                <a:cs typeface="Calibri"/>
              </a:rPr>
              <a:t> </a:t>
            </a:r>
            <a:r>
              <a:rPr dirty="0" sz="200" spc="795">
                <a:latin typeface="Calibri"/>
                <a:cs typeface="Calibri"/>
              </a:rPr>
              <a:t>m</a:t>
            </a:r>
            <a:r>
              <a:rPr dirty="0" sz="200" spc="-15">
                <a:latin typeface="Calibri"/>
                <a:cs typeface="Calibri"/>
              </a:rPr>
              <a:t> </a:t>
            </a:r>
            <a:r>
              <a:rPr dirty="0" sz="200" spc="495">
                <a:latin typeface="Calibri"/>
                <a:cs typeface="Calibri"/>
              </a:rPr>
              <a:t>e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427124" y="256716"/>
            <a:ext cx="454025" cy="68072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507325" y="293114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587527" y="329513"/>
            <a:ext cx="454025" cy="60833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667729" y="365913"/>
            <a:ext cx="454025" cy="57150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747930" y="402311"/>
            <a:ext cx="454025" cy="53530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828132" y="438710"/>
            <a:ext cx="454025" cy="499109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908333" y="475111"/>
            <a:ext cx="454025" cy="46228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988536" y="511508"/>
            <a:ext cx="454025" cy="426084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1068737" y="547908"/>
            <a:ext cx="454025" cy="38989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2148939" y="584306"/>
            <a:ext cx="454025" cy="35306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 spc="59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3229141" y="620706"/>
            <a:ext cx="454025" cy="31686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53962" y="920998"/>
            <a:ext cx="698500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549411" y="920998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690756" y="920998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4587527" y="920998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5667729" y="920998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6809074" y="920998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7828132" y="920998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8908333" y="920998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0049679" y="920998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1068737" y="920998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2148939" y="920998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13290284" y="920998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3629612" y="957397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2427124" y="948298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6747930" y="948298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9988536" y="948298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3229141" y="948298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3507325" y="984696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531675" y="951026"/>
            <a:ext cx="820419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2427124" y="1021096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20320">
              <a:lnSpc>
                <a:spcPct val="100000"/>
              </a:lnSpc>
              <a:spcBef>
                <a:spcPts val="105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3507325" y="1057494"/>
            <a:ext cx="454025" cy="60833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20320">
              <a:lnSpc>
                <a:spcPct val="100000"/>
              </a:lnSpc>
              <a:spcBef>
                <a:spcPts val="105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4587527" y="94829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20320">
              <a:lnSpc>
                <a:spcPct val="100000"/>
              </a:lnSpc>
              <a:spcBef>
                <a:spcPts val="105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5667729" y="94829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20320">
              <a:lnSpc>
                <a:spcPct val="100000"/>
              </a:lnSpc>
              <a:spcBef>
                <a:spcPts val="110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6747930" y="1021096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20320">
              <a:lnSpc>
                <a:spcPct val="100000"/>
              </a:lnSpc>
              <a:spcBef>
                <a:spcPts val="105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7828132" y="94829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8908333" y="94829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9988536" y="1021096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11068737" y="94829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12148939" y="94829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13229141" y="1021096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653962" y="1648978"/>
            <a:ext cx="698500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2427124" y="164897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3568469" y="1648979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4587527" y="164897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5667729" y="164897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6931361" y="1648979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8072706" y="1648979"/>
            <a:ext cx="193675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8908333" y="164897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9988536" y="164897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11129881" y="1648979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12148939" y="164897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13229141" y="164897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3507325" y="1676278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6747930" y="1676278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11068737" y="1676278"/>
            <a:ext cx="444500" cy="13462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1430">
              <a:lnSpc>
                <a:spcPct val="100000"/>
              </a:lnSpc>
              <a:spcBef>
                <a:spcPts val="105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531675" y="1679008"/>
            <a:ext cx="820419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2427124" y="167627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3462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20">
                <a:latin typeface="Arial MT"/>
                <a:cs typeface="Arial MT"/>
              </a:rPr>
              <a:t>!*   </a:t>
            </a:r>
            <a:r>
              <a:rPr dirty="0" sz="150" spc="23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3507325" y="1749075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4587527" y="167627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5667729" y="167627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3462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6747930" y="1749075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7828132" y="167627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8908333" y="167627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20320">
              <a:lnSpc>
                <a:spcPct val="100000"/>
              </a:lnSpc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9988536" y="167627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20320">
              <a:lnSpc>
                <a:spcPct val="100000"/>
              </a:lnSpc>
              <a:spcBef>
                <a:spcPts val="110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11068737" y="1785475"/>
            <a:ext cx="454025" cy="60833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12148939" y="167627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20320">
              <a:lnSpc>
                <a:spcPct val="100000"/>
              </a:lnSpc>
              <a:spcBef>
                <a:spcPts val="105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82" name="object 82"/>
          <p:cNvSpPr txBox="1"/>
          <p:nvPr/>
        </p:nvSpPr>
        <p:spPr>
          <a:xfrm>
            <a:off x="13229141" y="1676278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20320">
              <a:lnSpc>
                <a:spcPct val="100000"/>
              </a:lnSpc>
              <a:spcBef>
                <a:spcPts val="110"/>
              </a:spcBef>
            </a:pPr>
            <a:r>
              <a:rPr dirty="0" sz="150" spc="170">
                <a:latin typeface="Arial MT"/>
                <a:cs typeface="Arial MT"/>
              </a:rPr>
              <a:t>!)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2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83" name="object 83"/>
          <p:cNvSpPr txBox="1"/>
          <p:nvPr/>
        </p:nvSpPr>
        <p:spPr>
          <a:xfrm>
            <a:off x="531675" y="2376959"/>
            <a:ext cx="820419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84" name="object 84"/>
          <p:cNvSpPr txBox="1"/>
          <p:nvPr/>
        </p:nvSpPr>
        <p:spPr>
          <a:xfrm>
            <a:off x="2427124" y="237695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85" name="object 85"/>
          <p:cNvSpPr txBox="1"/>
          <p:nvPr/>
        </p:nvSpPr>
        <p:spPr>
          <a:xfrm>
            <a:off x="3568469" y="2376959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86" name="object 86"/>
          <p:cNvSpPr txBox="1"/>
          <p:nvPr/>
        </p:nvSpPr>
        <p:spPr>
          <a:xfrm>
            <a:off x="4709814" y="2376959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87" name="object 87"/>
          <p:cNvSpPr txBox="1"/>
          <p:nvPr/>
        </p:nvSpPr>
        <p:spPr>
          <a:xfrm>
            <a:off x="5667729" y="237695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88" name="object 88"/>
          <p:cNvSpPr txBox="1"/>
          <p:nvPr/>
        </p:nvSpPr>
        <p:spPr>
          <a:xfrm>
            <a:off x="6870217" y="2376959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89" name="object 89"/>
          <p:cNvSpPr txBox="1"/>
          <p:nvPr/>
        </p:nvSpPr>
        <p:spPr>
          <a:xfrm>
            <a:off x="7889275" y="2376959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90" name="object 90"/>
          <p:cNvSpPr txBox="1"/>
          <p:nvPr/>
        </p:nvSpPr>
        <p:spPr>
          <a:xfrm>
            <a:off x="8908333" y="237695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91" name="object 91"/>
          <p:cNvSpPr txBox="1"/>
          <p:nvPr/>
        </p:nvSpPr>
        <p:spPr>
          <a:xfrm>
            <a:off x="9988536" y="237695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92" name="object 92"/>
          <p:cNvSpPr txBox="1"/>
          <p:nvPr/>
        </p:nvSpPr>
        <p:spPr>
          <a:xfrm>
            <a:off x="11129881" y="2376959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93" name="object 93"/>
          <p:cNvSpPr txBox="1"/>
          <p:nvPr/>
        </p:nvSpPr>
        <p:spPr>
          <a:xfrm>
            <a:off x="12148939" y="237695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94" name="object 94"/>
          <p:cNvSpPr txBox="1"/>
          <p:nvPr/>
        </p:nvSpPr>
        <p:spPr>
          <a:xfrm>
            <a:off x="13229141" y="2376959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95" name="object 95"/>
          <p:cNvSpPr txBox="1"/>
          <p:nvPr/>
        </p:nvSpPr>
        <p:spPr>
          <a:xfrm>
            <a:off x="3507325" y="2404259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96" name="object 96"/>
          <p:cNvSpPr txBox="1"/>
          <p:nvPr/>
        </p:nvSpPr>
        <p:spPr>
          <a:xfrm>
            <a:off x="6747930" y="2404259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97" name="object 97"/>
          <p:cNvSpPr txBox="1"/>
          <p:nvPr/>
        </p:nvSpPr>
        <p:spPr>
          <a:xfrm>
            <a:off x="11068737" y="2404259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98" name="object 98"/>
          <p:cNvSpPr txBox="1"/>
          <p:nvPr/>
        </p:nvSpPr>
        <p:spPr>
          <a:xfrm>
            <a:off x="531675" y="2406988"/>
            <a:ext cx="820419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2427124" y="2404259"/>
            <a:ext cx="454025" cy="7175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73660" marR="5080" indent="-61594">
              <a:lnSpc>
                <a:spcPct val="159200"/>
              </a:lnSpc>
              <a:spcBef>
                <a:spcPts val="95"/>
              </a:spcBef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0" name="object 100"/>
          <p:cNvSpPr txBox="1"/>
          <p:nvPr/>
        </p:nvSpPr>
        <p:spPr>
          <a:xfrm>
            <a:off x="3507325" y="2477057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1" name="object 101"/>
          <p:cNvSpPr txBox="1"/>
          <p:nvPr/>
        </p:nvSpPr>
        <p:spPr>
          <a:xfrm>
            <a:off x="4587527" y="240425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2" name="object 102"/>
          <p:cNvSpPr txBox="1"/>
          <p:nvPr/>
        </p:nvSpPr>
        <p:spPr>
          <a:xfrm>
            <a:off x="5667729" y="2404259"/>
            <a:ext cx="454025" cy="7175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73660" marR="5080" indent="60960">
              <a:lnSpc>
                <a:spcPct val="159200"/>
              </a:lnSpc>
              <a:spcBef>
                <a:spcPts val="95"/>
              </a:spcBef>
            </a:pPr>
            <a:r>
              <a:rPr dirty="0" sz="150" spc="220">
                <a:latin typeface="Arial MT"/>
                <a:cs typeface="Arial MT"/>
              </a:rPr>
              <a:t>!*   </a:t>
            </a:r>
            <a:r>
              <a:rPr dirty="0" sz="150" spc="23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3" name="object 103"/>
          <p:cNvSpPr txBox="1"/>
          <p:nvPr/>
        </p:nvSpPr>
        <p:spPr>
          <a:xfrm>
            <a:off x="6747930" y="2477057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4" name="object 104"/>
          <p:cNvSpPr txBox="1"/>
          <p:nvPr/>
        </p:nvSpPr>
        <p:spPr>
          <a:xfrm>
            <a:off x="7828132" y="240425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3462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20">
                <a:latin typeface="Arial MT"/>
                <a:cs typeface="Arial MT"/>
              </a:rPr>
              <a:t>!*   </a:t>
            </a:r>
            <a:r>
              <a:rPr dirty="0" sz="150" spc="23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955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955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5" name="object 105"/>
          <p:cNvSpPr txBox="1"/>
          <p:nvPr/>
        </p:nvSpPr>
        <p:spPr>
          <a:xfrm>
            <a:off x="8908333" y="240425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3462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20">
                <a:latin typeface="Arial MT"/>
                <a:cs typeface="Arial MT"/>
              </a:rPr>
              <a:t>!*   </a:t>
            </a:r>
            <a:r>
              <a:rPr dirty="0" sz="150" spc="23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6" name="object 106"/>
          <p:cNvSpPr txBox="1"/>
          <p:nvPr/>
        </p:nvSpPr>
        <p:spPr>
          <a:xfrm>
            <a:off x="9988536" y="240425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20">
                <a:latin typeface="Arial MT"/>
                <a:cs typeface="Arial MT"/>
              </a:rPr>
              <a:t>!*   </a:t>
            </a:r>
            <a:r>
              <a:rPr dirty="0" sz="150" spc="23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7" name="object 107"/>
          <p:cNvSpPr txBox="1"/>
          <p:nvPr/>
        </p:nvSpPr>
        <p:spPr>
          <a:xfrm>
            <a:off x="11068737" y="2477057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3462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20">
                <a:latin typeface="Arial MT"/>
                <a:cs typeface="Arial MT"/>
              </a:rPr>
              <a:t>!*   </a:t>
            </a:r>
            <a:r>
              <a:rPr dirty="0" sz="150" spc="23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8" name="object 108"/>
          <p:cNvSpPr txBox="1"/>
          <p:nvPr/>
        </p:nvSpPr>
        <p:spPr>
          <a:xfrm>
            <a:off x="12148939" y="240425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20">
                <a:latin typeface="Arial MT"/>
                <a:cs typeface="Arial MT"/>
              </a:rPr>
              <a:t>!*   </a:t>
            </a:r>
            <a:r>
              <a:rPr dirty="0" sz="150" spc="23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09" name="object 109"/>
          <p:cNvSpPr txBox="1"/>
          <p:nvPr/>
        </p:nvSpPr>
        <p:spPr>
          <a:xfrm>
            <a:off x="13229141" y="240425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20">
                <a:latin typeface="Arial MT"/>
                <a:cs typeface="Arial MT"/>
              </a:rPr>
              <a:t>!*   </a:t>
            </a:r>
            <a:r>
              <a:rPr dirty="0" sz="150" spc="23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2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 </a:t>
            </a:r>
            <a:r>
              <a:rPr dirty="0" sz="150" spc="415">
                <a:latin typeface="Arial MT"/>
                <a:cs typeface="Arial MT"/>
              </a:rPr>
              <a:t>$  </a:t>
            </a:r>
            <a:r>
              <a:rPr dirty="0" sz="150" spc="245">
                <a:latin typeface="Arial MT"/>
                <a:cs typeface="Arial MT"/>
              </a:rPr>
              <a:t>)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10" name="object 110"/>
          <p:cNvSpPr txBox="1"/>
          <p:nvPr/>
        </p:nvSpPr>
        <p:spPr>
          <a:xfrm>
            <a:off x="653962" y="3104940"/>
            <a:ext cx="698500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11" name="object 111"/>
          <p:cNvSpPr txBox="1"/>
          <p:nvPr/>
        </p:nvSpPr>
        <p:spPr>
          <a:xfrm>
            <a:off x="2427124" y="3104940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12" name="object 112"/>
          <p:cNvSpPr txBox="1"/>
          <p:nvPr/>
        </p:nvSpPr>
        <p:spPr>
          <a:xfrm>
            <a:off x="3690756" y="3104940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13" name="object 113"/>
          <p:cNvSpPr txBox="1"/>
          <p:nvPr/>
        </p:nvSpPr>
        <p:spPr>
          <a:xfrm>
            <a:off x="4709814" y="3104940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14" name="object 114"/>
          <p:cNvSpPr txBox="1"/>
          <p:nvPr/>
        </p:nvSpPr>
        <p:spPr>
          <a:xfrm>
            <a:off x="5667729" y="3104940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15" name="object 115"/>
          <p:cNvSpPr txBox="1"/>
          <p:nvPr/>
        </p:nvSpPr>
        <p:spPr>
          <a:xfrm>
            <a:off x="6870217" y="3104940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16" name="object 116"/>
          <p:cNvSpPr txBox="1"/>
          <p:nvPr/>
        </p:nvSpPr>
        <p:spPr>
          <a:xfrm>
            <a:off x="7889275" y="3104940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17" name="object 117"/>
          <p:cNvSpPr txBox="1"/>
          <p:nvPr/>
        </p:nvSpPr>
        <p:spPr>
          <a:xfrm>
            <a:off x="8908333" y="3104940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18" name="object 118"/>
          <p:cNvSpPr txBox="1"/>
          <p:nvPr/>
        </p:nvSpPr>
        <p:spPr>
          <a:xfrm>
            <a:off x="9988536" y="3104940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19" name="object 119"/>
          <p:cNvSpPr txBox="1"/>
          <p:nvPr/>
        </p:nvSpPr>
        <p:spPr>
          <a:xfrm>
            <a:off x="11129881" y="3104940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20" name="object 120"/>
          <p:cNvSpPr txBox="1"/>
          <p:nvPr/>
        </p:nvSpPr>
        <p:spPr>
          <a:xfrm>
            <a:off x="12148939" y="3104940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21" name="object 121"/>
          <p:cNvSpPr txBox="1"/>
          <p:nvPr/>
        </p:nvSpPr>
        <p:spPr>
          <a:xfrm>
            <a:off x="13229141" y="3104940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22" name="object 122"/>
          <p:cNvSpPr txBox="1"/>
          <p:nvPr/>
        </p:nvSpPr>
        <p:spPr>
          <a:xfrm>
            <a:off x="3507325" y="3132239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23" name="object 123"/>
          <p:cNvSpPr txBox="1"/>
          <p:nvPr/>
        </p:nvSpPr>
        <p:spPr>
          <a:xfrm>
            <a:off x="6747930" y="3132239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24" name="object 124"/>
          <p:cNvSpPr txBox="1"/>
          <p:nvPr/>
        </p:nvSpPr>
        <p:spPr>
          <a:xfrm>
            <a:off x="11068737" y="3132239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25" name="object 125"/>
          <p:cNvSpPr txBox="1"/>
          <p:nvPr/>
        </p:nvSpPr>
        <p:spPr>
          <a:xfrm>
            <a:off x="531675" y="3134969"/>
            <a:ext cx="820419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26" name="object 126"/>
          <p:cNvSpPr txBox="1"/>
          <p:nvPr/>
        </p:nvSpPr>
        <p:spPr>
          <a:xfrm>
            <a:off x="2427124" y="313223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95580" marR="5080" indent="60960">
              <a:lnSpc>
                <a:spcPct val="159200"/>
              </a:lnSpc>
            </a:pPr>
            <a:r>
              <a:rPr dirty="0" sz="150" spc="295">
                <a:latin typeface="Arial MT"/>
                <a:cs typeface="Arial MT"/>
              </a:rPr>
              <a:t>!&amp; </a:t>
            </a:r>
            <a:r>
              <a:rPr dirty="0" sz="150" spc="30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 spc="-1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27" name="object 127"/>
          <p:cNvSpPr txBox="1"/>
          <p:nvPr/>
        </p:nvSpPr>
        <p:spPr>
          <a:xfrm>
            <a:off x="3507325" y="3205037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20320">
              <a:lnSpc>
                <a:spcPct val="100000"/>
              </a:lnSpc>
              <a:spcBef>
                <a:spcPts val="105"/>
              </a:spcBef>
            </a:pPr>
            <a:r>
              <a:rPr dirty="0" sz="150" spc="295">
                <a:latin typeface="Arial MT"/>
                <a:cs typeface="Arial MT"/>
              </a:rPr>
              <a:t>!&amp;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28" name="object 128"/>
          <p:cNvSpPr txBox="1"/>
          <p:nvPr/>
        </p:nvSpPr>
        <p:spPr>
          <a:xfrm>
            <a:off x="4587527" y="313223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29" name="object 129"/>
          <p:cNvSpPr txBox="1"/>
          <p:nvPr/>
        </p:nvSpPr>
        <p:spPr>
          <a:xfrm>
            <a:off x="5667729" y="313223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30" name="object 130"/>
          <p:cNvSpPr txBox="1"/>
          <p:nvPr/>
        </p:nvSpPr>
        <p:spPr>
          <a:xfrm>
            <a:off x="6747930" y="3205037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31" name="object 131"/>
          <p:cNvSpPr txBox="1"/>
          <p:nvPr/>
        </p:nvSpPr>
        <p:spPr>
          <a:xfrm>
            <a:off x="7828132" y="313223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32" name="object 132"/>
          <p:cNvSpPr txBox="1"/>
          <p:nvPr/>
        </p:nvSpPr>
        <p:spPr>
          <a:xfrm>
            <a:off x="8908333" y="313223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33" name="object 133"/>
          <p:cNvSpPr txBox="1"/>
          <p:nvPr/>
        </p:nvSpPr>
        <p:spPr>
          <a:xfrm>
            <a:off x="9988536" y="313223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34" name="object 134"/>
          <p:cNvSpPr txBox="1"/>
          <p:nvPr/>
        </p:nvSpPr>
        <p:spPr>
          <a:xfrm>
            <a:off x="11068737" y="3205037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35" name="object 135"/>
          <p:cNvSpPr txBox="1"/>
          <p:nvPr/>
        </p:nvSpPr>
        <p:spPr>
          <a:xfrm>
            <a:off x="12148939" y="313223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36" name="object 136"/>
          <p:cNvSpPr txBox="1"/>
          <p:nvPr/>
        </p:nvSpPr>
        <p:spPr>
          <a:xfrm>
            <a:off x="13229141" y="3132239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325">
                <a:latin typeface="Arial MT"/>
                <a:cs typeface="Arial MT"/>
              </a:rPr>
              <a:t>!&amp;  </a:t>
            </a:r>
            <a:r>
              <a:rPr dirty="0" sz="150" spc="415">
                <a:latin typeface="Arial MT"/>
                <a:cs typeface="Arial MT"/>
              </a:rPr>
              <a:t>4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37" name="object 137"/>
          <p:cNvSpPr txBox="1"/>
          <p:nvPr/>
        </p:nvSpPr>
        <p:spPr>
          <a:xfrm>
            <a:off x="653962" y="3832921"/>
            <a:ext cx="698500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38" name="object 138"/>
          <p:cNvSpPr txBox="1"/>
          <p:nvPr/>
        </p:nvSpPr>
        <p:spPr>
          <a:xfrm>
            <a:off x="2427124" y="383292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39" name="object 139"/>
          <p:cNvSpPr txBox="1"/>
          <p:nvPr/>
        </p:nvSpPr>
        <p:spPr>
          <a:xfrm>
            <a:off x="3690756" y="3832921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0" name="object 140"/>
          <p:cNvSpPr txBox="1"/>
          <p:nvPr/>
        </p:nvSpPr>
        <p:spPr>
          <a:xfrm>
            <a:off x="4832101" y="3832921"/>
            <a:ext cx="193675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295">
                <a:latin typeface="Arial MT"/>
                <a:cs typeface="Arial MT"/>
              </a:rPr>
              <a:t>!&amp;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1" name="object 141"/>
          <p:cNvSpPr txBox="1"/>
          <p:nvPr/>
        </p:nvSpPr>
        <p:spPr>
          <a:xfrm>
            <a:off x="5667729" y="383292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2" name="object 142"/>
          <p:cNvSpPr txBox="1"/>
          <p:nvPr/>
        </p:nvSpPr>
        <p:spPr>
          <a:xfrm>
            <a:off x="6870217" y="3832921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3" name="object 143"/>
          <p:cNvSpPr txBox="1"/>
          <p:nvPr/>
        </p:nvSpPr>
        <p:spPr>
          <a:xfrm>
            <a:off x="7889275" y="3832921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4" name="object 144"/>
          <p:cNvSpPr txBox="1"/>
          <p:nvPr/>
        </p:nvSpPr>
        <p:spPr>
          <a:xfrm>
            <a:off x="8908333" y="383292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5" name="object 145"/>
          <p:cNvSpPr txBox="1"/>
          <p:nvPr/>
        </p:nvSpPr>
        <p:spPr>
          <a:xfrm>
            <a:off x="9988536" y="383292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6" name="object 146"/>
          <p:cNvSpPr txBox="1"/>
          <p:nvPr/>
        </p:nvSpPr>
        <p:spPr>
          <a:xfrm>
            <a:off x="11129881" y="3832921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7" name="object 147"/>
          <p:cNvSpPr txBox="1"/>
          <p:nvPr/>
        </p:nvSpPr>
        <p:spPr>
          <a:xfrm>
            <a:off x="12148939" y="383292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8" name="object 148"/>
          <p:cNvSpPr txBox="1"/>
          <p:nvPr/>
        </p:nvSpPr>
        <p:spPr>
          <a:xfrm>
            <a:off x="13229141" y="383292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49" name="object 149"/>
          <p:cNvSpPr txBox="1"/>
          <p:nvPr/>
        </p:nvSpPr>
        <p:spPr>
          <a:xfrm>
            <a:off x="3507325" y="3860220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50" name="object 150"/>
          <p:cNvSpPr txBox="1"/>
          <p:nvPr/>
        </p:nvSpPr>
        <p:spPr>
          <a:xfrm>
            <a:off x="6747930" y="3860220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1430">
              <a:lnSpc>
                <a:spcPct val="100000"/>
              </a:lnSpc>
              <a:spcBef>
                <a:spcPts val="110"/>
              </a:spcBef>
            </a:pPr>
            <a:r>
              <a:rPr dirty="0" sz="150" spc="295">
                <a:latin typeface="Arial MT"/>
                <a:cs typeface="Arial MT"/>
              </a:rPr>
              <a:t>!&amp;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51" name="object 151"/>
          <p:cNvSpPr txBox="1"/>
          <p:nvPr/>
        </p:nvSpPr>
        <p:spPr>
          <a:xfrm>
            <a:off x="11068737" y="3860220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52" name="object 152"/>
          <p:cNvSpPr txBox="1"/>
          <p:nvPr/>
        </p:nvSpPr>
        <p:spPr>
          <a:xfrm>
            <a:off x="531675" y="3862950"/>
            <a:ext cx="820419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53" name="object 153"/>
          <p:cNvSpPr txBox="1"/>
          <p:nvPr/>
        </p:nvSpPr>
        <p:spPr>
          <a:xfrm>
            <a:off x="2427124" y="386022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1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54" name="object 154"/>
          <p:cNvSpPr txBox="1"/>
          <p:nvPr/>
        </p:nvSpPr>
        <p:spPr>
          <a:xfrm>
            <a:off x="3507325" y="3933018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55" name="object 155"/>
          <p:cNvSpPr txBox="1"/>
          <p:nvPr/>
        </p:nvSpPr>
        <p:spPr>
          <a:xfrm>
            <a:off x="4587527" y="386022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56" name="object 156"/>
          <p:cNvSpPr txBox="1"/>
          <p:nvPr/>
        </p:nvSpPr>
        <p:spPr>
          <a:xfrm>
            <a:off x="5667729" y="3860220"/>
            <a:ext cx="454025" cy="7175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95580" marR="5080" indent="60960">
              <a:lnSpc>
                <a:spcPct val="159200"/>
              </a:lnSpc>
              <a:spcBef>
                <a:spcPts val="95"/>
              </a:spcBef>
            </a:pPr>
            <a:r>
              <a:rPr dirty="0" sz="150" spc="295">
                <a:latin typeface="Arial MT"/>
                <a:cs typeface="Arial MT"/>
              </a:rPr>
              <a:t>!&amp; </a:t>
            </a:r>
            <a:r>
              <a:rPr dirty="0" sz="150" spc="30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 spc="-1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57" name="object 157"/>
          <p:cNvSpPr txBox="1"/>
          <p:nvPr/>
        </p:nvSpPr>
        <p:spPr>
          <a:xfrm>
            <a:off x="6747930" y="3933018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58" name="object 158"/>
          <p:cNvSpPr txBox="1"/>
          <p:nvPr/>
        </p:nvSpPr>
        <p:spPr>
          <a:xfrm>
            <a:off x="7828132" y="386022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3462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95580" marR="5080" indent="60960">
              <a:lnSpc>
                <a:spcPct val="159200"/>
              </a:lnSpc>
            </a:pPr>
            <a:r>
              <a:rPr dirty="0" sz="150" spc="295">
                <a:latin typeface="Arial MT"/>
                <a:cs typeface="Arial MT"/>
              </a:rPr>
              <a:t>!&amp; </a:t>
            </a:r>
            <a:r>
              <a:rPr dirty="0" sz="150" spc="30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 spc="-1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3462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59" name="object 159"/>
          <p:cNvSpPr txBox="1"/>
          <p:nvPr/>
        </p:nvSpPr>
        <p:spPr>
          <a:xfrm>
            <a:off x="8908333" y="386022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3462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95580" marR="5080" indent="60960">
              <a:lnSpc>
                <a:spcPct val="159200"/>
              </a:lnSpc>
            </a:pPr>
            <a:r>
              <a:rPr dirty="0" sz="150" spc="295">
                <a:latin typeface="Arial MT"/>
                <a:cs typeface="Arial MT"/>
              </a:rPr>
              <a:t>!&amp; </a:t>
            </a:r>
            <a:r>
              <a:rPr dirty="0" sz="150" spc="30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 spc="-1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0" name="object 160"/>
          <p:cNvSpPr txBox="1"/>
          <p:nvPr/>
        </p:nvSpPr>
        <p:spPr>
          <a:xfrm>
            <a:off x="9988536" y="386022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95580" marR="5080" indent="60960">
              <a:lnSpc>
                <a:spcPct val="159200"/>
              </a:lnSpc>
            </a:pPr>
            <a:r>
              <a:rPr dirty="0" sz="150" spc="295">
                <a:latin typeface="Arial MT"/>
                <a:cs typeface="Arial MT"/>
              </a:rPr>
              <a:t>!&amp; </a:t>
            </a:r>
            <a:r>
              <a:rPr dirty="0" sz="150" spc="30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 spc="-1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1" name="object 161"/>
          <p:cNvSpPr txBox="1"/>
          <p:nvPr/>
        </p:nvSpPr>
        <p:spPr>
          <a:xfrm>
            <a:off x="11068737" y="3933018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3462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95580" marR="5080" indent="60960">
              <a:lnSpc>
                <a:spcPct val="159200"/>
              </a:lnSpc>
            </a:pPr>
            <a:r>
              <a:rPr dirty="0" sz="150" spc="295">
                <a:latin typeface="Arial MT"/>
                <a:cs typeface="Arial MT"/>
              </a:rPr>
              <a:t>!&amp; </a:t>
            </a:r>
            <a:r>
              <a:rPr dirty="0" sz="150" spc="30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 spc="-1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2" name="object 162"/>
          <p:cNvSpPr txBox="1"/>
          <p:nvPr/>
        </p:nvSpPr>
        <p:spPr>
          <a:xfrm>
            <a:off x="12148939" y="386022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95580" marR="5080" indent="60960">
              <a:lnSpc>
                <a:spcPct val="159200"/>
              </a:lnSpc>
            </a:pPr>
            <a:r>
              <a:rPr dirty="0" sz="150" spc="295">
                <a:latin typeface="Arial MT"/>
                <a:cs typeface="Arial MT"/>
              </a:rPr>
              <a:t>!&amp; </a:t>
            </a:r>
            <a:r>
              <a:rPr dirty="0" sz="150" spc="30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 spc="-1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3" name="object 163"/>
          <p:cNvSpPr txBox="1"/>
          <p:nvPr/>
        </p:nvSpPr>
        <p:spPr>
          <a:xfrm>
            <a:off x="13229141" y="386022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95580" marR="5080" indent="60960">
              <a:lnSpc>
                <a:spcPct val="159200"/>
              </a:lnSpc>
            </a:pPr>
            <a:r>
              <a:rPr dirty="0" sz="150" spc="295">
                <a:latin typeface="Arial MT"/>
                <a:cs typeface="Arial MT"/>
              </a:rPr>
              <a:t>!&amp; </a:t>
            </a:r>
            <a:r>
              <a:rPr dirty="0" sz="150" spc="30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 spc="-1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4" name="object 164"/>
          <p:cNvSpPr txBox="1"/>
          <p:nvPr/>
        </p:nvSpPr>
        <p:spPr>
          <a:xfrm>
            <a:off x="531675" y="4560901"/>
            <a:ext cx="820419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65" name="object 165"/>
          <p:cNvSpPr txBox="1"/>
          <p:nvPr/>
        </p:nvSpPr>
        <p:spPr>
          <a:xfrm>
            <a:off x="2427124" y="456090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6" name="object 166"/>
          <p:cNvSpPr txBox="1"/>
          <p:nvPr/>
        </p:nvSpPr>
        <p:spPr>
          <a:xfrm>
            <a:off x="3690756" y="4560901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7" name="object 167"/>
          <p:cNvSpPr txBox="1"/>
          <p:nvPr/>
        </p:nvSpPr>
        <p:spPr>
          <a:xfrm>
            <a:off x="4770958" y="4560901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8" name="object 168"/>
          <p:cNvSpPr txBox="1"/>
          <p:nvPr/>
        </p:nvSpPr>
        <p:spPr>
          <a:xfrm>
            <a:off x="5667729" y="456090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69" name="object 169"/>
          <p:cNvSpPr txBox="1"/>
          <p:nvPr/>
        </p:nvSpPr>
        <p:spPr>
          <a:xfrm>
            <a:off x="6747930" y="456090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0" name="object 170"/>
          <p:cNvSpPr txBox="1"/>
          <p:nvPr/>
        </p:nvSpPr>
        <p:spPr>
          <a:xfrm>
            <a:off x="7889275" y="4560901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1" name="object 171"/>
          <p:cNvSpPr txBox="1"/>
          <p:nvPr/>
        </p:nvSpPr>
        <p:spPr>
          <a:xfrm>
            <a:off x="8908333" y="456090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2" name="object 172"/>
          <p:cNvSpPr txBox="1"/>
          <p:nvPr/>
        </p:nvSpPr>
        <p:spPr>
          <a:xfrm>
            <a:off x="9988536" y="456090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3" name="object 173"/>
          <p:cNvSpPr txBox="1"/>
          <p:nvPr/>
        </p:nvSpPr>
        <p:spPr>
          <a:xfrm>
            <a:off x="11129881" y="4560901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4" name="object 174"/>
          <p:cNvSpPr txBox="1"/>
          <p:nvPr/>
        </p:nvSpPr>
        <p:spPr>
          <a:xfrm>
            <a:off x="12148939" y="456090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5" name="object 175"/>
          <p:cNvSpPr txBox="1"/>
          <p:nvPr/>
        </p:nvSpPr>
        <p:spPr>
          <a:xfrm>
            <a:off x="13229141" y="456090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6" name="object 176"/>
          <p:cNvSpPr txBox="1"/>
          <p:nvPr/>
        </p:nvSpPr>
        <p:spPr>
          <a:xfrm>
            <a:off x="3507325" y="4588200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7" name="object 177"/>
          <p:cNvSpPr txBox="1"/>
          <p:nvPr/>
        </p:nvSpPr>
        <p:spPr>
          <a:xfrm>
            <a:off x="7828132" y="4588200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8" name="object 178"/>
          <p:cNvSpPr txBox="1"/>
          <p:nvPr/>
        </p:nvSpPr>
        <p:spPr>
          <a:xfrm>
            <a:off x="11068737" y="4588200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79" name="object 179"/>
          <p:cNvSpPr txBox="1"/>
          <p:nvPr/>
        </p:nvSpPr>
        <p:spPr>
          <a:xfrm>
            <a:off x="2439824" y="4588200"/>
            <a:ext cx="4286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6096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2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0" name="object 180"/>
          <p:cNvSpPr txBox="1"/>
          <p:nvPr/>
        </p:nvSpPr>
        <p:spPr>
          <a:xfrm>
            <a:off x="2745541" y="5216084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1" name="object 181"/>
          <p:cNvSpPr txBox="1"/>
          <p:nvPr/>
        </p:nvSpPr>
        <p:spPr>
          <a:xfrm>
            <a:off x="3520025" y="4660999"/>
            <a:ext cx="428625" cy="60833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609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6096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2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2" name="object 182"/>
          <p:cNvSpPr txBox="1"/>
          <p:nvPr/>
        </p:nvSpPr>
        <p:spPr>
          <a:xfrm>
            <a:off x="531675" y="4590931"/>
            <a:ext cx="820419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83" name="object 183"/>
          <p:cNvSpPr txBox="1"/>
          <p:nvPr/>
        </p:nvSpPr>
        <p:spPr>
          <a:xfrm>
            <a:off x="2623254" y="5252483"/>
            <a:ext cx="2451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4" name="object 184"/>
          <p:cNvSpPr txBox="1"/>
          <p:nvPr/>
        </p:nvSpPr>
        <p:spPr>
          <a:xfrm>
            <a:off x="3825743" y="5252483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5" name="object 185"/>
          <p:cNvSpPr txBox="1"/>
          <p:nvPr/>
        </p:nvSpPr>
        <p:spPr>
          <a:xfrm>
            <a:off x="4587527" y="458820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3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6" name="object 186"/>
          <p:cNvSpPr txBox="1"/>
          <p:nvPr/>
        </p:nvSpPr>
        <p:spPr>
          <a:xfrm>
            <a:off x="5667729" y="4588200"/>
            <a:ext cx="454025" cy="7175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95580" marR="5080">
              <a:lnSpc>
                <a:spcPct val="159200"/>
              </a:lnSpc>
              <a:spcBef>
                <a:spcPts val="95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1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3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7" name="object 187"/>
          <p:cNvSpPr txBox="1"/>
          <p:nvPr/>
        </p:nvSpPr>
        <p:spPr>
          <a:xfrm>
            <a:off x="6747930" y="458820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1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3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8" name="object 188"/>
          <p:cNvSpPr txBox="1"/>
          <p:nvPr/>
        </p:nvSpPr>
        <p:spPr>
          <a:xfrm>
            <a:off x="7828132" y="4660999"/>
            <a:ext cx="454025" cy="6445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95580" marR="5080">
              <a:lnSpc>
                <a:spcPct val="159200"/>
              </a:lnSpc>
              <a:spcBef>
                <a:spcPts val="95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1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3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89" name="object 189"/>
          <p:cNvSpPr txBox="1"/>
          <p:nvPr/>
        </p:nvSpPr>
        <p:spPr>
          <a:xfrm>
            <a:off x="8908333" y="458820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1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3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0" name="object 190"/>
          <p:cNvSpPr txBox="1"/>
          <p:nvPr/>
        </p:nvSpPr>
        <p:spPr>
          <a:xfrm>
            <a:off x="9988536" y="458820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1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3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1" name="object 191"/>
          <p:cNvSpPr txBox="1"/>
          <p:nvPr/>
        </p:nvSpPr>
        <p:spPr>
          <a:xfrm>
            <a:off x="11068737" y="4660999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1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3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2" name="object 192"/>
          <p:cNvSpPr txBox="1"/>
          <p:nvPr/>
        </p:nvSpPr>
        <p:spPr>
          <a:xfrm>
            <a:off x="12148939" y="458820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1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3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3" name="object 193"/>
          <p:cNvSpPr txBox="1"/>
          <p:nvPr/>
        </p:nvSpPr>
        <p:spPr>
          <a:xfrm>
            <a:off x="13229141" y="4588200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195580" marR="5080">
              <a:lnSpc>
                <a:spcPct val="1592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                 </a:t>
            </a:r>
            <a:r>
              <a:rPr dirty="0" sz="150" spc="335">
                <a:latin typeface="Arial MT"/>
                <a:cs typeface="Arial MT"/>
              </a:rPr>
              <a:t>1 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73660" marR="5080" indent="60960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!$ </a:t>
            </a:r>
            <a:r>
              <a:rPr dirty="0" sz="150" spc="33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 </a:t>
            </a:r>
            <a:r>
              <a:rPr dirty="0" sz="150" spc="-2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4" name="object 194"/>
          <p:cNvSpPr txBox="1"/>
          <p:nvPr/>
        </p:nvSpPr>
        <p:spPr>
          <a:xfrm>
            <a:off x="653962" y="5288882"/>
            <a:ext cx="698500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195" name="object 195"/>
          <p:cNvSpPr txBox="1"/>
          <p:nvPr/>
        </p:nvSpPr>
        <p:spPr>
          <a:xfrm>
            <a:off x="2427124" y="528888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6" name="object 196"/>
          <p:cNvSpPr txBox="1"/>
          <p:nvPr/>
        </p:nvSpPr>
        <p:spPr>
          <a:xfrm>
            <a:off x="3690756" y="5288882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7" name="object 197"/>
          <p:cNvSpPr txBox="1"/>
          <p:nvPr/>
        </p:nvSpPr>
        <p:spPr>
          <a:xfrm>
            <a:off x="4893244" y="5288882"/>
            <a:ext cx="139065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8" name="object 198"/>
          <p:cNvSpPr txBox="1"/>
          <p:nvPr/>
        </p:nvSpPr>
        <p:spPr>
          <a:xfrm>
            <a:off x="5667729" y="528888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199" name="object 199"/>
          <p:cNvSpPr txBox="1"/>
          <p:nvPr/>
        </p:nvSpPr>
        <p:spPr>
          <a:xfrm>
            <a:off x="6870217" y="5288882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0" name="object 200"/>
          <p:cNvSpPr txBox="1"/>
          <p:nvPr/>
        </p:nvSpPr>
        <p:spPr>
          <a:xfrm>
            <a:off x="7889275" y="5288882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1" name="object 201"/>
          <p:cNvSpPr txBox="1"/>
          <p:nvPr/>
        </p:nvSpPr>
        <p:spPr>
          <a:xfrm>
            <a:off x="8908333" y="528888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2" name="object 202"/>
          <p:cNvSpPr txBox="1"/>
          <p:nvPr/>
        </p:nvSpPr>
        <p:spPr>
          <a:xfrm>
            <a:off x="9988536" y="528888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3" name="object 203"/>
          <p:cNvSpPr txBox="1"/>
          <p:nvPr/>
        </p:nvSpPr>
        <p:spPr>
          <a:xfrm>
            <a:off x="11129881" y="5288882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4" name="object 204"/>
          <p:cNvSpPr txBox="1"/>
          <p:nvPr/>
        </p:nvSpPr>
        <p:spPr>
          <a:xfrm>
            <a:off x="12148939" y="528888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5" name="object 205"/>
          <p:cNvSpPr txBox="1"/>
          <p:nvPr/>
        </p:nvSpPr>
        <p:spPr>
          <a:xfrm>
            <a:off x="13229141" y="528888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6" name="object 206"/>
          <p:cNvSpPr txBox="1"/>
          <p:nvPr/>
        </p:nvSpPr>
        <p:spPr>
          <a:xfrm>
            <a:off x="5986146" y="5325281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7" name="object 207"/>
          <p:cNvSpPr txBox="1"/>
          <p:nvPr/>
        </p:nvSpPr>
        <p:spPr>
          <a:xfrm>
            <a:off x="6760630" y="5325281"/>
            <a:ext cx="4191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8" name="object 208"/>
          <p:cNvSpPr txBox="1"/>
          <p:nvPr/>
        </p:nvSpPr>
        <p:spPr>
          <a:xfrm>
            <a:off x="3507325" y="5316181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09" name="object 209"/>
          <p:cNvSpPr txBox="1"/>
          <p:nvPr/>
        </p:nvSpPr>
        <p:spPr>
          <a:xfrm>
            <a:off x="7066348" y="5361680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0" name="object 210"/>
          <p:cNvSpPr txBox="1"/>
          <p:nvPr/>
        </p:nvSpPr>
        <p:spPr>
          <a:xfrm>
            <a:off x="7840832" y="5316181"/>
            <a:ext cx="4191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1" name="object 211"/>
          <p:cNvSpPr txBox="1"/>
          <p:nvPr/>
        </p:nvSpPr>
        <p:spPr>
          <a:xfrm>
            <a:off x="11068737" y="5316181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2" name="object 212"/>
          <p:cNvSpPr txBox="1"/>
          <p:nvPr/>
        </p:nvSpPr>
        <p:spPr>
          <a:xfrm>
            <a:off x="4587527" y="5316181"/>
            <a:ext cx="454025" cy="13462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3" name="object 213"/>
          <p:cNvSpPr txBox="1"/>
          <p:nvPr/>
        </p:nvSpPr>
        <p:spPr>
          <a:xfrm>
            <a:off x="8146550" y="5398079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4" name="object 214"/>
          <p:cNvSpPr txBox="1"/>
          <p:nvPr/>
        </p:nvSpPr>
        <p:spPr>
          <a:xfrm>
            <a:off x="8921033" y="5316181"/>
            <a:ext cx="428625" cy="13462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609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192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5" name="object 215"/>
          <p:cNvSpPr txBox="1"/>
          <p:nvPr/>
        </p:nvSpPr>
        <p:spPr>
          <a:xfrm>
            <a:off x="9226751" y="5434478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6" name="object 216"/>
          <p:cNvSpPr txBox="1"/>
          <p:nvPr/>
        </p:nvSpPr>
        <p:spPr>
          <a:xfrm>
            <a:off x="10001236" y="5316181"/>
            <a:ext cx="428625" cy="1714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2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7" name="object 217"/>
          <p:cNvSpPr txBox="1"/>
          <p:nvPr/>
        </p:nvSpPr>
        <p:spPr>
          <a:xfrm>
            <a:off x="10306953" y="5470877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8" name="object 218"/>
          <p:cNvSpPr txBox="1"/>
          <p:nvPr/>
        </p:nvSpPr>
        <p:spPr>
          <a:xfrm>
            <a:off x="11081437" y="5388979"/>
            <a:ext cx="428625" cy="13462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609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192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19" name="object 219"/>
          <p:cNvSpPr txBox="1"/>
          <p:nvPr/>
        </p:nvSpPr>
        <p:spPr>
          <a:xfrm>
            <a:off x="11387154" y="5507276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0" name="object 220"/>
          <p:cNvSpPr txBox="1"/>
          <p:nvPr/>
        </p:nvSpPr>
        <p:spPr>
          <a:xfrm>
            <a:off x="12161639" y="5316181"/>
            <a:ext cx="428625" cy="24384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1" name="object 221"/>
          <p:cNvSpPr txBox="1"/>
          <p:nvPr/>
        </p:nvSpPr>
        <p:spPr>
          <a:xfrm>
            <a:off x="12467356" y="5543675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2" name="object 222"/>
          <p:cNvSpPr txBox="1"/>
          <p:nvPr/>
        </p:nvSpPr>
        <p:spPr>
          <a:xfrm>
            <a:off x="13241841" y="5316181"/>
            <a:ext cx="428625" cy="28067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2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3" name="object 223"/>
          <p:cNvSpPr txBox="1"/>
          <p:nvPr/>
        </p:nvSpPr>
        <p:spPr>
          <a:xfrm>
            <a:off x="13547557" y="5580074"/>
            <a:ext cx="113664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4" name="object 224"/>
          <p:cNvSpPr txBox="1"/>
          <p:nvPr/>
        </p:nvSpPr>
        <p:spPr>
          <a:xfrm>
            <a:off x="531675" y="5318911"/>
            <a:ext cx="820419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225" name="object 225"/>
          <p:cNvSpPr txBox="1"/>
          <p:nvPr/>
        </p:nvSpPr>
        <p:spPr>
          <a:xfrm>
            <a:off x="2427124" y="5316181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6" name="object 226"/>
          <p:cNvSpPr txBox="1"/>
          <p:nvPr/>
        </p:nvSpPr>
        <p:spPr>
          <a:xfrm>
            <a:off x="3507325" y="5388979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7" name="object 227"/>
          <p:cNvSpPr txBox="1"/>
          <p:nvPr/>
        </p:nvSpPr>
        <p:spPr>
          <a:xfrm>
            <a:off x="4587527" y="5425378"/>
            <a:ext cx="454025" cy="60833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7366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8" name="object 228"/>
          <p:cNvSpPr txBox="1"/>
          <p:nvPr/>
        </p:nvSpPr>
        <p:spPr>
          <a:xfrm>
            <a:off x="5680429" y="5352580"/>
            <a:ext cx="428625" cy="68072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6096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29" name="object 229"/>
          <p:cNvSpPr txBox="1"/>
          <p:nvPr/>
        </p:nvSpPr>
        <p:spPr>
          <a:xfrm>
            <a:off x="6747930" y="5388979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73660" marR="508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marL="7366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0" name="object 230"/>
          <p:cNvSpPr txBox="1"/>
          <p:nvPr/>
        </p:nvSpPr>
        <p:spPr>
          <a:xfrm>
            <a:off x="7840832" y="5425378"/>
            <a:ext cx="428625" cy="60833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6096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1" name="object 231"/>
          <p:cNvSpPr txBox="1"/>
          <p:nvPr/>
        </p:nvSpPr>
        <p:spPr>
          <a:xfrm>
            <a:off x="8921033" y="5461777"/>
            <a:ext cx="428625" cy="57150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6096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2" name="object 232"/>
          <p:cNvSpPr txBox="1"/>
          <p:nvPr/>
        </p:nvSpPr>
        <p:spPr>
          <a:xfrm>
            <a:off x="10001236" y="5498176"/>
            <a:ext cx="428625" cy="53530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6096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3" name="object 233"/>
          <p:cNvSpPr txBox="1"/>
          <p:nvPr/>
        </p:nvSpPr>
        <p:spPr>
          <a:xfrm>
            <a:off x="11081437" y="5534575"/>
            <a:ext cx="428625" cy="499109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6096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1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4" name="object 234"/>
          <p:cNvSpPr txBox="1"/>
          <p:nvPr/>
        </p:nvSpPr>
        <p:spPr>
          <a:xfrm>
            <a:off x="12161639" y="5570975"/>
            <a:ext cx="428625" cy="46228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6096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5" name="object 235"/>
          <p:cNvSpPr txBox="1"/>
          <p:nvPr/>
        </p:nvSpPr>
        <p:spPr>
          <a:xfrm>
            <a:off x="13241841" y="5607373"/>
            <a:ext cx="428625" cy="426084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2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marL="60960" indent="-61594">
              <a:lnSpc>
                <a:spcPct val="159200"/>
              </a:lnSpc>
            </a:pPr>
            <a:r>
              <a:rPr dirty="0" sz="150" spc="285">
                <a:latin typeface="Arial MT"/>
                <a:cs typeface="Arial MT"/>
              </a:rPr>
              <a:t>!2  </a:t>
            </a:r>
            <a:r>
              <a:rPr dirty="0" sz="150" spc="500">
                <a:latin typeface="Arial MT"/>
                <a:cs typeface="Arial MT"/>
              </a:rPr>
              <a:t>&amp; &amp; </a:t>
            </a:r>
            <a:r>
              <a:rPr dirty="0" sz="150" spc="-3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 spc="-5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marL="6096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6" name="object 236"/>
          <p:cNvSpPr txBox="1"/>
          <p:nvPr/>
        </p:nvSpPr>
        <p:spPr>
          <a:xfrm>
            <a:off x="653962" y="6016862"/>
            <a:ext cx="698500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237" name="object 237"/>
          <p:cNvSpPr txBox="1"/>
          <p:nvPr/>
        </p:nvSpPr>
        <p:spPr>
          <a:xfrm>
            <a:off x="2427124" y="601686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8" name="object 238"/>
          <p:cNvSpPr txBox="1"/>
          <p:nvPr/>
        </p:nvSpPr>
        <p:spPr>
          <a:xfrm>
            <a:off x="3568469" y="6016862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39" name="object 239"/>
          <p:cNvSpPr txBox="1"/>
          <p:nvPr/>
        </p:nvSpPr>
        <p:spPr>
          <a:xfrm>
            <a:off x="4648670" y="6016862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0" name="object 240"/>
          <p:cNvSpPr txBox="1"/>
          <p:nvPr/>
        </p:nvSpPr>
        <p:spPr>
          <a:xfrm>
            <a:off x="5667729" y="601686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1" name="object 241"/>
          <p:cNvSpPr txBox="1"/>
          <p:nvPr/>
        </p:nvSpPr>
        <p:spPr>
          <a:xfrm>
            <a:off x="6747930" y="601686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2" name="object 242"/>
          <p:cNvSpPr txBox="1"/>
          <p:nvPr/>
        </p:nvSpPr>
        <p:spPr>
          <a:xfrm>
            <a:off x="7889275" y="6016862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3" name="object 243"/>
          <p:cNvSpPr txBox="1"/>
          <p:nvPr/>
        </p:nvSpPr>
        <p:spPr>
          <a:xfrm>
            <a:off x="9030620" y="6016862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4" name="object 244"/>
          <p:cNvSpPr txBox="1"/>
          <p:nvPr/>
        </p:nvSpPr>
        <p:spPr>
          <a:xfrm>
            <a:off x="9988536" y="601686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5" name="object 245"/>
          <p:cNvSpPr txBox="1"/>
          <p:nvPr/>
        </p:nvSpPr>
        <p:spPr>
          <a:xfrm>
            <a:off x="11191024" y="6016862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6" name="object 246"/>
          <p:cNvSpPr txBox="1"/>
          <p:nvPr/>
        </p:nvSpPr>
        <p:spPr>
          <a:xfrm>
            <a:off x="12332369" y="6016862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7" name="object 247"/>
          <p:cNvSpPr txBox="1"/>
          <p:nvPr/>
        </p:nvSpPr>
        <p:spPr>
          <a:xfrm>
            <a:off x="13229141" y="6016862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8" name="object 248"/>
          <p:cNvSpPr txBox="1"/>
          <p:nvPr/>
        </p:nvSpPr>
        <p:spPr>
          <a:xfrm>
            <a:off x="3507325" y="6053261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49" name="object 249"/>
          <p:cNvSpPr txBox="1"/>
          <p:nvPr/>
        </p:nvSpPr>
        <p:spPr>
          <a:xfrm>
            <a:off x="12271226" y="6053261"/>
            <a:ext cx="32258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0" name="object 250"/>
          <p:cNvSpPr txBox="1"/>
          <p:nvPr/>
        </p:nvSpPr>
        <p:spPr>
          <a:xfrm>
            <a:off x="7828132" y="6044162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1" name="object 251"/>
          <p:cNvSpPr txBox="1"/>
          <p:nvPr/>
        </p:nvSpPr>
        <p:spPr>
          <a:xfrm>
            <a:off x="11068737" y="6044162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2" name="object 252"/>
          <p:cNvSpPr txBox="1"/>
          <p:nvPr/>
        </p:nvSpPr>
        <p:spPr>
          <a:xfrm>
            <a:off x="12148939" y="6080561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3" name="object 253"/>
          <p:cNvSpPr txBox="1"/>
          <p:nvPr/>
        </p:nvSpPr>
        <p:spPr>
          <a:xfrm>
            <a:off x="531675" y="6046892"/>
            <a:ext cx="820419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254" name="object 254"/>
          <p:cNvSpPr txBox="1"/>
          <p:nvPr/>
        </p:nvSpPr>
        <p:spPr>
          <a:xfrm>
            <a:off x="2427124" y="6044162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5" name="object 255"/>
          <p:cNvSpPr txBox="1"/>
          <p:nvPr/>
        </p:nvSpPr>
        <p:spPr>
          <a:xfrm>
            <a:off x="3507325" y="6080561"/>
            <a:ext cx="454025" cy="68072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6" name="object 256"/>
          <p:cNvSpPr txBox="1"/>
          <p:nvPr/>
        </p:nvSpPr>
        <p:spPr>
          <a:xfrm>
            <a:off x="4587527" y="6044162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7" name="object 257"/>
          <p:cNvSpPr txBox="1"/>
          <p:nvPr/>
        </p:nvSpPr>
        <p:spPr>
          <a:xfrm>
            <a:off x="5667729" y="6044162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8" name="object 258"/>
          <p:cNvSpPr txBox="1"/>
          <p:nvPr/>
        </p:nvSpPr>
        <p:spPr>
          <a:xfrm>
            <a:off x="6747930" y="6044162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59" name="object 259"/>
          <p:cNvSpPr txBox="1"/>
          <p:nvPr/>
        </p:nvSpPr>
        <p:spPr>
          <a:xfrm>
            <a:off x="7828132" y="6116960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0" name="object 260"/>
          <p:cNvSpPr txBox="1"/>
          <p:nvPr/>
        </p:nvSpPr>
        <p:spPr>
          <a:xfrm>
            <a:off x="8908333" y="6044162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1" name="object 261"/>
          <p:cNvSpPr txBox="1"/>
          <p:nvPr/>
        </p:nvSpPr>
        <p:spPr>
          <a:xfrm>
            <a:off x="9988536" y="6044162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2" name="object 262"/>
          <p:cNvSpPr txBox="1"/>
          <p:nvPr/>
        </p:nvSpPr>
        <p:spPr>
          <a:xfrm>
            <a:off x="11068737" y="6116960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3" name="object 263"/>
          <p:cNvSpPr txBox="1"/>
          <p:nvPr/>
        </p:nvSpPr>
        <p:spPr>
          <a:xfrm>
            <a:off x="12148939" y="6153359"/>
            <a:ext cx="454025" cy="60833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4" name="object 264"/>
          <p:cNvSpPr txBox="1"/>
          <p:nvPr/>
        </p:nvSpPr>
        <p:spPr>
          <a:xfrm>
            <a:off x="13229141" y="6044162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(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5" name="object 265"/>
          <p:cNvSpPr txBox="1"/>
          <p:nvPr/>
        </p:nvSpPr>
        <p:spPr>
          <a:xfrm>
            <a:off x="531675" y="6744843"/>
            <a:ext cx="820419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266" name="object 266"/>
          <p:cNvSpPr txBox="1"/>
          <p:nvPr/>
        </p:nvSpPr>
        <p:spPr>
          <a:xfrm>
            <a:off x="2427124" y="674484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7" name="object 267"/>
          <p:cNvSpPr txBox="1"/>
          <p:nvPr/>
        </p:nvSpPr>
        <p:spPr>
          <a:xfrm>
            <a:off x="3507325" y="674484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8" name="object 268"/>
          <p:cNvSpPr txBox="1"/>
          <p:nvPr/>
        </p:nvSpPr>
        <p:spPr>
          <a:xfrm>
            <a:off x="4648670" y="6744843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69" name="object 269"/>
          <p:cNvSpPr txBox="1"/>
          <p:nvPr/>
        </p:nvSpPr>
        <p:spPr>
          <a:xfrm>
            <a:off x="5667729" y="674484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0" name="object 270"/>
          <p:cNvSpPr txBox="1"/>
          <p:nvPr/>
        </p:nvSpPr>
        <p:spPr>
          <a:xfrm>
            <a:off x="6747930" y="674484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1" name="object 271"/>
          <p:cNvSpPr txBox="1"/>
          <p:nvPr/>
        </p:nvSpPr>
        <p:spPr>
          <a:xfrm>
            <a:off x="7889275" y="6744843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2" name="object 272"/>
          <p:cNvSpPr txBox="1"/>
          <p:nvPr/>
        </p:nvSpPr>
        <p:spPr>
          <a:xfrm>
            <a:off x="8908333" y="674484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3" name="object 273"/>
          <p:cNvSpPr txBox="1"/>
          <p:nvPr/>
        </p:nvSpPr>
        <p:spPr>
          <a:xfrm>
            <a:off x="9988536" y="674484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4" name="object 274"/>
          <p:cNvSpPr txBox="1"/>
          <p:nvPr/>
        </p:nvSpPr>
        <p:spPr>
          <a:xfrm>
            <a:off x="11252168" y="6744843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5" name="object 275"/>
          <p:cNvSpPr txBox="1"/>
          <p:nvPr/>
        </p:nvSpPr>
        <p:spPr>
          <a:xfrm>
            <a:off x="12332369" y="6744843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6" name="object 276"/>
          <p:cNvSpPr txBox="1"/>
          <p:nvPr/>
        </p:nvSpPr>
        <p:spPr>
          <a:xfrm>
            <a:off x="13229141" y="674484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7" name="object 277"/>
          <p:cNvSpPr txBox="1"/>
          <p:nvPr/>
        </p:nvSpPr>
        <p:spPr>
          <a:xfrm>
            <a:off x="4587527" y="6772143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8" name="object 278"/>
          <p:cNvSpPr txBox="1"/>
          <p:nvPr/>
        </p:nvSpPr>
        <p:spPr>
          <a:xfrm>
            <a:off x="7828132" y="6772143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79" name="object 279"/>
          <p:cNvSpPr txBox="1"/>
          <p:nvPr/>
        </p:nvSpPr>
        <p:spPr>
          <a:xfrm>
            <a:off x="11068737" y="6772143"/>
            <a:ext cx="444500" cy="984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0" name="object 280"/>
          <p:cNvSpPr txBox="1"/>
          <p:nvPr/>
        </p:nvSpPr>
        <p:spPr>
          <a:xfrm>
            <a:off x="531675" y="6774872"/>
            <a:ext cx="820419" cy="71755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9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3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4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50"/>
              </a:spcBef>
            </a:pPr>
            <a:r>
              <a:rPr dirty="0" sz="200" spc="525">
                <a:latin typeface="Calibri"/>
                <a:cs typeface="Calibri"/>
              </a:rPr>
              <a:t>5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00" spc="525">
                <a:latin typeface="Calibri"/>
                <a:cs typeface="Calibri"/>
              </a:rPr>
              <a:t>6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281" name="object 281"/>
          <p:cNvSpPr txBox="1"/>
          <p:nvPr/>
        </p:nvSpPr>
        <p:spPr>
          <a:xfrm>
            <a:off x="2427124" y="6772143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2" name="object 282"/>
          <p:cNvSpPr txBox="1"/>
          <p:nvPr/>
        </p:nvSpPr>
        <p:spPr>
          <a:xfrm>
            <a:off x="3507325" y="6772143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3" name="object 283"/>
          <p:cNvSpPr txBox="1"/>
          <p:nvPr/>
        </p:nvSpPr>
        <p:spPr>
          <a:xfrm>
            <a:off x="4587527" y="6844941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4" name="object 284"/>
          <p:cNvSpPr txBox="1"/>
          <p:nvPr/>
        </p:nvSpPr>
        <p:spPr>
          <a:xfrm>
            <a:off x="5667729" y="6772143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5" name="object 285"/>
          <p:cNvSpPr txBox="1"/>
          <p:nvPr/>
        </p:nvSpPr>
        <p:spPr>
          <a:xfrm>
            <a:off x="6747930" y="6772143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6" name="object 286"/>
          <p:cNvSpPr txBox="1"/>
          <p:nvPr/>
        </p:nvSpPr>
        <p:spPr>
          <a:xfrm>
            <a:off x="7828132" y="6844941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7" name="object 287"/>
          <p:cNvSpPr txBox="1"/>
          <p:nvPr/>
        </p:nvSpPr>
        <p:spPr>
          <a:xfrm>
            <a:off x="8908333" y="6772143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8" name="object 288"/>
          <p:cNvSpPr txBox="1"/>
          <p:nvPr/>
        </p:nvSpPr>
        <p:spPr>
          <a:xfrm>
            <a:off x="9988536" y="6772143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13970">
              <a:lnSpc>
                <a:spcPct val="100000"/>
              </a:lnSpc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89" name="object 289"/>
          <p:cNvSpPr txBox="1"/>
          <p:nvPr/>
        </p:nvSpPr>
        <p:spPr>
          <a:xfrm>
            <a:off x="11068737" y="6844941"/>
            <a:ext cx="454025" cy="644525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0" name="object 290"/>
          <p:cNvSpPr txBox="1"/>
          <p:nvPr/>
        </p:nvSpPr>
        <p:spPr>
          <a:xfrm>
            <a:off x="12148939" y="6772143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1" name="object 291"/>
          <p:cNvSpPr txBox="1"/>
          <p:nvPr/>
        </p:nvSpPr>
        <p:spPr>
          <a:xfrm>
            <a:off x="13229141" y="6772143"/>
            <a:ext cx="454025" cy="71755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150">
              <a:latin typeface="Times New Roman"/>
              <a:cs typeface="Times New Roman"/>
            </a:endParaRPr>
          </a:p>
          <a:p>
            <a:pPr algn="r" marR="5080">
              <a:lnSpc>
                <a:spcPct val="100000"/>
              </a:lnSpc>
            </a:pPr>
            <a:r>
              <a:rPr dirty="0" sz="150" spc="440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70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10"/>
              </a:spcBef>
            </a:pPr>
            <a:r>
              <a:rPr dirty="0" sz="150" spc="440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525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1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endParaRPr sz="150">
              <a:latin typeface="Arial MT"/>
              <a:cs typeface="Arial MT"/>
            </a:endParaRPr>
          </a:p>
          <a:p>
            <a:pPr algn="r" marR="5080">
              <a:lnSpc>
                <a:spcPct val="100000"/>
              </a:lnSpc>
              <a:spcBef>
                <a:spcPts val="105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  <a:p>
            <a:pPr algn="r" marR="13970">
              <a:lnSpc>
                <a:spcPct val="100000"/>
              </a:lnSpc>
              <a:spcBef>
                <a:spcPts val="105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2" name="object 292"/>
          <p:cNvSpPr txBox="1"/>
          <p:nvPr/>
        </p:nvSpPr>
        <p:spPr>
          <a:xfrm>
            <a:off x="653962" y="7472824"/>
            <a:ext cx="698500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293" name="object 293"/>
          <p:cNvSpPr txBox="1"/>
          <p:nvPr/>
        </p:nvSpPr>
        <p:spPr>
          <a:xfrm>
            <a:off x="2427124" y="7472824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4" name="object 294"/>
          <p:cNvSpPr txBox="1"/>
          <p:nvPr/>
        </p:nvSpPr>
        <p:spPr>
          <a:xfrm>
            <a:off x="3507325" y="7472824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5" name="object 295"/>
          <p:cNvSpPr txBox="1"/>
          <p:nvPr/>
        </p:nvSpPr>
        <p:spPr>
          <a:xfrm>
            <a:off x="4648670" y="7472824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6" name="object 296"/>
          <p:cNvSpPr txBox="1"/>
          <p:nvPr/>
        </p:nvSpPr>
        <p:spPr>
          <a:xfrm>
            <a:off x="5667729" y="7472824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7" name="object 297"/>
          <p:cNvSpPr txBox="1"/>
          <p:nvPr/>
        </p:nvSpPr>
        <p:spPr>
          <a:xfrm>
            <a:off x="6747930" y="7472824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8" name="object 298"/>
          <p:cNvSpPr txBox="1"/>
          <p:nvPr/>
        </p:nvSpPr>
        <p:spPr>
          <a:xfrm>
            <a:off x="7889275" y="7472824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299" name="object 299"/>
          <p:cNvSpPr txBox="1"/>
          <p:nvPr/>
        </p:nvSpPr>
        <p:spPr>
          <a:xfrm>
            <a:off x="8908333" y="7472824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0" name="object 300"/>
          <p:cNvSpPr txBox="1"/>
          <p:nvPr/>
        </p:nvSpPr>
        <p:spPr>
          <a:xfrm>
            <a:off x="9988536" y="7472824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1" name="object 301"/>
          <p:cNvSpPr txBox="1"/>
          <p:nvPr/>
        </p:nvSpPr>
        <p:spPr>
          <a:xfrm>
            <a:off x="11252168" y="7472824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2" name="object 302"/>
          <p:cNvSpPr txBox="1"/>
          <p:nvPr/>
        </p:nvSpPr>
        <p:spPr>
          <a:xfrm>
            <a:off x="12332369" y="7472824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3" name="object 303"/>
          <p:cNvSpPr txBox="1"/>
          <p:nvPr/>
        </p:nvSpPr>
        <p:spPr>
          <a:xfrm>
            <a:off x="13229141" y="7472824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34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4" name="object 304"/>
          <p:cNvSpPr txBox="1"/>
          <p:nvPr/>
        </p:nvSpPr>
        <p:spPr>
          <a:xfrm>
            <a:off x="653962" y="7509223"/>
            <a:ext cx="698500" cy="558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00" spc="525">
                <a:latin typeface="Calibri"/>
                <a:cs typeface="Calibri"/>
              </a:rPr>
              <a:t>8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250">
                <a:latin typeface="Calibri"/>
                <a:cs typeface="Calibri"/>
              </a:rPr>
              <a:t>.</a:t>
            </a:r>
            <a:r>
              <a:rPr dirty="0" sz="200" spc="-1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2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0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25">
                <a:latin typeface="Calibri"/>
                <a:cs typeface="Calibri"/>
              </a:rPr>
              <a:t>1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505">
                <a:latin typeface="Calibri"/>
                <a:cs typeface="Calibri"/>
              </a:rPr>
              <a:t>7</a:t>
            </a:r>
            <a:r>
              <a:rPr dirty="0" sz="200">
                <a:latin typeface="Calibri"/>
                <a:cs typeface="Calibri"/>
              </a:rPr>
              <a:t> </a:t>
            </a:r>
            <a:r>
              <a:rPr dirty="0" sz="200" spc="-25">
                <a:latin typeface="Calibri"/>
                <a:cs typeface="Calibri"/>
              </a:rPr>
              <a:t> </a:t>
            </a:r>
            <a:endParaRPr sz="200">
              <a:latin typeface="Calibri"/>
              <a:cs typeface="Calibri"/>
            </a:endParaRPr>
          </a:p>
        </p:txBody>
      </p:sp>
      <p:sp>
        <p:nvSpPr>
          <p:cNvPr id="305" name="object 305"/>
          <p:cNvSpPr txBox="1"/>
          <p:nvPr/>
        </p:nvSpPr>
        <p:spPr>
          <a:xfrm>
            <a:off x="2610554" y="7509223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6" name="object 306"/>
          <p:cNvSpPr txBox="1"/>
          <p:nvPr/>
        </p:nvSpPr>
        <p:spPr>
          <a:xfrm>
            <a:off x="3507325" y="750922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500">
                <a:latin typeface="Arial MT"/>
                <a:cs typeface="Arial MT"/>
              </a:rPr>
              <a:t>&amp;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7" name="object 307"/>
          <p:cNvSpPr txBox="1"/>
          <p:nvPr/>
        </p:nvSpPr>
        <p:spPr>
          <a:xfrm>
            <a:off x="4587527" y="750922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8" name="object 308"/>
          <p:cNvSpPr txBox="1"/>
          <p:nvPr/>
        </p:nvSpPr>
        <p:spPr>
          <a:xfrm>
            <a:off x="5728872" y="7509223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315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09" name="object 309"/>
          <p:cNvSpPr txBox="1"/>
          <p:nvPr/>
        </p:nvSpPr>
        <p:spPr>
          <a:xfrm>
            <a:off x="6747930" y="750922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$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)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10" name="object 310"/>
          <p:cNvSpPr txBox="1"/>
          <p:nvPr/>
        </p:nvSpPr>
        <p:spPr>
          <a:xfrm>
            <a:off x="7828132" y="750922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4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4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11" name="object 311"/>
          <p:cNvSpPr txBox="1"/>
          <p:nvPr/>
        </p:nvSpPr>
        <p:spPr>
          <a:xfrm>
            <a:off x="8969477" y="7509223"/>
            <a:ext cx="39243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12" name="object 312"/>
          <p:cNvSpPr txBox="1"/>
          <p:nvPr/>
        </p:nvSpPr>
        <p:spPr>
          <a:xfrm>
            <a:off x="9988536" y="750922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90">
                <a:latin typeface="Arial MT"/>
                <a:cs typeface="Arial MT"/>
              </a:rPr>
              <a:t>*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13" name="object 313"/>
          <p:cNvSpPr txBox="1"/>
          <p:nvPr/>
        </p:nvSpPr>
        <p:spPr>
          <a:xfrm>
            <a:off x="11068737" y="7509223"/>
            <a:ext cx="44450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150">
                <a:latin typeface="Arial MT"/>
                <a:cs typeface="Arial MT"/>
              </a:rPr>
              <a:t>!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r>
              <a:rPr dirty="0" sz="150" spc="245">
                <a:latin typeface="Arial MT"/>
                <a:cs typeface="Arial MT"/>
              </a:rPr>
              <a:t>(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14" name="object 314"/>
          <p:cNvSpPr txBox="1"/>
          <p:nvPr/>
        </p:nvSpPr>
        <p:spPr>
          <a:xfrm>
            <a:off x="12332369" y="7509223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59">
                <a:latin typeface="Arial MT"/>
                <a:cs typeface="Arial MT"/>
              </a:rPr>
              <a:t>+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2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sp>
        <p:nvSpPr>
          <p:cNvPr id="315" name="object 315"/>
          <p:cNvSpPr txBox="1"/>
          <p:nvPr/>
        </p:nvSpPr>
        <p:spPr>
          <a:xfrm>
            <a:off x="13412570" y="7509223"/>
            <a:ext cx="270510" cy="527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" spc="440">
                <a:latin typeface="Arial MT"/>
                <a:cs typeface="Arial MT"/>
              </a:rPr>
              <a:t>1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415">
                <a:latin typeface="Arial MT"/>
                <a:cs typeface="Arial MT"/>
              </a:rPr>
              <a:t>5</a:t>
            </a:r>
            <a:r>
              <a:rPr dirty="0" sz="150">
                <a:latin typeface="Arial MT"/>
                <a:cs typeface="Arial MT"/>
              </a:rPr>
              <a:t> </a:t>
            </a:r>
            <a:r>
              <a:rPr dirty="0" sz="150" spc="-15">
                <a:latin typeface="Arial MT"/>
                <a:cs typeface="Arial MT"/>
              </a:rPr>
              <a:t> </a:t>
            </a:r>
            <a:endParaRPr sz="150">
              <a:latin typeface="Arial MT"/>
              <a:cs typeface="Arial MT"/>
            </a:endParaRPr>
          </a:p>
        </p:txBody>
      </p:sp>
      <p:grpSp>
        <p:nvGrpSpPr>
          <p:cNvPr id="316" name="object 316"/>
          <p:cNvGrpSpPr/>
          <p:nvPr/>
        </p:nvGrpSpPr>
        <p:grpSpPr>
          <a:xfrm>
            <a:off x="299802" y="239842"/>
            <a:ext cx="13431519" cy="7680325"/>
            <a:chOff x="299802" y="239842"/>
            <a:chExt cx="13431519" cy="7680325"/>
          </a:xfrm>
        </p:grpSpPr>
        <p:sp>
          <p:nvSpPr>
            <p:cNvPr id="317" name="object 317"/>
            <p:cNvSpPr/>
            <p:nvPr/>
          </p:nvSpPr>
          <p:spPr>
            <a:xfrm>
              <a:off x="299796" y="239851"/>
              <a:ext cx="13411200" cy="2548255"/>
            </a:xfrm>
            <a:custGeom>
              <a:avLst/>
              <a:gdLst/>
              <a:ahLst/>
              <a:cxnLst/>
              <a:rect l="l" t="t" r="r" b="b"/>
              <a:pathLst>
                <a:path w="13411200" h="2548255">
                  <a:moveTo>
                    <a:pt x="13410806" y="2545651"/>
                  </a:moveTo>
                  <a:lnTo>
                    <a:pt x="0" y="2545651"/>
                  </a:lnTo>
                  <a:lnTo>
                    <a:pt x="0" y="2547924"/>
                  </a:lnTo>
                  <a:lnTo>
                    <a:pt x="13410806" y="2547924"/>
                  </a:lnTo>
                  <a:lnTo>
                    <a:pt x="13410806" y="2545651"/>
                  </a:lnTo>
                  <a:close/>
                </a:path>
                <a:path w="13411200" h="2548255">
                  <a:moveTo>
                    <a:pt x="13410806" y="2509253"/>
                  </a:moveTo>
                  <a:lnTo>
                    <a:pt x="0" y="2509253"/>
                  </a:lnTo>
                  <a:lnTo>
                    <a:pt x="0" y="2511526"/>
                  </a:lnTo>
                  <a:lnTo>
                    <a:pt x="13410806" y="2511526"/>
                  </a:lnTo>
                  <a:lnTo>
                    <a:pt x="13410806" y="2509253"/>
                  </a:lnTo>
                  <a:close/>
                </a:path>
                <a:path w="13411200" h="2548255">
                  <a:moveTo>
                    <a:pt x="13410806" y="2472855"/>
                  </a:moveTo>
                  <a:lnTo>
                    <a:pt x="0" y="2472855"/>
                  </a:lnTo>
                  <a:lnTo>
                    <a:pt x="0" y="2475128"/>
                  </a:lnTo>
                  <a:lnTo>
                    <a:pt x="13410806" y="2475128"/>
                  </a:lnTo>
                  <a:lnTo>
                    <a:pt x="13410806" y="2472855"/>
                  </a:lnTo>
                  <a:close/>
                </a:path>
                <a:path w="13411200" h="2548255">
                  <a:moveTo>
                    <a:pt x="13410806" y="2436457"/>
                  </a:moveTo>
                  <a:lnTo>
                    <a:pt x="0" y="2436457"/>
                  </a:lnTo>
                  <a:lnTo>
                    <a:pt x="0" y="2438730"/>
                  </a:lnTo>
                  <a:lnTo>
                    <a:pt x="13410806" y="2438730"/>
                  </a:lnTo>
                  <a:lnTo>
                    <a:pt x="13410806" y="2436457"/>
                  </a:lnTo>
                  <a:close/>
                </a:path>
                <a:path w="13411200" h="2548255">
                  <a:moveTo>
                    <a:pt x="13410806" y="2400058"/>
                  </a:moveTo>
                  <a:lnTo>
                    <a:pt x="0" y="2400058"/>
                  </a:lnTo>
                  <a:lnTo>
                    <a:pt x="0" y="2402332"/>
                  </a:lnTo>
                  <a:lnTo>
                    <a:pt x="13410806" y="2402332"/>
                  </a:lnTo>
                  <a:lnTo>
                    <a:pt x="13410806" y="2400058"/>
                  </a:lnTo>
                  <a:close/>
                </a:path>
                <a:path w="13411200" h="2548255">
                  <a:moveTo>
                    <a:pt x="13410806" y="2363660"/>
                  </a:moveTo>
                  <a:lnTo>
                    <a:pt x="0" y="2363660"/>
                  </a:lnTo>
                  <a:lnTo>
                    <a:pt x="0" y="2365933"/>
                  </a:lnTo>
                  <a:lnTo>
                    <a:pt x="13410806" y="2365933"/>
                  </a:lnTo>
                  <a:lnTo>
                    <a:pt x="13410806" y="2363660"/>
                  </a:lnTo>
                  <a:close/>
                </a:path>
                <a:path w="13411200" h="2548255">
                  <a:moveTo>
                    <a:pt x="13410806" y="2327262"/>
                  </a:moveTo>
                  <a:lnTo>
                    <a:pt x="0" y="2327262"/>
                  </a:lnTo>
                  <a:lnTo>
                    <a:pt x="0" y="2329535"/>
                  </a:lnTo>
                  <a:lnTo>
                    <a:pt x="13410806" y="2329535"/>
                  </a:lnTo>
                  <a:lnTo>
                    <a:pt x="13410806" y="2327262"/>
                  </a:lnTo>
                  <a:close/>
                </a:path>
                <a:path w="13411200" h="2548255">
                  <a:moveTo>
                    <a:pt x="13410806" y="2290864"/>
                  </a:moveTo>
                  <a:lnTo>
                    <a:pt x="0" y="2290864"/>
                  </a:lnTo>
                  <a:lnTo>
                    <a:pt x="0" y="2293137"/>
                  </a:lnTo>
                  <a:lnTo>
                    <a:pt x="13410806" y="2293137"/>
                  </a:lnTo>
                  <a:lnTo>
                    <a:pt x="13410806" y="2290864"/>
                  </a:lnTo>
                  <a:close/>
                </a:path>
                <a:path w="13411200" h="2548255">
                  <a:moveTo>
                    <a:pt x="13410806" y="2254466"/>
                  </a:moveTo>
                  <a:lnTo>
                    <a:pt x="0" y="2254466"/>
                  </a:lnTo>
                  <a:lnTo>
                    <a:pt x="0" y="2256739"/>
                  </a:lnTo>
                  <a:lnTo>
                    <a:pt x="13410806" y="2256739"/>
                  </a:lnTo>
                  <a:lnTo>
                    <a:pt x="13410806" y="2254466"/>
                  </a:lnTo>
                  <a:close/>
                </a:path>
                <a:path w="13411200" h="2548255">
                  <a:moveTo>
                    <a:pt x="13410806" y="2218067"/>
                  </a:moveTo>
                  <a:lnTo>
                    <a:pt x="0" y="2218067"/>
                  </a:lnTo>
                  <a:lnTo>
                    <a:pt x="0" y="2220341"/>
                  </a:lnTo>
                  <a:lnTo>
                    <a:pt x="13410806" y="2220341"/>
                  </a:lnTo>
                  <a:lnTo>
                    <a:pt x="13410806" y="2218067"/>
                  </a:lnTo>
                  <a:close/>
                </a:path>
                <a:path w="13411200" h="2548255">
                  <a:moveTo>
                    <a:pt x="13410806" y="2181669"/>
                  </a:moveTo>
                  <a:lnTo>
                    <a:pt x="0" y="2181669"/>
                  </a:lnTo>
                  <a:lnTo>
                    <a:pt x="0" y="2183942"/>
                  </a:lnTo>
                  <a:lnTo>
                    <a:pt x="13410806" y="2183942"/>
                  </a:lnTo>
                  <a:lnTo>
                    <a:pt x="13410806" y="2181669"/>
                  </a:lnTo>
                  <a:close/>
                </a:path>
                <a:path w="13411200" h="2548255">
                  <a:moveTo>
                    <a:pt x="13410806" y="2145258"/>
                  </a:moveTo>
                  <a:lnTo>
                    <a:pt x="0" y="2145258"/>
                  </a:lnTo>
                  <a:lnTo>
                    <a:pt x="0" y="2147544"/>
                  </a:lnTo>
                  <a:lnTo>
                    <a:pt x="13410806" y="2147544"/>
                  </a:lnTo>
                  <a:lnTo>
                    <a:pt x="13410806" y="2145258"/>
                  </a:lnTo>
                  <a:close/>
                </a:path>
                <a:path w="13411200" h="2548255">
                  <a:moveTo>
                    <a:pt x="13410806" y="2108860"/>
                  </a:moveTo>
                  <a:lnTo>
                    <a:pt x="0" y="2108860"/>
                  </a:lnTo>
                  <a:lnTo>
                    <a:pt x="0" y="2111146"/>
                  </a:lnTo>
                  <a:lnTo>
                    <a:pt x="13410806" y="2111146"/>
                  </a:lnTo>
                  <a:lnTo>
                    <a:pt x="13410806" y="2108860"/>
                  </a:lnTo>
                  <a:close/>
                </a:path>
                <a:path w="13411200" h="2548255">
                  <a:moveTo>
                    <a:pt x="13410806" y="2072462"/>
                  </a:moveTo>
                  <a:lnTo>
                    <a:pt x="0" y="2072462"/>
                  </a:lnTo>
                  <a:lnTo>
                    <a:pt x="0" y="2074735"/>
                  </a:lnTo>
                  <a:lnTo>
                    <a:pt x="13410806" y="2074735"/>
                  </a:lnTo>
                  <a:lnTo>
                    <a:pt x="13410806" y="2072462"/>
                  </a:lnTo>
                  <a:close/>
                </a:path>
                <a:path w="13411200" h="2548255">
                  <a:moveTo>
                    <a:pt x="13410806" y="2036064"/>
                  </a:moveTo>
                  <a:lnTo>
                    <a:pt x="0" y="2036064"/>
                  </a:lnTo>
                  <a:lnTo>
                    <a:pt x="0" y="2038337"/>
                  </a:lnTo>
                  <a:lnTo>
                    <a:pt x="13410806" y="2038337"/>
                  </a:lnTo>
                  <a:lnTo>
                    <a:pt x="13410806" y="2036064"/>
                  </a:lnTo>
                  <a:close/>
                </a:path>
                <a:path w="13411200" h="2548255">
                  <a:moveTo>
                    <a:pt x="13410806" y="1999665"/>
                  </a:moveTo>
                  <a:lnTo>
                    <a:pt x="0" y="1999665"/>
                  </a:lnTo>
                  <a:lnTo>
                    <a:pt x="0" y="2001939"/>
                  </a:lnTo>
                  <a:lnTo>
                    <a:pt x="13410806" y="2001939"/>
                  </a:lnTo>
                  <a:lnTo>
                    <a:pt x="13410806" y="1999665"/>
                  </a:lnTo>
                  <a:close/>
                </a:path>
                <a:path w="13411200" h="2548255">
                  <a:moveTo>
                    <a:pt x="13410806" y="1963267"/>
                  </a:moveTo>
                  <a:lnTo>
                    <a:pt x="0" y="1963267"/>
                  </a:lnTo>
                  <a:lnTo>
                    <a:pt x="0" y="1965540"/>
                  </a:lnTo>
                  <a:lnTo>
                    <a:pt x="13410806" y="1965540"/>
                  </a:lnTo>
                  <a:lnTo>
                    <a:pt x="13410806" y="1963267"/>
                  </a:lnTo>
                  <a:close/>
                </a:path>
                <a:path w="13411200" h="2548255">
                  <a:moveTo>
                    <a:pt x="13410806" y="1926869"/>
                  </a:moveTo>
                  <a:lnTo>
                    <a:pt x="0" y="1926869"/>
                  </a:lnTo>
                  <a:lnTo>
                    <a:pt x="0" y="1929142"/>
                  </a:lnTo>
                  <a:lnTo>
                    <a:pt x="13410806" y="1929142"/>
                  </a:lnTo>
                  <a:lnTo>
                    <a:pt x="13410806" y="1926869"/>
                  </a:lnTo>
                  <a:close/>
                </a:path>
                <a:path w="13411200" h="2548255">
                  <a:moveTo>
                    <a:pt x="13410806" y="1890471"/>
                  </a:moveTo>
                  <a:lnTo>
                    <a:pt x="0" y="1890471"/>
                  </a:lnTo>
                  <a:lnTo>
                    <a:pt x="0" y="1892744"/>
                  </a:lnTo>
                  <a:lnTo>
                    <a:pt x="13410806" y="1892744"/>
                  </a:lnTo>
                  <a:lnTo>
                    <a:pt x="13410806" y="1890471"/>
                  </a:lnTo>
                  <a:close/>
                </a:path>
                <a:path w="13411200" h="2548255">
                  <a:moveTo>
                    <a:pt x="13410806" y="1854073"/>
                  </a:moveTo>
                  <a:lnTo>
                    <a:pt x="0" y="1854073"/>
                  </a:lnTo>
                  <a:lnTo>
                    <a:pt x="0" y="1856346"/>
                  </a:lnTo>
                  <a:lnTo>
                    <a:pt x="13410806" y="1856346"/>
                  </a:lnTo>
                  <a:lnTo>
                    <a:pt x="13410806" y="1854073"/>
                  </a:lnTo>
                  <a:close/>
                </a:path>
                <a:path w="13411200" h="2548255">
                  <a:moveTo>
                    <a:pt x="13410806" y="1817674"/>
                  </a:moveTo>
                  <a:lnTo>
                    <a:pt x="0" y="1817674"/>
                  </a:lnTo>
                  <a:lnTo>
                    <a:pt x="0" y="1819948"/>
                  </a:lnTo>
                  <a:lnTo>
                    <a:pt x="13410806" y="1819948"/>
                  </a:lnTo>
                  <a:lnTo>
                    <a:pt x="13410806" y="1817674"/>
                  </a:lnTo>
                  <a:close/>
                </a:path>
                <a:path w="13411200" h="2548255">
                  <a:moveTo>
                    <a:pt x="13410806" y="1781276"/>
                  </a:moveTo>
                  <a:lnTo>
                    <a:pt x="0" y="1781276"/>
                  </a:lnTo>
                  <a:lnTo>
                    <a:pt x="0" y="1783549"/>
                  </a:lnTo>
                  <a:lnTo>
                    <a:pt x="13410806" y="1783549"/>
                  </a:lnTo>
                  <a:lnTo>
                    <a:pt x="13410806" y="1781276"/>
                  </a:lnTo>
                  <a:close/>
                </a:path>
                <a:path w="13411200" h="2548255">
                  <a:moveTo>
                    <a:pt x="13410806" y="1744878"/>
                  </a:moveTo>
                  <a:lnTo>
                    <a:pt x="0" y="1744878"/>
                  </a:lnTo>
                  <a:lnTo>
                    <a:pt x="0" y="1747151"/>
                  </a:lnTo>
                  <a:lnTo>
                    <a:pt x="13410806" y="1747151"/>
                  </a:lnTo>
                  <a:lnTo>
                    <a:pt x="13410806" y="1744878"/>
                  </a:lnTo>
                  <a:close/>
                </a:path>
                <a:path w="13411200" h="2548255">
                  <a:moveTo>
                    <a:pt x="13410806" y="1708480"/>
                  </a:moveTo>
                  <a:lnTo>
                    <a:pt x="0" y="1708480"/>
                  </a:lnTo>
                  <a:lnTo>
                    <a:pt x="0" y="1710753"/>
                  </a:lnTo>
                  <a:lnTo>
                    <a:pt x="13410806" y="1710753"/>
                  </a:lnTo>
                  <a:lnTo>
                    <a:pt x="13410806" y="1708480"/>
                  </a:lnTo>
                  <a:close/>
                </a:path>
                <a:path w="13411200" h="2548255">
                  <a:moveTo>
                    <a:pt x="13410806" y="1672082"/>
                  </a:moveTo>
                  <a:lnTo>
                    <a:pt x="0" y="1672082"/>
                  </a:lnTo>
                  <a:lnTo>
                    <a:pt x="0" y="1674355"/>
                  </a:lnTo>
                  <a:lnTo>
                    <a:pt x="13410806" y="1674355"/>
                  </a:lnTo>
                  <a:lnTo>
                    <a:pt x="13410806" y="1672082"/>
                  </a:lnTo>
                  <a:close/>
                </a:path>
                <a:path w="13411200" h="2548255">
                  <a:moveTo>
                    <a:pt x="13410806" y="1635683"/>
                  </a:moveTo>
                  <a:lnTo>
                    <a:pt x="0" y="1635683"/>
                  </a:lnTo>
                  <a:lnTo>
                    <a:pt x="0" y="1637957"/>
                  </a:lnTo>
                  <a:lnTo>
                    <a:pt x="13410806" y="1637957"/>
                  </a:lnTo>
                  <a:lnTo>
                    <a:pt x="13410806" y="1635683"/>
                  </a:lnTo>
                  <a:close/>
                </a:path>
                <a:path w="13411200" h="2548255">
                  <a:moveTo>
                    <a:pt x="13410806" y="1599272"/>
                  </a:moveTo>
                  <a:lnTo>
                    <a:pt x="0" y="1599272"/>
                  </a:lnTo>
                  <a:lnTo>
                    <a:pt x="0" y="1601558"/>
                  </a:lnTo>
                  <a:lnTo>
                    <a:pt x="13410806" y="1601558"/>
                  </a:lnTo>
                  <a:lnTo>
                    <a:pt x="13410806" y="1599272"/>
                  </a:lnTo>
                  <a:close/>
                </a:path>
                <a:path w="13411200" h="2548255">
                  <a:moveTo>
                    <a:pt x="13410806" y="1562874"/>
                  </a:moveTo>
                  <a:lnTo>
                    <a:pt x="0" y="1562874"/>
                  </a:lnTo>
                  <a:lnTo>
                    <a:pt x="0" y="1565160"/>
                  </a:lnTo>
                  <a:lnTo>
                    <a:pt x="13410806" y="1565160"/>
                  </a:lnTo>
                  <a:lnTo>
                    <a:pt x="13410806" y="1562874"/>
                  </a:lnTo>
                  <a:close/>
                </a:path>
                <a:path w="13411200" h="2548255">
                  <a:moveTo>
                    <a:pt x="13410806" y="1526476"/>
                  </a:moveTo>
                  <a:lnTo>
                    <a:pt x="0" y="1526476"/>
                  </a:lnTo>
                  <a:lnTo>
                    <a:pt x="0" y="1528749"/>
                  </a:lnTo>
                  <a:lnTo>
                    <a:pt x="13410806" y="1528749"/>
                  </a:lnTo>
                  <a:lnTo>
                    <a:pt x="13410806" y="1526476"/>
                  </a:lnTo>
                  <a:close/>
                </a:path>
                <a:path w="13411200" h="2548255">
                  <a:moveTo>
                    <a:pt x="13410806" y="1490078"/>
                  </a:moveTo>
                  <a:lnTo>
                    <a:pt x="0" y="1490078"/>
                  </a:lnTo>
                  <a:lnTo>
                    <a:pt x="0" y="1492351"/>
                  </a:lnTo>
                  <a:lnTo>
                    <a:pt x="13410806" y="1492351"/>
                  </a:lnTo>
                  <a:lnTo>
                    <a:pt x="13410806" y="1490078"/>
                  </a:lnTo>
                  <a:close/>
                </a:path>
                <a:path w="13411200" h="2548255">
                  <a:moveTo>
                    <a:pt x="13410806" y="1453680"/>
                  </a:moveTo>
                  <a:lnTo>
                    <a:pt x="0" y="1453680"/>
                  </a:lnTo>
                  <a:lnTo>
                    <a:pt x="0" y="1455953"/>
                  </a:lnTo>
                  <a:lnTo>
                    <a:pt x="13410806" y="1455953"/>
                  </a:lnTo>
                  <a:lnTo>
                    <a:pt x="13410806" y="1453680"/>
                  </a:lnTo>
                  <a:close/>
                </a:path>
                <a:path w="13411200" h="2548255">
                  <a:moveTo>
                    <a:pt x="13410806" y="1417281"/>
                  </a:moveTo>
                  <a:lnTo>
                    <a:pt x="0" y="1417281"/>
                  </a:lnTo>
                  <a:lnTo>
                    <a:pt x="0" y="1419555"/>
                  </a:lnTo>
                  <a:lnTo>
                    <a:pt x="13410806" y="1419555"/>
                  </a:lnTo>
                  <a:lnTo>
                    <a:pt x="13410806" y="1417281"/>
                  </a:lnTo>
                  <a:close/>
                </a:path>
                <a:path w="13411200" h="2548255">
                  <a:moveTo>
                    <a:pt x="13410806" y="1380883"/>
                  </a:moveTo>
                  <a:lnTo>
                    <a:pt x="0" y="1380883"/>
                  </a:lnTo>
                  <a:lnTo>
                    <a:pt x="0" y="1383157"/>
                  </a:lnTo>
                  <a:lnTo>
                    <a:pt x="13410806" y="1383157"/>
                  </a:lnTo>
                  <a:lnTo>
                    <a:pt x="13410806" y="1380883"/>
                  </a:lnTo>
                  <a:close/>
                </a:path>
                <a:path w="13411200" h="2548255">
                  <a:moveTo>
                    <a:pt x="13410806" y="1344485"/>
                  </a:moveTo>
                  <a:lnTo>
                    <a:pt x="0" y="1344485"/>
                  </a:lnTo>
                  <a:lnTo>
                    <a:pt x="0" y="1346758"/>
                  </a:lnTo>
                  <a:lnTo>
                    <a:pt x="13410806" y="1346758"/>
                  </a:lnTo>
                  <a:lnTo>
                    <a:pt x="13410806" y="1344485"/>
                  </a:lnTo>
                  <a:close/>
                </a:path>
                <a:path w="13411200" h="2548255">
                  <a:moveTo>
                    <a:pt x="13410806" y="1308087"/>
                  </a:moveTo>
                  <a:lnTo>
                    <a:pt x="0" y="1308087"/>
                  </a:lnTo>
                  <a:lnTo>
                    <a:pt x="0" y="1310360"/>
                  </a:lnTo>
                  <a:lnTo>
                    <a:pt x="13410806" y="1310360"/>
                  </a:lnTo>
                  <a:lnTo>
                    <a:pt x="13410806" y="1308087"/>
                  </a:lnTo>
                  <a:close/>
                </a:path>
                <a:path w="13411200" h="2548255">
                  <a:moveTo>
                    <a:pt x="13410806" y="1271689"/>
                  </a:moveTo>
                  <a:lnTo>
                    <a:pt x="0" y="1271689"/>
                  </a:lnTo>
                  <a:lnTo>
                    <a:pt x="0" y="1273962"/>
                  </a:lnTo>
                  <a:lnTo>
                    <a:pt x="13410806" y="1273962"/>
                  </a:lnTo>
                  <a:lnTo>
                    <a:pt x="13410806" y="1271689"/>
                  </a:lnTo>
                  <a:close/>
                </a:path>
                <a:path w="13411200" h="2548255">
                  <a:moveTo>
                    <a:pt x="13410806" y="1235290"/>
                  </a:moveTo>
                  <a:lnTo>
                    <a:pt x="0" y="1235290"/>
                  </a:lnTo>
                  <a:lnTo>
                    <a:pt x="0" y="1237564"/>
                  </a:lnTo>
                  <a:lnTo>
                    <a:pt x="13410806" y="1237564"/>
                  </a:lnTo>
                  <a:lnTo>
                    <a:pt x="13410806" y="1235290"/>
                  </a:lnTo>
                  <a:close/>
                </a:path>
                <a:path w="13411200" h="2548255">
                  <a:moveTo>
                    <a:pt x="13410806" y="1198892"/>
                  </a:moveTo>
                  <a:lnTo>
                    <a:pt x="0" y="1198892"/>
                  </a:lnTo>
                  <a:lnTo>
                    <a:pt x="0" y="1201166"/>
                  </a:lnTo>
                  <a:lnTo>
                    <a:pt x="13410806" y="1201166"/>
                  </a:lnTo>
                  <a:lnTo>
                    <a:pt x="13410806" y="1198892"/>
                  </a:lnTo>
                  <a:close/>
                </a:path>
                <a:path w="13411200" h="2548255">
                  <a:moveTo>
                    <a:pt x="13410806" y="1162494"/>
                  </a:moveTo>
                  <a:lnTo>
                    <a:pt x="0" y="1162494"/>
                  </a:lnTo>
                  <a:lnTo>
                    <a:pt x="0" y="1164767"/>
                  </a:lnTo>
                  <a:lnTo>
                    <a:pt x="13410806" y="1164767"/>
                  </a:lnTo>
                  <a:lnTo>
                    <a:pt x="13410806" y="1162494"/>
                  </a:lnTo>
                  <a:close/>
                </a:path>
                <a:path w="13411200" h="2548255">
                  <a:moveTo>
                    <a:pt x="13410806" y="1126096"/>
                  </a:moveTo>
                  <a:lnTo>
                    <a:pt x="0" y="1126096"/>
                  </a:lnTo>
                  <a:lnTo>
                    <a:pt x="0" y="1128369"/>
                  </a:lnTo>
                  <a:lnTo>
                    <a:pt x="13410806" y="1128369"/>
                  </a:lnTo>
                  <a:lnTo>
                    <a:pt x="13410806" y="1126096"/>
                  </a:lnTo>
                  <a:close/>
                </a:path>
                <a:path w="13411200" h="2548255">
                  <a:moveTo>
                    <a:pt x="13410806" y="1089698"/>
                  </a:moveTo>
                  <a:lnTo>
                    <a:pt x="0" y="1089698"/>
                  </a:lnTo>
                  <a:lnTo>
                    <a:pt x="0" y="1091971"/>
                  </a:lnTo>
                  <a:lnTo>
                    <a:pt x="13410806" y="1091971"/>
                  </a:lnTo>
                  <a:lnTo>
                    <a:pt x="13410806" y="1089698"/>
                  </a:lnTo>
                  <a:close/>
                </a:path>
                <a:path w="13411200" h="2548255">
                  <a:moveTo>
                    <a:pt x="13410806" y="1053299"/>
                  </a:moveTo>
                  <a:lnTo>
                    <a:pt x="0" y="1053299"/>
                  </a:lnTo>
                  <a:lnTo>
                    <a:pt x="0" y="1055573"/>
                  </a:lnTo>
                  <a:lnTo>
                    <a:pt x="13410806" y="1055573"/>
                  </a:lnTo>
                  <a:lnTo>
                    <a:pt x="13410806" y="1053299"/>
                  </a:lnTo>
                  <a:close/>
                </a:path>
                <a:path w="13411200" h="2548255">
                  <a:moveTo>
                    <a:pt x="13410806" y="1016889"/>
                  </a:moveTo>
                  <a:lnTo>
                    <a:pt x="0" y="1016889"/>
                  </a:lnTo>
                  <a:lnTo>
                    <a:pt x="0" y="1019175"/>
                  </a:lnTo>
                  <a:lnTo>
                    <a:pt x="13410806" y="1019175"/>
                  </a:lnTo>
                  <a:lnTo>
                    <a:pt x="13410806" y="1016889"/>
                  </a:lnTo>
                  <a:close/>
                </a:path>
                <a:path w="13411200" h="2548255">
                  <a:moveTo>
                    <a:pt x="13410806" y="980490"/>
                  </a:moveTo>
                  <a:lnTo>
                    <a:pt x="0" y="980490"/>
                  </a:lnTo>
                  <a:lnTo>
                    <a:pt x="0" y="982764"/>
                  </a:lnTo>
                  <a:lnTo>
                    <a:pt x="13410806" y="982764"/>
                  </a:lnTo>
                  <a:lnTo>
                    <a:pt x="13410806" y="980490"/>
                  </a:lnTo>
                  <a:close/>
                </a:path>
                <a:path w="13411200" h="2548255">
                  <a:moveTo>
                    <a:pt x="13410806" y="944092"/>
                  </a:moveTo>
                  <a:lnTo>
                    <a:pt x="0" y="944092"/>
                  </a:lnTo>
                  <a:lnTo>
                    <a:pt x="0" y="946365"/>
                  </a:lnTo>
                  <a:lnTo>
                    <a:pt x="13410806" y="946365"/>
                  </a:lnTo>
                  <a:lnTo>
                    <a:pt x="13410806" y="944092"/>
                  </a:lnTo>
                  <a:close/>
                </a:path>
                <a:path w="13411200" h="2548255">
                  <a:moveTo>
                    <a:pt x="13410806" y="907694"/>
                  </a:moveTo>
                  <a:lnTo>
                    <a:pt x="0" y="907694"/>
                  </a:lnTo>
                  <a:lnTo>
                    <a:pt x="0" y="909967"/>
                  </a:lnTo>
                  <a:lnTo>
                    <a:pt x="13410806" y="909967"/>
                  </a:lnTo>
                  <a:lnTo>
                    <a:pt x="13410806" y="907694"/>
                  </a:lnTo>
                  <a:close/>
                </a:path>
                <a:path w="13411200" h="2548255">
                  <a:moveTo>
                    <a:pt x="13410806" y="871296"/>
                  </a:moveTo>
                  <a:lnTo>
                    <a:pt x="0" y="871296"/>
                  </a:lnTo>
                  <a:lnTo>
                    <a:pt x="0" y="873569"/>
                  </a:lnTo>
                  <a:lnTo>
                    <a:pt x="13410806" y="873569"/>
                  </a:lnTo>
                  <a:lnTo>
                    <a:pt x="13410806" y="871296"/>
                  </a:lnTo>
                  <a:close/>
                </a:path>
                <a:path w="13411200" h="2548255">
                  <a:moveTo>
                    <a:pt x="13410806" y="834898"/>
                  </a:moveTo>
                  <a:lnTo>
                    <a:pt x="0" y="834898"/>
                  </a:lnTo>
                  <a:lnTo>
                    <a:pt x="0" y="837171"/>
                  </a:lnTo>
                  <a:lnTo>
                    <a:pt x="13410806" y="837171"/>
                  </a:lnTo>
                  <a:lnTo>
                    <a:pt x="13410806" y="834898"/>
                  </a:lnTo>
                  <a:close/>
                </a:path>
                <a:path w="13411200" h="2548255">
                  <a:moveTo>
                    <a:pt x="13410806" y="798499"/>
                  </a:moveTo>
                  <a:lnTo>
                    <a:pt x="0" y="798499"/>
                  </a:lnTo>
                  <a:lnTo>
                    <a:pt x="0" y="800773"/>
                  </a:lnTo>
                  <a:lnTo>
                    <a:pt x="13410806" y="800773"/>
                  </a:lnTo>
                  <a:lnTo>
                    <a:pt x="13410806" y="798499"/>
                  </a:lnTo>
                  <a:close/>
                </a:path>
                <a:path w="13411200" h="2548255">
                  <a:moveTo>
                    <a:pt x="13410806" y="762101"/>
                  </a:moveTo>
                  <a:lnTo>
                    <a:pt x="0" y="762101"/>
                  </a:lnTo>
                  <a:lnTo>
                    <a:pt x="0" y="764374"/>
                  </a:lnTo>
                  <a:lnTo>
                    <a:pt x="13410806" y="764374"/>
                  </a:lnTo>
                  <a:lnTo>
                    <a:pt x="13410806" y="762101"/>
                  </a:lnTo>
                  <a:close/>
                </a:path>
                <a:path w="13411200" h="2548255">
                  <a:moveTo>
                    <a:pt x="13410806" y="725703"/>
                  </a:moveTo>
                  <a:lnTo>
                    <a:pt x="0" y="725703"/>
                  </a:lnTo>
                  <a:lnTo>
                    <a:pt x="0" y="727976"/>
                  </a:lnTo>
                  <a:lnTo>
                    <a:pt x="13410806" y="727976"/>
                  </a:lnTo>
                  <a:lnTo>
                    <a:pt x="13410806" y="725703"/>
                  </a:lnTo>
                  <a:close/>
                </a:path>
                <a:path w="13411200" h="2548255">
                  <a:moveTo>
                    <a:pt x="13410806" y="689305"/>
                  </a:moveTo>
                  <a:lnTo>
                    <a:pt x="0" y="689305"/>
                  </a:lnTo>
                  <a:lnTo>
                    <a:pt x="0" y="691578"/>
                  </a:lnTo>
                  <a:lnTo>
                    <a:pt x="13410806" y="691578"/>
                  </a:lnTo>
                  <a:lnTo>
                    <a:pt x="13410806" y="689305"/>
                  </a:lnTo>
                  <a:close/>
                </a:path>
                <a:path w="13411200" h="2548255">
                  <a:moveTo>
                    <a:pt x="13410806" y="652907"/>
                  </a:moveTo>
                  <a:lnTo>
                    <a:pt x="0" y="652907"/>
                  </a:lnTo>
                  <a:lnTo>
                    <a:pt x="0" y="655180"/>
                  </a:lnTo>
                  <a:lnTo>
                    <a:pt x="13410806" y="655180"/>
                  </a:lnTo>
                  <a:lnTo>
                    <a:pt x="13410806" y="652907"/>
                  </a:lnTo>
                  <a:close/>
                </a:path>
                <a:path w="13411200" h="2548255">
                  <a:moveTo>
                    <a:pt x="13410806" y="616508"/>
                  </a:moveTo>
                  <a:lnTo>
                    <a:pt x="0" y="616508"/>
                  </a:lnTo>
                  <a:lnTo>
                    <a:pt x="0" y="618782"/>
                  </a:lnTo>
                  <a:lnTo>
                    <a:pt x="13410806" y="618782"/>
                  </a:lnTo>
                  <a:lnTo>
                    <a:pt x="13410806" y="616508"/>
                  </a:lnTo>
                  <a:close/>
                </a:path>
                <a:path w="13411200" h="2548255">
                  <a:moveTo>
                    <a:pt x="13410806" y="580110"/>
                  </a:moveTo>
                  <a:lnTo>
                    <a:pt x="0" y="580110"/>
                  </a:lnTo>
                  <a:lnTo>
                    <a:pt x="0" y="582383"/>
                  </a:lnTo>
                  <a:lnTo>
                    <a:pt x="13410806" y="582383"/>
                  </a:lnTo>
                  <a:lnTo>
                    <a:pt x="13410806" y="580110"/>
                  </a:lnTo>
                  <a:close/>
                </a:path>
                <a:path w="13411200" h="2548255">
                  <a:moveTo>
                    <a:pt x="13410806" y="543712"/>
                  </a:moveTo>
                  <a:lnTo>
                    <a:pt x="0" y="543712"/>
                  </a:lnTo>
                  <a:lnTo>
                    <a:pt x="0" y="545985"/>
                  </a:lnTo>
                  <a:lnTo>
                    <a:pt x="13410806" y="545985"/>
                  </a:lnTo>
                  <a:lnTo>
                    <a:pt x="13410806" y="543712"/>
                  </a:lnTo>
                  <a:close/>
                </a:path>
                <a:path w="13411200" h="2548255">
                  <a:moveTo>
                    <a:pt x="13410806" y="507314"/>
                  </a:moveTo>
                  <a:lnTo>
                    <a:pt x="0" y="507314"/>
                  </a:lnTo>
                  <a:lnTo>
                    <a:pt x="0" y="509587"/>
                  </a:lnTo>
                  <a:lnTo>
                    <a:pt x="13410806" y="509587"/>
                  </a:lnTo>
                  <a:lnTo>
                    <a:pt x="13410806" y="507314"/>
                  </a:lnTo>
                  <a:close/>
                </a:path>
                <a:path w="13411200" h="2548255">
                  <a:moveTo>
                    <a:pt x="13410806" y="470903"/>
                  </a:moveTo>
                  <a:lnTo>
                    <a:pt x="0" y="470903"/>
                  </a:lnTo>
                  <a:lnTo>
                    <a:pt x="0" y="473189"/>
                  </a:lnTo>
                  <a:lnTo>
                    <a:pt x="13410806" y="473189"/>
                  </a:lnTo>
                  <a:lnTo>
                    <a:pt x="13410806" y="470903"/>
                  </a:lnTo>
                  <a:close/>
                </a:path>
                <a:path w="13411200" h="2548255">
                  <a:moveTo>
                    <a:pt x="13410806" y="434505"/>
                  </a:moveTo>
                  <a:lnTo>
                    <a:pt x="0" y="434505"/>
                  </a:lnTo>
                  <a:lnTo>
                    <a:pt x="0" y="436791"/>
                  </a:lnTo>
                  <a:lnTo>
                    <a:pt x="13410806" y="436791"/>
                  </a:lnTo>
                  <a:lnTo>
                    <a:pt x="13410806" y="434505"/>
                  </a:lnTo>
                  <a:close/>
                </a:path>
                <a:path w="13411200" h="2548255">
                  <a:moveTo>
                    <a:pt x="13410806" y="398106"/>
                  </a:moveTo>
                  <a:lnTo>
                    <a:pt x="0" y="398106"/>
                  </a:lnTo>
                  <a:lnTo>
                    <a:pt x="0" y="400380"/>
                  </a:lnTo>
                  <a:lnTo>
                    <a:pt x="13410806" y="400380"/>
                  </a:lnTo>
                  <a:lnTo>
                    <a:pt x="13410806" y="398106"/>
                  </a:lnTo>
                  <a:close/>
                </a:path>
                <a:path w="13411200" h="2548255">
                  <a:moveTo>
                    <a:pt x="13410806" y="361708"/>
                  </a:moveTo>
                  <a:lnTo>
                    <a:pt x="0" y="361708"/>
                  </a:lnTo>
                  <a:lnTo>
                    <a:pt x="0" y="363982"/>
                  </a:lnTo>
                  <a:lnTo>
                    <a:pt x="13410806" y="363982"/>
                  </a:lnTo>
                  <a:lnTo>
                    <a:pt x="13410806" y="361708"/>
                  </a:lnTo>
                  <a:close/>
                </a:path>
                <a:path w="13411200" h="2548255">
                  <a:moveTo>
                    <a:pt x="13410806" y="325310"/>
                  </a:moveTo>
                  <a:lnTo>
                    <a:pt x="0" y="325310"/>
                  </a:lnTo>
                  <a:lnTo>
                    <a:pt x="0" y="327583"/>
                  </a:lnTo>
                  <a:lnTo>
                    <a:pt x="13410806" y="327583"/>
                  </a:lnTo>
                  <a:lnTo>
                    <a:pt x="13410806" y="325310"/>
                  </a:lnTo>
                  <a:close/>
                </a:path>
                <a:path w="13411200" h="2548255">
                  <a:moveTo>
                    <a:pt x="13410806" y="288912"/>
                  </a:moveTo>
                  <a:lnTo>
                    <a:pt x="0" y="288912"/>
                  </a:lnTo>
                  <a:lnTo>
                    <a:pt x="0" y="291185"/>
                  </a:lnTo>
                  <a:lnTo>
                    <a:pt x="13410806" y="291185"/>
                  </a:lnTo>
                  <a:lnTo>
                    <a:pt x="13410806" y="288912"/>
                  </a:lnTo>
                  <a:close/>
                </a:path>
                <a:path w="13411200" h="2548255">
                  <a:moveTo>
                    <a:pt x="13410806" y="252514"/>
                  </a:moveTo>
                  <a:lnTo>
                    <a:pt x="0" y="252514"/>
                  </a:lnTo>
                  <a:lnTo>
                    <a:pt x="0" y="254787"/>
                  </a:lnTo>
                  <a:lnTo>
                    <a:pt x="13410806" y="254787"/>
                  </a:lnTo>
                  <a:lnTo>
                    <a:pt x="13410806" y="252514"/>
                  </a:lnTo>
                  <a:close/>
                </a:path>
                <a:path w="13411200" h="2548255">
                  <a:moveTo>
                    <a:pt x="13410806" y="216115"/>
                  </a:moveTo>
                  <a:lnTo>
                    <a:pt x="0" y="216115"/>
                  </a:lnTo>
                  <a:lnTo>
                    <a:pt x="0" y="218389"/>
                  </a:lnTo>
                  <a:lnTo>
                    <a:pt x="13410806" y="218389"/>
                  </a:lnTo>
                  <a:lnTo>
                    <a:pt x="13410806" y="216115"/>
                  </a:lnTo>
                  <a:close/>
                </a:path>
                <a:path w="13411200" h="2548255">
                  <a:moveTo>
                    <a:pt x="13410806" y="179717"/>
                  </a:moveTo>
                  <a:lnTo>
                    <a:pt x="0" y="179717"/>
                  </a:lnTo>
                  <a:lnTo>
                    <a:pt x="0" y="181991"/>
                  </a:lnTo>
                  <a:lnTo>
                    <a:pt x="13410806" y="181991"/>
                  </a:lnTo>
                  <a:lnTo>
                    <a:pt x="13410806" y="179717"/>
                  </a:lnTo>
                  <a:close/>
                </a:path>
                <a:path w="13411200" h="2548255">
                  <a:moveTo>
                    <a:pt x="13410806" y="143319"/>
                  </a:moveTo>
                  <a:lnTo>
                    <a:pt x="0" y="143319"/>
                  </a:lnTo>
                  <a:lnTo>
                    <a:pt x="0" y="145592"/>
                  </a:lnTo>
                  <a:lnTo>
                    <a:pt x="13410806" y="145592"/>
                  </a:lnTo>
                  <a:lnTo>
                    <a:pt x="13410806" y="143319"/>
                  </a:lnTo>
                  <a:close/>
                </a:path>
                <a:path w="13411200" h="2548255">
                  <a:moveTo>
                    <a:pt x="13410806" y="106921"/>
                  </a:moveTo>
                  <a:lnTo>
                    <a:pt x="0" y="106921"/>
                  </a:lnTo>
                  <a:lnTo>
                    <a:pt x="0" y="109194"/>
                  </a:lnTo>
                  <a:lnTo>
                    <a:pt x="13410806" y="109194"/>
                  </a:lnTo>
                  <a:lnTo>
                    <a:pt x="13410806" y="106921"/>
                  </a:lnTo>
                  <a:close/>
                </a:path>
                <a:path w="13411200" h="2548255">
                  <a:moveTo>
                    <a:pt x="13410806" y="70523"/>
                  </a:moveTo>
                  <a:lnTo>
                    <a:pt x="0" y="70523"/>
                  </a:lnTo>
                  <a:lnTo>
                    <a:pt x="0" y="72796"/>
                  </a:lnTo>
                  <a:lnTo>
                    <a:pt x="13410806" y="72796"/>
                  </a:lnTo>
                  <a:lnTo>
                    <a:pt x="13410806" y="70523"/>
                  </a:lnTo>
                  <a:close/>
                </a:path>
                <a:path w="13411200" h="2548255">
                  <a:moveTo>
                    <a:pt x="13410806" y="34124"/>
                  </a:moveTo>
                  <a:lnTo>
                    <a:pt x="0" y="34124"/>
                  </a:lnTo>
                  <a:lnTo>
                    <a:pt x="0" y="36398"/>
                  </a:lnTo>
                  <a:lnTo>
                    <a:pt x="13410806" y="36398"/>
                  </a:lnTo>
                  <a:lnTo>
                    <a:pt x="13410806" y="34124"/>
                  </a:lnTo>
                  <a:close/>
                </a:path>
                <a:path w="13411200" h="2548255">
                  <a:moveTo>
                    <a:pt x="13410806" y="0"/>
                  </a:moveTo>
                  <a:lnTo>
                    <a:pt x="0" y="0"/>
                  </a:lnTo>
                  <a:lnTo>
                    <a:pt x="0" y="2273"/>
                  </a:lnTo>
                  <a:lnTo>
                    <a:pt x="13410806" y="2273"/>
                  </a:lnTo>
                  <a:lnTo>
                    <a:pt x="13410806" y="0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18" name="object 318"/>
            <p:cNvSpPr/>
            <p:nvPr/>
          </p:nvSpPr>
          <p:spPr>
            <a:xfrm>
              <a:off x="299796" y="2785503"/>
              <a:ext cx="13411200" cy="2550795"/>
            </a:xfrm>
            <a:custGeom>
              <a:avLst/>
              <a:gdLst/>
              <a:ahLst/>
              <a:cxnLst/>
              <a:rect l="l" t="t" r="r" b="b"/>
              <a:pathLst>
                <a:path w="13411200" h="2550795">
                  <a:moveTo>
                    <a:pt x="13410806" y="2547937"/>
                  </a:moveTo>
                  <a:lnTo>
                    <a:pt x="0" y="2547937"/>
                  </a:lnTo>
                  <a:lnTo>
                    <a:pt x="0" y="2550210"/>
                  </a:lnTo>
                  <a:lnTo>
                    <a:pt x="13410806" y="2550210"/>
                  </a:lnTo>
                  <a:lnTo>
                    <a:pt x="13410806" y="2547937"/>
                  </a:lnTo>
                  <a:close/>
                </a:path>
                <a:path w="13411200" h="2550795">
                  <a:moveTo>
                    <a:pt x="13410806" y="2511539"/>
                  </a:moveTo>
                  <a:lnTo>
                    <a:pt x="0" y="2511539"/>
                  </a:lnTo>
                  <a:lnTo>
                    <a:pt x="0" y="2513812"/>
                  </a:lnTo>
                  <a:lnTo>
                    <a:pt x="13410806" y="2513812"/>
                  </a:lnTo>
                  <a:lnTo>
                    <a:pt x="13410806" y="2511539"/>
                  </a:lnTo>
                  <a:close/>
                </a:path>
                <a:path w="13411200" h="2550795">
                  <a:moveTo>
                    <a:pt x="13410806" y="2475141"/>
                  </a:moveTo>
                  <a:lnTo>
                    <a:pt x="0" y="2475141"/>
                  </a:lnTo>
                  <a:lnTo>
                    <a:pt x="0" y="2477414"/>
                  </a:lnTo>
                  <a:lnTo>
                    <a:pt x="13410806" y="2477414"/>
                  </a:lnTo>
                  <a:lnTo>
                    <a:pt x="13410806" y="2475141"/>
                  </a:lnTo>
                  <a:close/>
                </a:path>
                <a:path w="13411200" h="2550795">
                  <a:moveTo>
                    <a:pt x="13410806" y="2438743"/>
                  </a:moveTo>
                  <a:lnTo>
                    <a:pt x="0" y="2438743"/>
                  </a:lnTo>
                  <a:lnTo>
                    <a:pt x="0" y="2441016"/>
                  </a:lnTo>
                  <a:lnTo>
                    <a:pt x="13410806" y="2441016"/>
                  </a:lnTo>
                  <a:lnTo>
                    <a:pt x="13410806" y="2438743"/>
                  </a:lnTo>
                  <a:close/>
                </a:path>
                <a:path w="13411200" h="2550795">
                  <a:moveTo>
                    <a:pt x="13410806" y="2402332"/>
                  </a:moveTo>
                  <a:lnTo>
                    <a:pt x="0" y="2402332"/>
                  </a:lnTo>
                  <a:lnTo>
                    <a:pt x="0" y="2404618"/>
                  </a:lnTo>
                  <a:lnTo>
                    <a:pt x="13410806" y="2404618"/>
                  </a:lnTo>
                  <a:lnTo>
                    <a:pt x="13410806" y="2402332"/>
                  </a:lnTo>
                  <a:close/>
                </a:path>
                <a:path w="13411200" h="2550795">
                  <a:moveTo>
                    <a:pt x="13410806" y="2365933"/>
                  </a:moveTo>
                  <a:lnTo>
                    <a:pt x="0" y="2365933"/>
                  </a:lnTo>
                  <a:lnTo>
                    <a:pt x="0" y="2368219"/>
                  </a:lnTo>
                  <a:lnTo>
                    <a:pt x="13410806" y="2368219"/>
                  </a:lnTo>
                  <a:lnTo>
                    <a:pt x="13410806" y="2365933"/>
                  </a:lnTo>
                  <a:close/>
                </a:path>
                <a:path w="13411200" h="2550795">
                  <a:moveTo>
                    <a:pt x="13410806" y="2329535"/>
                  </a:moveTo>
                  <a:lnTo>
                    <a:pt x="0" y="2329535"/>
                  </a:lnTo>
                  <a:lnTo>
                    <a:pt x="0" y="2331809"/>
                  </a:lnTo>
                  <a:lnTo>
                    <a:pt x="13410806" y="2331809"/>
                  </a:lnTo>
                  <a:lnTo>
                    <a:pt x="13410806" y="2329535"/>
                  </a:lnTo>
                  <a:close/>
                </a:path>
                <a:path w="13411200" h="2550795">
                  <a:moveTo>
                    <a:pt x="13410806" y="2293137"/>
                  </a:moveTo>
                  <a:lnTo>
                    <a:pt x="0" y="2293137"/>
                  </a:lnTo>
                  <a:lnTo>
                    <a:pt x="0" y="2295410"/>
                  </a:lnTo>
                  <a:lnTo>
                    <a:pt x="13410806" y="2295410"/>
                  </a:lnTo>
                  <a:lnTo>
                    <a:pt x="13410806" y="2293137"/>
                  </a:lnTo>
                  <a:close/>
                </a:path>
                <a:path w="13411200" h="2550795">
                  <a:moveTo>
                    <a:pt x="13410806" y="2256739"/>
                  </a:moveTo>
                  <a:lnTo>
                    <a:pt x="0" y="2256739"/>
                  </a:lnTo>
                  <a:lnTo>
                    <a:pt x="0" y="2259012"/>
                  </a:lnTo>
                  <a:lnTo>
                    <a:pt x="13410806" y="2259012"/>
                  </a:lnTo>
                  <a:lnTo>
                    <a:pt x="13410806" y="2256739"/>
                  </a:lnTo>
                  <a:close/>
                </a:path>
                <a:path w="13411200" h="2550795">
                  <a:moveTo>
                    <a:pt x="13410806" y="2220341"/>
                  </a:moveTo>
                  <a:lnTo>
                    <a:pt x="0" y="2220341"/>
                  </a:lnTo>
                  <a:lnTo>
                    <a:pt x="0" y="2222614"/>
                  </a:lnTo>
                  <a:lnTo>
                    <a:pt x="13410806" y="2222614"/>
                  </a:lnTo>
                  <a:lnTo>
                    <a:pt x="13410806" y="2220341"/>
                  </a:lnTo>
                  <a:close/>
                </a:path>
                <a:path w="13411200" h="2550795">
                  <a:moveTo>
                    <a:pt x="13410806" y="2183942"/>
                  </a:moveTo>
                  <a:lnTo>
                    <a:pt x="0" y="2183942"/>
                  </a:lnTo>
                  <a:lnTo>
                    <a:pt x="0" y="2186216"/>
                  </a:lnTo>
                  <a:lnTo>
                    <a:pt x="13410806" y="2186216"/>
                  </a:lnTo>
                  <a:lnTo>
                    <a:pt x="13410806" y="2183942"/>
                  </a:lnTo>
                  <a:close/>
                </a:path>
                <a:path w="13411200" h="2550795">
                  <a:moveTo>
                    <a:pt x="13410806" y="2147544"/>
                  </a:moveTo>
                  <a:lnTo>
                    <a:pt x="0" y="2147544"/>
                  </a:lnTo>
                  <a:lnTo>
                    <a:pt x="0" y="2149818"/>
                  </a:lnTo>
                  <a:lnTo>
                    <a:pt x="13410806" y="2149818"/>
                  </a:lnTo>
                  <a:lnTo>
                    <a:pt x="13410806" y="2147544"/>
                  </a:lnTo>
                  <a:close/>
                </a:path>
                <a:path w="13411200" h="2550795">
                  <a:moveTo>
                    <a:pt x="13410806" y="2111146"/>
                  </a:moveTo>
                  <a:lnTo>
                    <a:pt x="0" y="2111146"/>
                  </a:lnTo>
                  <a:lnTo>
                    <a:pt x="0" y="2113419"/>
                  </a:lnTo>
                  <a:lnTo>
                    <a:pt x="13410806" y="2113419"/>
                  </a:lnTo>
                  <a:lnTo>
                    <a:pt x="13410806" y="2111146"/>
                  </a:lnTo>
                  <a:close/>
                </a:path>
                <a:path w="13411200" h="2550795">
                  <a:moveTo>
                    <a:pt x="13410806" y="2074748"/>
                  </a:moveTo>
                  <a:lnTo>
                    <a:pt x="0" y="2074748"/>
                  </a:lnTo>
                  <a:lnTo>
                    <a:pt x="0" y="2077021"/>
                  </a:lnTo>
                  <a:lnTo>
                    <a:pt x="13410806" y="2077021"/>
                  </a:lnTo>
                  <a:lnTo>
                    <a:pt x="13410806" y="2074748"/>
                  </a:lnTo>
                  <a:close/>
                </a:path>
                <a:path w="13411200" h="2550795">
                  <a:moveTo>
                    <a:pt x="13410806" y="2038350"/>
                  </a:moveTo>
                  <a:lnTo>
                    <a:pt x="0" y="2038350"/>
                  </a:lnTo>
                  <a:lnTo>
                    <a:pt x="0" y="2040623"/>
                  </a:lnTo>
                  <a:lnTo>
                    <a:pt x="13410806" y="2040623"/>
                  </a:lnTo>
                  <a:lnTo>
                    <a:pt x="13410806" y="2038350"/>
                  </a:lnTo>
                  <a:close/>
                </a:path>
                <a:path w="13411200" h="2550795">
                  <a:moveTo>
                    <a:pt x="13410806" y="2001951"/>
                  </a:moveTo>
                  <a:lnTo>
                    <a:pt x="0" y="2001951"/>
                  </a:lnTo>
                  <a:lnTo>
                    <a:pt x="0" y="2004225"/>
                  </a:lnTo>
                  <a:lnTo>
                    <a:pt x="13410806" y="2004225"/>
                  </a:lnTo>
                  <a:lnTo>
                    <a:pt x="13410806" y="2001951"/>
                  </a:lnTo>
                  <a:close/>
                </a:path>
                <a:path w="13411200" h="2550795">
                  <a:moveTo>
                    <a:pt x="13410806" y="1965553"/>
                  </a:moveTo>
                  <a:lnTo>
                    <a:pt x="0" y="1965553"/>
                  </a:lnTo>
                  <a:lnTo>
                    <a:pt x="0" y="1967826"/>
                  </a:lnTo>
                  <a:lnTo>
                    <a:pt x="13410806" y="1967826"/>
                  </a:lnTo>
                  <a:lnTo>
                    <a:pt x="13410806" y="1965553"/>
                  </a:lnTo>
                  <a:close/>
                </a:path>
                <a:path w="13411200" h="2550795">
                  <a:moveTo>
                    <a:pt x="13410806" y="1929155"/>
                  </a:moveTo>
                  <a:lnTo>
                    <a:pt x="0" y="1929155"/>
                  </a:lnTo>
                  <a:lnTo>
                    <a:pt x="0" y="1931428"/>
                  </a:lnTo>
                  <a:lnTo>
                    <a:pt x="13410806" y="1931428"/>
                  </a:lnTo>
                  <a:lnTo>
                    <a:pt x="13410806" y="1929155"/>
                  </a:lnTo>
                  <a:close/>
                </a:path>
                <a:path w="13411200" h="2550795">
                  <a:moveTo>
                    <a:pt x="13410806" y="1892757"/>
                  </a:moveTo>
                  <a:lnTo>
                    <a:pt x="0" y="1892757"/>
                  </a:lnTo>
                  <a:lnTo>
                    <a:pt x="0" y="1895030"/>
                  </a:lnTo>
                  <a:lnTo>
                    <a:pt x="13410806" y="1895030"/>
                  </a:lnTo>
                  <a:lnTo>
                    <a:pt x="13410806" y="1892757"/>
                  </a:lnTo>
                  <a:close/>
                </a:path>
                <a:path w="13411200" h="2550795">
                  <a:moveTo>
                    <a:pt x="13410806" y="1856359"/>
                  </a:moveTo>
                  <a:lnTo>
                    <a:pt x="0" y="1856359"/>
                  </a:lnTo>
                  <a:lnTo>
                    <a:pt x="0" y="1858632"/>
                  </a:lnTo>
                  <a:lnTo>
                    <a:pt x="13410806" y="1858632"/>
                  </a:lnTo>
                  <a:lnTo>
                    <a:pt x="13410806" y="1856359"/>
                  </a:lnTo>
                  <a:close/>
                </a:path>
                <a:path w="13411200" h="2550795">
                  <a:moveTo>
                    <a:pt x="13410806" y="1819948"/>
                  </a:moveTo>
                  <a:lnTo>
                    <a:pt x="0" y="1819948"/>
                  </a:lnTo>
                  <a:lnTo>
                    <a:pt x="0" y="1822234"/>
                  </a:lnTo>
                  <a:lnTo>
                    <a:pt x="13410806" y="1822234"/>
                  </a:lnTo>
                  <a:lnTo>
                    <a:pt x="13410806" y="1819948"/>
                  </a:lnTo>
                  <a:close/>
                </a:path>
                <a:path w="13411200" h="2550795">
                  <a:moveTo>
                    <a:pt x="13410806" y="1783549"/>
                  </a:moveTo>
                  <a:lnTo>
                    <a:pt x="0" y="1783549"/>
                  </a:lnTo>
                  <a:lnTo>
                    <a:pt x="0" y="1785823"/>
                  </a:lnTo>
                  <a:lnTo>
                    <a:pt x="13410806" y="1785823"/>
                  </a:lnTo>
                  <a:lnTo>
                    <a:pt x="13410806" y="1783549"/>
                  </a:lnTo>
                  <a:close/>
                </a:path>
                <a:path w="13411200" h="2550795">
                  <a:moveTo>
                    <a:pt x="13410806" y="1747151"/>
                  </a:moveTo>
                  <a:lnTo>
                    <a:pt x="0" y="1747151"/>
                  </a:lnTo>
                  <a:lnTo>
                    <a:pt x="0" y="1749425"/>
                  </a:lnTo>
                  <a:lnTo>
                    <a:pt x="13410806" y="1749425"/>
                  </a:lnTo>
                  <a:lnTo>
                    <a:pt x="13410806" y="1747151"/>
                  </a:lnTo>
                  <a:close/>
                </a:path>
                <a:path w="13411200" h="2550795">
                  <a:moveTo>
                    <a:pt x="13410806" y="1710753"/>
                  </a:moveTo>
                  <a:lnTo>
                    <a:pt x="0" y="1710753"/>
                  </a:lnTo>
                  <a:lnTo>
                    <a:pt x="0" y="1713026"/>
                  </a:lnTo>
                  <a:lnTo>
                    <a:pt x="13410806" y="1713026"/>
                  </a:lnTo>
                  <a:lnTo>
                    <a:pt x="13410806" y="1710753"/>
                  </a:lnTo>
                  <a:close/>
                </a:path>
                <a:path w="13411200" h="2550795">
                  <a:moveTo>
                    <a:pt x="13410806" y="1674355"/>
                  </a:moveTo>
                  <a:lnTo>
                    <a:pt x="0" y="1674355"/>
                  </a:lnTo>
                  <a:lnTo>
                    <a:pt x="0" y="1676628"/>
                  </a:lnTo>
                  <a:lnTo>
                    <a:pt x="13410806" y="1676628"/>
                  </a:lnTo>
                  <a:lnTo>
                    <a:pt x="13410806" y="1674355"/>
                  </a:lnTo>
                  <a:close/>
                </a:path>
                <a:path w="13411200" h="2550795">
                  <a:moveTo>
                    <a:pt x="13410806" y="1637957"/>
                  </a:moveTo>
                  <a:lnTo>
                    <a:pt x="0" y="1637957"/>
                  </a:lnTo>
                  <a:lnTo>
                    <a:pt x="0" y="1640230"/>
                  </a:lnTo>
                  <a:lnTo>
                    <a:pt x="13410806" y="1640230"/>
                  </a:lnTo>
                  <a:lnTo>
                    <a:pt x="13410806" y="1637957"/>
                  </a:lnTo>
                  <a:close/>
                </a:path>
                <a:path w="13411200" h="2550795">
                  <a:moveTo>
                    <a:pt x="13410806" y="1601558"/>
                  </a:moveTo>
                  <a:lnTo>
                    <a:pt x="0" y="1601558"/>
                  </a:lnTo>
                  <a:lnTo>
                    <a:pt x="0" y="1603832"/>
                  </a:lnTo>
                  <a:lnTo>
                    <a:pt x="13410806" y="1603832"/>
                  </a:lnTo>
                  <a:lnTo>
                    <a:pt x="13410806" y="1601558"/>
                  </a:lnTo>
                  <a:close/>
                </a:path>
                <a:path w="13411200" h="2550795">
                  <a:moveTo>
                    <a:pt x="13410806" y="1565160"/>
                  </a:moveTo>
                  <a:lnTo>
                    <a:pt x="0" y="1565160"/>
                  </a:lnTo>
                  <a:lnTo>
                    <a:pt x="0" y="1567434"/>
                  </a:lnTo>
                  <a:lnTo>
                    <a:pt x="13410806" y="1567434"/>
                  </a:lnTo>
                  <a:lnTo>
                    <a:pt x="13410806" y="1565160"/>
                  </a:lnTo>
                  <a:close/>
                </a:path>
                <a:path w="13411200" h="2550795">
                  <a:moveTo>
                    <a:pt x="13410806" y="1528762"/>
                  </a:moveTo>
                  <a:lnTo>
                    <a:pt x="0" y="1528762"/>
                  </a:lnTo>
                  <a:lnTo>
                    <a:pt x="0" y="1531035"/>
                  </a:lnTo>
                  <a:lnTo>
                    <a:pt x="13410806" y="1531035"/>
                  </a:lnTo>
                  <a:lnTo>
                    <a:pt x="13410806" y="1528762"/>
                  </a:lnTo>
                  <a:close/>
                </a:path>
                <a:path w="13411200" h="2550795">
                  <a:moveTo>
                    <a:pt x="13410806" y="1492364"/>
                  </a:moveTo>
                  <a:lnTo>
                    <a:pt x="0" y="1492364"/>
                  </a:lnTo>
                  <a:lnTo>
                    <a:pt x="0" y="1494637"/>
                  </a:lnTo>
                  <a:lnTo>
                    <a:pt x="13410806" y="1494637"/>
                  </a:lnTo>
                  <a:lnTo>
                    <a:pt x="13410806" y="1492364"/>
                  </a:lnTo>
                  <a:close/>
                </a:path>
                <a:path w="13411200" h="2550795">
                  <a:moveTo>
                    <a:pt x="13410806" y="1455966"/>
                  </a:moveTo>
                  <a:lnTo>
                    <a:pt x="0" y="1455966"/>
                  </a:lnTo>
                  <a:lnTo>
                    <a:pt x="0" y="1458239"/>
                  </a:lnTo>
                  <a:lnTo>
                    <a:pt x="13410806" y="1458239"/>
                  </a:lnTo>
                  <a:lnTo>
                    <a:pt x="13410806" y="1455966"/>
                  </a:lnTo>
                  <a:close/>
                </a:path>
                <a:path w="13411200" h="2550795">
                  <a:moveTo>
                    <a:pt x="13410806" y="1419567"/>
                  </a:moveTo>
                  <a:lnTo>
                    <a:pt x="0" y="1419567"/>
                  </a:lnTo>
                  <a:lnTo>
                    <a:pt x="0" y="1421841"/>
                  </a:lnTo>
                  <a:lnTo>
                    <a:pt x="13410806" y="1421841"/>
                  </a:lnTo>
                  <a:lnTo>
                    <a:pt x="13410806" y="1419567"/>
                  </a:lnTo>
                  <a:close/>
                </a:path>
                <a:path w="13411200" h="2550795">
                  <a:moveTo>
                    <a:pt x="13410806" y="1383169"/>
                  </a:moveTo>
                  <a:lnTo>
                    <a:pt x="0" y="1383169"/>
                  </a:lnTo>
                  <a:lnTo>
                    <a:pt x="0" y="1385443"/>
                  </a:lnTo>
                  <a:lnTo>
                    <a:pt x="13410806" y="1385443"/>
                  </a:lnTo>
                  <a:lnTo>
                    <a:pt x="13410806" y="1383169"/>
                  </a:lnTo>
                  <a:close/>
                </a:path>
                <a:path w="13411200" h="2550795">
                  <a:moveTo>
                    <a:pt x="13410806" y="1346771"/>
                  </a:moveTo>
                  <a:lnTo>
                    <a:pt x="0" y="1346771"/>
                  </a:lnTo>
                  <a:lnTo>
                    <a:pt x="0" y="1349044"/>
                  </a:lnTo>
                  <a:lnTo>
                    <a:pt x="13410806" y="1349044"/>
                  </a:lnTo>
                  <a:lnTo>
                    <a:pt x="13410806" y="1346771"/>
                  </a:lnTo>
                  <a:close/>
                </a:path>
                <a:path w="13411200" h="2550795">
                  <a:moveTo>
                    <a:pt x="13410806" y="1310373"/>
                  </a:moveTo>
                  <a:lnTo>
                    <a:pt x="0" y="1310373"/>
                  </a:lnTo>
                  <a:lnTo>
                    <a:pt x="0" y="1312646"/>
                  </a:lnTo>
                  <a:lnTo>
                    <a:pt x="13410806" y="1312646"/>
                  </a:lnTo>
                  <a:lnTo>
                    <a:pt x="13410806" y="1310373"/>
                  </a:lnTo>
                  <a:close/>
                </a:path>
                <a:path w="13411200" h="2550795">
                  <a:moveTo>
                    <a:pt x="13410806" y="1273962"/>
                  </a:moveTo>
                  <a:lnTo>
                    <a:pt x="0" y="1273962"/>
                  </a:lnTo>
                  <a:lnTo>
                    <a:pt x="0" y="1276248"/>
                  </a:lnTo>
                  <a:lnTo>
                    <a:pt x="13410806" y="1276248"/>
                  </a:lnTo>
                  <a:lnTo>
                    <a:pt x="13410806" y="1273962"/>
                  </a:lnTo>
                  <a:close/>
                </a:path>
                <a:path w="13411200" h="2550795">
                  <a:moveTo>
                    <a:pt x="13410806" y="1237564"/>
                  </a:moveTo>
                  <a:lnTo>
                    <a:pt x="0" y="1237564"/>
                  </a:lnTo>
                  <a:lnTo>
                    <a:pt x="0" y="1239850"/>
                  </a:lnTo>
                  <a:lnTo>
                    <a:pt x="13410806" y="1239850"/>
                  </a:lnTo>
                  <a:lnTo>
                    <a:pt x="13410806" y="1237564"/>
                  </a:lnTo>
                  <a:close/>
                </a:path>
                <a:path w="13411200" h="2550795">
                  <a:moveTo>
                    <a:pt x="13410806" y="1201166"/>
                  </a:moveTo>
                  <a:lnTo>
                    <a:pt x="0" y="1201166"/>
                  </a:lnTo>
                  <a:lnTo>
                    <a:pt x="0" y="1203439"/>
                  </a:lnTo>
                  <a:lnTo>
                    <a:pt x="13410806" y="1203439"/>
                  </a:lnTo>
                  <a:lnTo>
                    <a:pt x="13410806" y="1201166"/>
                  </a:lnTo>
                  <a:close/>
                </a:path>
                <a:path w="13411200" h="2550795">
                  <a:moveTo>
                    <a:pt x="13410806" y="1164767"/>
                  </a:moveTo>
                  <a:lnTo>
                    <a:pt x="0" y="1164767"/>
                  </a:lnTo>
                  <a:lnTo>
                    <a:pt x="0" y="1167041"/>
                  </a:lnTo>
                  <a:lnTo>
                    <a:pt x="13410806" y="1167041"/>
                  </a:lnTo>
                  <a:lnTo>
                    <a:pt x="13410806" y="1164767"/>
                  </a:lnTo>
                  <a:close/>
                </a:path>
                <a:path w="13411200" h="2550795">
                  <a:moveTo>
                    <a:pt x="13410806" y="1128369"/>
                  </a:moveTo>
                  <a:lnTo>
                    <a:pt x="0" y="1128369"/>
                  </a:lnTo>
                  <a:lnTo>
                    <a:pt x="0" y="1130642"/>
                  </a:lnTo>
                  <a:lnTo>
                    <a:pt x="13410806" y="1130642"/>
                  </a:lnTo>
                  <a:lnTo>
                    <a:pt x="13410806" y="1128369"/>
                  </a:lnTo>
                  <a:close/>
                </a:path>
                <a:path w="13411200" h="2550795">
                  <a:moveTo>
                    <a:pt x="13410806" y="1091971"/>
                  </a:moveTo>
                  <a:lnTo>
                    <a:pt x="0" y="1091971"/>
                  </a:lnTo>
                  <a:lnTo>
                    <a:pt x="0" y="1094244"/>
                  </a:lnTo>
                  <a:lnTo>
                    <a:pt x="13410806" y="1094244"/>
                  </a:lnTo>
                  <a:lnTo>
                    <a:pt x="13410806" y="1091971"/>
                  </a:lnTo>
                  <a:close/>
                </a:path>
                <a:path w="13411200" h="2550795">
                  <a:moveTo>
                    <a:pt x="13410806" y="1055573"/>
                  </a:moveTo>
                  <a:lnTo>
                    <a:pt x="0" y="1055573"/>
                  </a:lnTo>
                  <a:lnTo>
                    <a:pt x="0" y="1057846"/>
                  </a:lnTo>
                  <a:lnTo>
                    <a:pt x="13410806" y="1057846"/>
                  </a:lnTo>
                  <a:lnTo>
                    <a:pt x="13410806" y="1055573"/>
                  </a:lnTo>
                  <a:close/>
                </a:path>
                <a:path w="13411200" h="2550795">
                  <a:moveTo>
                    <a:pt x="13410806" y="1019175"/>
                  </a:moveTo>
                  <a:lnTo>
                    <a:pt x="0" y="1019175"/>
                  </a:lnTo>
                  <a:lnTo>
                    <a:pt x="0" y="1021448"/>
                  </a:lnTo>
                  <a:lnTo>
                    <a:pt x="13410806" y="1021448"/>
                  </a:lnTo>
                  <a:lnTo>
                    <a:pt x="13410806" y="1019175"/>
                  </a:lnTo>
                  <a:close/>
                </a:path>
                <a:path w="13411200" h="2550795">
                  <a:moveTo>
                    <a:pt x="13410806" y="982776"/>
                  </a:moveTo>
                  <a:lnTo>
                    <a:pt x="0" y="982776"/>
                  </a:lnTo>
                  <a:lnTo>
                    <a:pt x="0" y="985050"/>
                  </a:lnTo>
                  <a:lnTo>
                    <a:pt x="13410806" y="985050"/>
                  </a:lnTo>
                  <a:lnTo>
                    <a:pt x="13410806" y="982776"/>
                  </a:lnTo>
                  <a:close/>
                </a:path>
                <a:path w="13411200" h="2550795">
                  <a:moveTo>
                    <a:pt x="13410806" y="946378"/>
                  </a:moveTo>
                  <a:lnTo>
                    <a:pt x="0" y="946378"/>
                  </a:lnTo>
                  <a:lnTo>
                    <a:pt x="0" y="948651"/>
                  </a:lnTo>
                  <a:lnTo>
                    <a:pt x="13410806" y="948651"/>
                  </a:lnTo>
                  <a:lnTo>
                    <a:pt x="13410806" y="946378"/>
                  </a:lnTo>
                  <a:close/>
                </a:path>
                <a:path w="13411200" h="2550795">
                  <a:moveTo>
                    <a:pt x="13410806" y="909980"/>
                  </a:moveTo>
                  <a:lnTo>
                    <a:pt x="0" y="909980"/>
                  </a:lnTo>
                  <a:lnTo>
                    <a:pt x="0" y="912253"/>
                  </a:lnTo>
                  <a:lnTo>
                    <a:pt x="13410806" y="912253"/>
                  </a:lnTo>
                  <a:lnTo>
                    <a:pt x="13410806" y="909980"/>
                  </a:lnTo>
                  <a:close/>
                </a:path>
                <a:path w="13411200" h="2550795">
                  <a:moveTo>
                    <a:pt x="13410806" y="873582"/>
                  </a:moveTo>
                  <a:lnTo>
                    <a:pt x="0" y="873582"/>
                  </a:lnTo>
                  <a:lnTo>
                    <a:pt x="0" y="875855"/>
                  </a:lnTo>
                  <a:lnTo>
                    <a:pt x="13410806" y="875855"/>
                  </a:lnTo>
                  <a:lnTo>
                    <a:pt x="13410806" y="873582"/>
                  </a:lnTo>
                  <a:close/>
                </a:path>
                <a:path w="13411200" h="2550795">
                  <a:moveTo>
                    <a:pt x="13410806" y="837184"/>
                  </a:moveTo>
                  <a:lnTo>
                    <a:pt x="0" y="837184"/>
                  </a:lnTo>
                  <a:lnTo>
                    <a:pt x="0" y="839457"/>
                  </a:lnTo>
                  <a:lnTo>
                    <a:pt x="13410806" y="839457"/>
                  </a:lnTo>
                  <a:lnTo>
                    <a:pt x="13410806" y="837184"/>
                  </a:lnTo>
                  <a:close/>
                </a:path>
                <a:path w="13411200" h="2550795">
                  <a:moveTo>
                    <a:pt x="13410806" y="800785"/>
                  </a:moveTo>
                  <a:lnTo>
                    <a:pt x="0" y="800785"/>
                  </a:lnTo>
                  <a:lnTo>
                    <a:pt x="0" y="803059"/>
                  </a:lnTo>
                  <a:lnTo>
                    <a:pt x="13410806" y="803059"/>
                  </a:lnTo>
                  <a:lnTo>
                    <a:pt x="13410806" y="800785"/>
                  </a:lnTo>
                  <a:close/>
                </a:path>
                <a:path w="13411200" h="2550795">
                  <a:moveTo>
                    <a:pt x="13410806" y="764387"/>
                  </a:moveTo>
                  <a:lnTo>
                    <a:pt x="0" y="764387"/>
                  </a:lnTo>
                  <a:lnTo>
                    <a:pt x="0" y="766660"/>
                  </a:lnTo>
                  <a:lnTo>
                    <a:pt x="13410806" y="766660"/>
                  </a:lnTo>
                  <a:lnTo>
                    <a:pt x="13410806" y="764387"/>
                  </a:lnTo>
                  <a:close/>
                </a:path>
                <a:path w="13411200" h="2550795">
                  <a:moveTo>
                    <a:pt x="13410806" y="727976"/>
                  </a:moveTo>
                  <a:lnTo>
                    <a:pt x="0" y="727976"/>
                  </a:lnTo>
                  <a:lnTo>
                    <a:pt x="0" y="730262"/>
                  </a:lnTo>
                  <a:lnTo>
                    <a:pt x="13410806" y="730262"/>
                  </a:lnTo>
                  <a:lnTo>
                    <a:pt x="13410806" y="727976"/>
                  </a:lnTo>
                  <a:close/>
                </a:path>
                <a:path w="13411200" h="2550795">
                  <a:moveTo>
                    <a:pt x="13410806" y="691578"/>
                  </a:moveTo>
                  <a:lnTo>
                    <a:pt x="0" y="691578"/>
                  </a:lnTo>
                  <a:lnTo>
                    <a:pt x="0" y="693864"/>
                  </a:lnTo>
                  <a:lnTo>
                    <a:pt x="13410806" y="693864"/>
                  </a:lnTo>
                  <a:lnTo>
                    <a:pt x="13410806" y="691578"/>
                  </a:lnTo>
                  <a:close/>
                </a:path>
                <a:path w="13411200" h="2550795">
                  <a:moveTo>
                    <a:pt x="13410806" y="655180"/>
                  </a:moveTo>
                  <a:lnTo>
                    <a:pt x="0" y="655180"/>
                  </a:lnTo>
                  <a:lnTo>
                    <a:pt x="0" y="657453"/>
                  </a:lnTo>
                  <a:lnTo>
                    <a:pt x="13410806" y="657453"/>
                  </a:lnTo>
                  <a:lnTo>
                    <a:pt x="13410806" y="655180"/>
                  </a:lnTo>
                  <a:close/>
                </a:path>
                <a:path w="13411200" h="2550795">
                  <a:moveTo>
                    <a:pt x="13410806" y="618782"/>
                  </a:moveTo>
                  <a:lnTo>
                    <a:pt x="0" y="618782"/>
                  </a:lnTo>
                  <a:lnTo>
                    <a:pt x="0" y="621055"/>
                  </a:lnTo>
                  <a:lnTo>
                    <a:pt x="13410806" y="621055"/>
                  </a:lnTo>
                  <a:lnTo>
                    <a:pt x="13410806" y="618782"/>
                  </a:lnTo>
                  <a:close/>
                </a:path>
                <a:path w="13411200" h="2550795">
                  <a:moveTo>
                    <a:pt x="13410806" y="582383"/>
                  </a:moveTo>
                  <a:lnTo>
                    <a:pt x="0" y="582383"/>
                  </a:lnTo>
                  <a:lnTo>
                    <a:pt x="0" y="584657"/>
                  </a:lnTo>
                  <a:lnTo>
                    <a:pt x="13410806" y="584657"/>
                  </a:lnTo>
                  <a:lnTo>
                    <a:pt x="13410806" y="582383"/>
                  </a:lnTo>
                  <a:close/>
                </a:path>
                <a:path w="13411200" h="2550795">
                  <a:moveTo>
                    <a:pt x="13410806" y="545985"/>
                  </a:moveTo>
                  <a:lnTo>
                    <a:pt x="0" y="545985"/>
                  </a:lnTo>
                  <a:lnTo>
                    <a:pt x="0" y="548259"/>
                  </a:lnTo>
                  <a:lnTo>
                    <a:pt x="13410806" y="548259"/>
                  </a:lnTo>
                  <a:lnTo>
                    <a:pt x="13410806" y="545985"/>
                  </a:lnTo>
                  <a:close/>
                </a:path>
                <a:path w="13411200" h="2550795">
                  <a:moveTo>
                    <a:pt x="13410806" y="509587"/>
                  </a:moveTo>
                  <a:lnTo>
                    <a:pt x="0" y="509587"/>
                  </a:lnTo>
                  <a:lnTo>
                    <a:pt x="0" y="511860"/>
                  </a:lnTo>
                  <a:lnTo>
                    <a:pt x="13410806" y="511860"/>
                  </a:lnTo>
                  <a:lnTo>
                    <a:pt x="13410806" y="509587"/>
                  </a:lnTo>
                  <a:close/>
                </a:path>
                <a:path w="13411200" h="2550795">
                  <a:moveTo>
                    <a:pt x="13410806" y="473189"/>
                  </a:moveTo>
                  <a:lnTo>
                    <a:pt x="0" y="473189"/>
                  </a:lnTo>
                  <a:lnTo>
                    <a:pt x="0" y="475462"/>
                  </a:lnTo>
                  <a:lnTo>
                    <a:pt x="13410806" y="475462"/>
                  </a:lnTo>
                  <a:lnTo>
                    <a:pt x="13410806" y="473189"/>
                  </a:lnTo>
                  <a:close/>
                </a:path>
                <a:path w="13411200" h="2550795">
                  <a:moveTo>
                    <a:pt x="13410806" y="436791"/>
                  </a:moveTo>
                  <a:lnTo>
                    <a:pt x="0" y="436791"/>
                  </a:lnTo>
                  <a:lnTo>
                    <a:pt x="0" y="439064"/>
                  </a:lnTo>
                  <a:lnTo>
                    <a:pt x="13410806" y="439064"/>
                  </a:lnTo>
                  <a:lnTo>
                    <a:pt x="13410806" y="436791"/>
                  </a:lnTo>
                  <a:close/>
                </a:path>
                <a:path w="13411200" h="2550795">
                  <a:moveTo>
                    <a:pt x="13410806" y="400392"/>
                  </a:moveTo>
                  <a:lnTo>
                    <a:pt x="0" y="400392"/>
                  </a:lnTo>
                  <a:lnTo>
                    <a:pt x="0" y="402666"/>
                  </a:lnTo>
                  <a:lnTo>
                    <a:pt x="13410806" y="402666"/>
                  </a:lnTo>
                  <a:lnTo>
                    <a:pt x="13410806" y="400392"/>
                  </a:lnTo>
                  <a:close/>
                </a:path>
                <a:path w="13411200" h="2550795">
                  <a:moveTo>
                    <a:pt x="13410806" y="363994"/>
                  </a:moveTo>
                  <a:lnTo>
                    <a:pt x="0" y="363994"/>
                  </a:lnTo>
                  <a:lnTo>
                    <a:pt x="0" y="366268"/>
                  </a:lnTo>
                  <a:lnTo>
                    <a:pt x="13410806" y="366268"/>
                  </a:lnTo>
                  <a:lnTo>
                    <a:pt x="13410806" y="363994"/>
                  </a:lnTo>
                  <a:close/>
                </a:path>
                <a:path w="13411200" h="2550795">
                  <a:moveTo>
                    <a:pt x="13410806" y="327596"/>
                  </a:moveTo>
                  <a:lnTo>
                    <a:pt x="0" y="327596"/>
                  </a:lnTo>
                  <a:lnTo>
                    <a:pt x="0" y="329869"/>
                  </a:lnTo>
                  <a:lnTo>
                    <a:pt x="13410806" y="329869"/>
                  </a:lnTo>
                  <a:lnTo>
                    <a:pt x="13410806" y="327596"/>
                  </a:lnTo>
                  <a:close/>
                </a:path>
                <a:path w="13411200" h="2550795">
                  <a:moveTo>
                    <a:pt x="13410806" y="291198"/>
                  </a:moveTo>
                  <a:lnTo>
                    <a:pt x="0" y="291198"/>
                  </a:lnTo>
                  <a:lnTo>
                    <a:pt x="0" y="293471"/>
                  </a:lnTo>
                  <a:lnTo>
                    <a:pt x="13410806" y="293471"/>
                  </a:lnTo>
                  <a:lnTo>
                    <a:pt x="13410806" y="291198"/>
                  </a:lnTo>
                  <a:close/>
                </a:path>
                <a:path w="13411200" h="2550795">
                  <a:moveTo>
                    <a:pt x="13410806" y="254800"/>
                  </a:moveTo>
                  <a:lnTo>
                    <a:pt x="0" y="254800"/>
                  </a:lnTo>
                  <a:lnTo>
                    <a:pt x="0" y="257073"/>
                  </a:lnTo>
                  <a:lnTo>
                    <a:pt x="13410806" y="257073"/>
                  </a:lnTo>
                  <a:lnTo>
                    <a:pt x="13410806" y="254800"/>
                  </a:lnTo>
                  <a:close/>
                </a:path>
                <a:path w="13411200" h="2550795">
                  <a:moveTo>
                    <a:pt x="13410806" y="218401"/>
                  </a:moveTo>
                  <a:lnTo>
                    <a:pt x="0" y="218401"/>
                  </a:lnTo>
                  <a:lnTo>
                    <a:pt x="0" y="220675"/>
                  </a:lnTo>
                  <a:lnTo>
                    <a:pt x="13410806" y="220675"/>
                  </a:lnTo>
                  <a:lnTo>
                    <a:pt x="13410806" y="218401"/>
                  </a:lnTo>
                  <a:close/>
                </a:path>
                <a:path w="13411200" h="2550795">
                  <a:moveTo>
                    <a:pt x="13410806" y="182003"/>
                  </a:moveTo>
                  <a:lnTo>
                    <a:pt x="0" y="182003"/>
                  </a:lnTo>
                  <a:lnTo>
                    <a:pt x="0" y="184277"/>
                  </a:lnTo>
                  <a:lnTo>
                    <a:pt x="13410806" y="184277"/>
                  </a:lnTo>
                  <a:lnTo>
                    <a:pt x="13410806" y="182003"/>
                  </a:lnTo>
                  <a:close/>
                </a:path>
                <a:path w="13411200" h="2550795">
                  <a:moveTo>
                    <a:pt x="13410806" y="145592"/>
                  </a:moveTo>
                  <a:lnTo>
                    <a:pt x="0" y="145592"/>
                  </a:lnTo>
                  <a:lnTo>
                    <a:pt x="0" y="147878"/>
                  </a:lnTo>
                  <a:lnTo>
                    <a:pt x="13410806" y="147878"/>
                  </a:lnTo>
                  <a:lnTo>
                    <a:pt x="13410806" y="145592"/>
                  </a:lnTo>
                  <a:close/>
                </a:path>
                <a:path w="13411200" h="2550795">
                  <a:moveTo>
                    <a:pt x="13410806" y="109194"/>
                  </a:moveTo>
                  <a:lnTo>
                    <a:pt x="0" y="109194"/>
                  </a:lnTo>
                  <a:lnTo>
                    <a:pt x="0" y="111467"/>
                  </a:lnTo>
                  <a:lnTo>
                    <a:pt x="13410806" y="111467"/>
                  </a:lnTo>
                  <a:lnTo>
                    <a:pt x="13410806" y="109194"/>
                  </a:lnTo>
                  <a:close/>
                </a:path>
                <a:path w="13411200" h="2550795">
                  <a:moveTo>
                    <a:pt x="13410806" y="72796"/>
                  </a:moveTo>
                  <a:lnTo>
                    <a:pt x="0" y="72796"/>
                  </a:lnTo>
                  <a:lnTo>
                    <a:pt x="0" y="75069"/>
                  </a:lnTo>
                  <a:lnTo>
                    <a:pt x="13410806" y="75069"/>
                  </a:lnTo>
                  <a:lnTo>
                    <a:pt x="13410806" y="72796"/>
                  </a:lnTo>
                  <a:close/>
                </a:path>
                <a:path w="13411200" h="2550795">
                  <a:moveTo>
                    <a:pt x="13410806" y="36398"/>
                  </a:moveTo>
                  <a:lnTo>
                    <a:pt x="0" y="36398"/>
                  </a:lnTo>
                  <a:lnTo>
                    <a:pt x="0" y="38671"/>
                  </a:lnTo>
                  <a:lnTo>
                    <a:pt x="13410806" y="38671"/>
                  </a:lnTo>
                  <a:lnTo>
                    <a:pt x="13410806" y="36398"/>
                  </a:lnTo>
                  <a:close/>
                </a:path>
                <a:path w="13411200" h="2550795">
                  <a:moveTo>
                    <a:pt x="13410806" y="0"/>
                  </a:moveTo>
                  <a:lnTo>
                    <a:pt x="0" y="0"/>
                  </a:lnTo>
                  <a:lnTo>
                    <a:pt x="0" y="2273"/>
                  </a:lnTo>
                  <a:lnTo>
                    <a:pt x="13410806" y="2273"/>
                  </a:lnTo>
                  <a:lnTo>
                    <a:pt x="13410806" y="0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19" name="object 319"/>
            <p:cNvSpPr/>
            <p:nvPr/>
          </p:nvSpPr>
          <p:spPr>
            <a:xfrm>
              <a:off x="299796" y="5333440"/>
              <a:ext cx="13411200" cy="2550795"/>
            </a:xfrm>
            <a:custGeom>
              <a:avLst/>
              <a:gdLst/>
              <a:ahLst/>
              <a:cxnLst/>
              <a:rect l="l" t="t" r="r" b="b"/>
              <a:pathLst>
                <a:path w="13411200" h="2550795">
                  <a:moveTo>
                    <a:pt x="13410806" y="2547924"/>
                  </a:moveTo>
                  <a:lnTo>
                    <a:pt x="0" y="2547924"/>
                  </a:lnTo>
                  <a:lnTo>
                    <a:pt x="0" y="2550198"/>
                  </a:lnTo>
                  <a:lnTo>
                    <a:pt x="13410806" y="2550198"/>
                  </a:lnTo>
                  <a:lnTo>
                    <a:pt x="13410806" y="2547924"/>
                  </a:lnTo>
                  <a:close/>
                </a:path>
                <a:path w="13411200" h="2550795">
                  <a:moveTo>
                    <a:pt x="13410806" y="2511526"/>
                  </a:moveTo>
                  <a:lnTo>
                    <a:pt x="0" y="2511526"/>
                  </a:lnTo>
                  <a:lnTo>
                    <a:pt x="0" y="2513800"/>
                  </a:lnTo>
                  <a:lnTo>
                    <a:pt x="13410806" y="2513800"/>
                  </a:lnTo>
                  <a:lnTo>
                    <a:pt x="13410806" y="2511526"/>
                  </a:lnTo>
                  <a:close/>
                </a:path>
                <a:path w="13411200" h="2550795">
                  <a:moveTo>
                    <a:pt x="13410806" y="2475128"/>
                  </a:moveTo>
                  <a:lnTo>
                    <a:pt x="0" y="2475128"/>
                  </a:lnTo>
                  <a:lnTo>
                    <a:pt x="0" y="2477401"/>
                  </a:lnTo>
                  <a:lnTo>
                    <a:pt x="13410806" y="2477401"/>
                  </a:lnTo>
                  <a:lnTo>
                    <a:pt x="13410806" y="2475128"/>
                  </a:lnTo>
                  <a:close/>
                </a:path>
                <a:path w="13411200" h="2550795">
                  <a:moveTo>
                    <a:pt x="13410806" y="2438730"/>
                  </a:moveTo>
                  <a:lnTo>
                    <a:pt x="0" y="2438730"/>
                  </a:lnTo>
                  <a:lnTo>
                    <a:pt x="0" y="2441003"/>
                  </a:lnTo>
                  <a:lnTo>
                    <a:pt x="13410806" y="2441003"/>
                  </a:lnTo>
                  <a:lnTo>
                    <a:pt x="13410806" y="2438730"/>
                  </a:lnTo>
                  <a:close/>
                </a:path>
                <a:path w="13411200" h="2550795">
                  <a:moveTo>
                    <a:pt x="13410806" y="2402332"/>
                  </a:moveTo>
                  <a:lnTo>
                    <a:pt x="0" y="2402332"/>
                  </a:lnTo>
                  <a:lnTo>
                    <a:pt x="0" y="2404605"/>
                  </a:lnTo>
                  <a:lnTo>
                    <a:pt x="13410806" y="2404605"/>
                  </a:lnTo>
                  <a:lnTo>
                    <a:pt x="13410806" y="2402332"/>
                  </a:lnTo>
                  <a:close/>
                </a:path>
                <a:path w="13411200" h="2550795">
                  <a:moveTo>
                    <a:pt x="13410806" y="2365933"/>
                  </a:moveTo>
                  <a:lnTo>
                    <a:pt x="0" y="2365933"/>
                  </a:lnTo>
                  <a:lnTo>
                    <a:pt x="0" y="2368207"/>
                  </a:lnTo>
                  <a:lnTo>
                    <a:pt x="13410806" y="2368207"/>
                  </a:lnTo>
                  <a:lnTo>
                    <a:pt x="13410806" y="2365933"/>
                  </a:lnTo>
                  <a:close/>
                </a:path>
                <a:path w="13411200" h="2550795">
                  <a:moveTo>
                    <a:pt x="13410806" y="2329535"/>
                  </a:moveTo>
                  <a:lnTo>
                    <a:pt x="0" y="2329535"/>
                  </a:lnTo>
                  <a:lnTo>
                    <a:pt x="0" y="2331809"/>
                  </a:lnTo>
                  <a:lnTo>
                    <a:pt x="13410806" y="2331809"/>
                  </a:lnTo>
                  <a:lnTo>
                    <a:pt x="13410806" y="2329535"/>
                  </a:lnTo>
                  <a:close/>
                </a:path>
                <a:path w="13411200" h="2550795">
                  <a:moveTo>
                    <a:pt x="13410806" y="2293137"/>
                  </a:moveTo>
                  <a:lnTo>
                    <a:pt x="0" y="2293137"/>
                  </a:lnTo>
                  <a:lnTo>
                    <a:pt x="0" y="2295410"/>
                  </a:lnTo>
                  <a:lnTo>
                    <a:pt x="13410806" y="2295410"/>
                  </a:lnTo>
                  <a:lnTo>
                    <a:pt x="13410806" y="2293137"/>
                  </a:lnTo>
                  <a:close/>
                </a:path>
                <a:path w="13411200" h="2550795">
                  <a:moveTo>
                    <a:pt x="13410806" y="2256739"/>
                  </a:moveTo>
                  <a:lnTo>
                    <a:pt x="0" y="2256739"/>
                  </a:lnTo>
                  <a:lnTo>
                    <a:pt x="0" y="2259012"/>
                  </a:lnTo>
                  <a:lnTo>
                    <a:pt x="13410806" y="2259012"/>
                  </a:lnTo>
                  <a:lnTo>
                    <a:pt x="13410806" y="2256739"/>
                  </a:lnTo>
                  <a:close/>
                </a:path>
                <a:path w="13411200" h="2550795">
                  <a:moveTo>
                    <a:pt x="13410806" y="2220341"/>
                  </a:moveTo>
                  <a:lnTo>
                    <a:pt x="0" y="2220341"/>
                  </a:lnTo>
                  <a:lnTo>
                    <a:pt x="0" y="2222614"/>
                  </a:lnTo>
                  <a:lnTo>
                    <a:pt x="13410806" y="2222614"/>
                  </a:lnTo>
                  <a:lnTo>
                    <a:pt x="13410806" y="2220341"/>
                  </a:lnTo>
                  <a:close/>
                </a:path>
                <a:path w="13411200" h="2550795">
                  <a:moveTo>
                    <a:pt x="13410806" y="2183942"/>
                  </a:moveTo>
                  <a:lnTo>
                    <a:pt x="0" y="2183942"/>
                  </a:lnTo>
                  <a:lnTo>
                    <a:pt x="0" y="2186216"/>
                  </a:lnTo>
                  <a:lnTo>
                    <a:pt x="13410806" y="2186216"/>
                  </a:lnTo>
                  <a:lnTo>
                    <a:pt x="13410806" y="2183942"/>
                  </a:lnTo>
                  <a:close/>
                </a:path>
                <a:path w="13411200" h="2550795">
                  <a:moveTo>
                    <a:pt x="13410806" y="2147544"/>
                  </a:moveTo>
                  <a:lnTo>
                    <a:pt x="0" y="2147544"/>
                  </a:lnTo>
                  <a:lnTo>
                    <a:pt x="0" y="2149818"/>
                  </a:lnTo>
                  <a:lnTo>
                    <a:pt x="13410806" y="2149818"/>
                  </a:lnTo>
                  <a:lnTo>
                    <a:pt x="13410806" y="2147544"/>
                  </a:lnTo>
                  <a:close/>
                </a:path>
                <a:path w="13411200" h="2550795">
                  <a:moveTo>
                    <a:pt x="13410806" y="2111146"/>
                  </a:moveTo>
                  <a:lnTo>
                    <a:pt x="0" y="2111146"/>
                  </a:lnTo>
                  <a:lnTo>
                    <a:pt x="0" y="2113419"/>
                  </a:lnTo>
                  <a:lnTo>
                    <a:pt x="13410806" y="2113419"/>
                  </a:lnTo>
                  <a:lnTo>
                    <a:pt x="13410806" y="2111146"/>
                  </a:lnTo>
                  <a:close/>
                </a:path>
                <a:path w="13411200" h="2550795">
                  <a:moveTo>
                    <a:pt x="13410806" y="2074735"/>
                  </a:moveTo>
                  <a:lnTo>
                    <a:pt x="0" y="2074735"/>
                  </a:lnTo>
                  <a:lnTo>
                    <a:pt x="0" y="2077021"/>
                  </a:lnTo>
                  <a:lnTo>
                    <a:pt x="13410806" y="2077021"/>
                  </a:lnTo>
                  <a:lnTo>
                    <a:pt x="13410806" y="2074735"/>
                  </a:lnTo>
                  <a:close/>
                </a:path>
                <a:path w="13411200" h="2550795">
                  <a:moveTo>
                    <a:pt x="13410806" y="2038337"/>
                  </a:moveTo>
                  <a:lnTo>
                    <a:pt x="0" y="2038337"/>
                  </a:lnTo>
                  <a:lnTo>
                    <a:pt x="0" y="2040623"/>
                  </a:lnTo>
                  <a:lnTo>
                    <a:pt x="13410806" y="2040623"/>
                  </a:lnTo>
                  <a:lnTo>
                    <a:pt x="13410806" y="2038337"/>
                  </a:lnTo>
                  <a:close/>
                </a:path>
                <a:path w="13411200" h="2550795">
                  <a:moveTo>
                    <a:pt x="13410806" y="2001939"/>
                  </a:moveTo>
                  <a:lnTo>
                    <a:pt x="0" y="2001939"/>
                  </a:lnTo>
                  <a:lnTo>
                    <a:pt x="0" y="2004212"/>
                  </a:lnTo>
                  <a:lnTo>
                    <a:pt x="13410806" y="2004212"/>
                  </a:lnTo>
                  <a:lnTo>
                    <a:pt x="13410806" y="2001939"/>
                  </a:lnTo>
                  <a:close/>
                </a:path>
                <a:path w="13411200" h="2550795">
                  <a:moveTo>
                    <a:pt x="13410806" y="1965540"/>
                  </a:moveTo>
                  <a:lnTo>
                    <a:pt x="0" y="1965540"/>
                  </a:lnTo>
                  <a:lnTo>
                    <a:pt x="0" y="1967814"/>
                  </a:lnTo>
                  <a:lnTo>
                    <a:pt x="13410806" y="1967814"/>
                  </a:lnTo>
                  <a:lnTo>
                    <a:pt x="13410806" y="1965540"/>
                  </a:lnTo>
                  <a:close/>
                </a:path>
                <a:path w="13411200" h="2550795">
                  <a:moveTo>
                    <a:pt x="13410806" y="1929142"/>
                  </a:moveTo>
                  <a:lnTo>
                    <a:pt x="0" y="1929142"/>
                  </a:lnTo>
                  <a:lnTo>
                    <a:pt x="0" y="1931416"/>
                  </a:lnTo>
                  <a:lnTo>
                    <a:pt x="13410806" y="1931416"/>
                  </a:lnTo>
                  <a:lnTo>
                    <a:pt x="13410806" y="1929142"/>
                  </a:lnTo>
                  <a:close/>
                </a:path>
                <a:path w="13411200" h="2550795">
                  <a:moveTo>
                    <a:pt x="13410806" y="1892744"/>
                  </a:moveTo>
                  <a:lnTo>
                    <a:pt x="0" y="1892744"/>
                  </a:lnTo>
                  <a:lnTo>
                    <a:pt x="0" y="1895017"/>
                  </a:lnTo>
                  <a:lnTo>
                    <a:pt x="13410806" y="1895017"/>
                  </a:lnTo>
                  <a:lnTo>
                    <a:pt x="13410806" y="1892744"/>
                  </a:lnTo>
                  <a:close/>
                </a:path>
                <a:path w="13411200" h="2550795">
                  <a:moveTo>
                    <a:pt x="13410806" y="1856346"/>
                  </a:moveTo>
                  <a:lnTo>
                    <a:pt x="0" y="1856346"/>
                  </a:lnTo>
                  <a:lnTo>
                    <a:pt x="0" y="1858619"/>
                  </a:lnTo>
                  <a:lnTo>
                    <a:pt x="13410806" y="1858619"/>
                  </a:lnTo>
                  <a:lnTo>
                    <a:pt x="13410806" y="1856346"/>
                  </a:lnTo>
                  <a:close/>
                </a:path>
                <a:path w="13411200" h="2550795">
                  <a:moveTo>
                    <a:pt x="13410806" y="1819948"/>
                  </a:moveTo>
                  <a:lnTo>
                    <a:pt x="0" y="1819948"/>
                  </a:lnTo>
                  <a:lnTo>
                    <a:pt x="0" y="1822221"/>
                  </a:lnTo>
                  <a:lnTo>
                    <a:pt x="13410806" y="1822221"/>
                  </a:lnTo>
                  <a:lnTo>
                    <a:pt x="13410806" y="1819948"/>
                  </a:lnTo>
                  <a:close/>
                </a:path>
                <a:path w="13411200" h="2550795">
                  <a:moveTo>
                    <a:pt x="13410806" y="1783549"/>
                  </a:moveTo>
                  <a:lnTo>
                    <a:pt x="0" y="1783549"/>
                  </a:lnTo>
                  <a:lnTo>
                    <a:pt x="0" y="1785823"/>
                  </a:lnTo>
                  <a:lnTo>
                    <a:pt x="13410806" y="1785823"/>
                  </a:lnTo>
                  <a:lnTo>
                    <a:pt x="13410806" y="1783549"/>
                  </a:lnTo>
                  <a:close/>
                </a:path>
                <a:path w="13411200" h="2550795">
                  <a:moveTo>
                    <a:pt x="13410806" y="1747151"/>
                  </a:moveTo>
                  <a:lnTo>
                    <a:pt x="0" y="1747151"/>
                  </a:lnTo>
                  <a:lnTo>
                    <a:pt x="0" y="1749425"/>
                  </a:lnTo>
                  <a:lnTo>
                    <a:pt x="13410806" y="1749425"/>
                  </a:lnTo>
                  <a:lnTo>
                    <a:pt x="13410806" y="1747151"/>
                  </a:lnTo>
                  <a:close/>
                </a:path>
                <a:path w="13411200" h="2550795">
                  <a:moveTo>
                    <a:pt x="13410806" y="1710753"/>
                  </a:moveTo>
                  <a:lnTo>
                    <a:pt x="0" y="1710753"/>
                  </a:lnTo>
                  <a:lnTo>
                    <a:pt x="0" y="1713026"/>
                  </a:lnTo>
                  <a:lnTo>
                    <a:pt x="13410806" y="1713026"/>
                  </a:lnTo>
                  <a:lnTo>
                    <a:pt x="13410806" y="1710753"/>
                  </a:lnTo>
                  <a:close/>
                </a:path>
                <a:path w="13411200" h="2550795">
                  <a:moveTo>
                    <a:pt x="13410806" y="1674355"/>
                  </a:moveTo>
                  <a:lnTo>
                    <a:pt x="0" y="1674355"/>
                  </a:lnTo>
                  <a:lnTo>
                    <a:pt x="0" y="1676628"/>
                  </a:lnTo>
                  <a:lnTo>
                    <a:pt x="13410806" y="1676628"/>
                  </a:lnTo>
                  <a:lnTo>
                    <a:pt x="13410806" y="1674355"/>
                  </a:lnTo>
                  <a:close/>
                </a:path>
                <a:path w="13411200" h="2550795">
                  <a:moveTo>
                    <a:pt x="13410806" y="1637957"/>
                  </a:moveTo>
                  <a:lnTo>
                    <a:pt x="0" y="1637957"/>
                  </a:lnTo>
                  <a:lnTo>
                    <a:pt x="0" y="1640230"/>
                  </a:lnTo>
                  <a:lnTo>
                    <a:pt x="13410806" y="1640230"/>
                  </a:lnTo>
                  <a:lnTo>
                    <a:pt x="13410806" y="1637957"/>
                  </a:lnTo>
                  <a:close/>
                </a:path>
                <a:path w="13411200" h="2550795">
                  <a:moveTo>
                    <a:pt x="13410806" y="1601558"/>
                  </a:moveTo>
                  <a:lnTo>
                    <a:pt x="0" y="1601558"/>
                  </a:lnTo>
                  <a:lnTo>
                    <a:pt x="0" y="1603832"/>
                  </a:lnTo>
                  <a:lnTo>
                    <a:pt x="13410806" y="1603832"/>
                  </a:lnTo>
                  <a:lnTo>
                    <a:pt x="13410806" y="1601558"/>
                  </a:lnTo>
                  <a:close/>
                </a:path>
                <a:path w="13411200" h="2550795">
                  <a:moveTo>
                    <a:pt x="13410806" y="1565160"/>
                  </a:moveTo>
                  <a:lnTo>
                    <a:pt x="0" y="1565160"/>
                  </a:lnTo>
                  <a:lnTo>
                    <a:pt x="0" y="1567434"/>
                  </a:lnTo>
                  <a:lnTo>
                    <a:pt x="13410806" y="1567434"/>
                  </a:lnTo>
                  <a:lnTo>
                    <a:pt x="13410806" y="1565160"/>
                  </a:lnTo>
                  <a:close/>
                </a:path>
                <a:path w="13411200" h="2550795">
                  <a:moveTo>
                    <a:pt x="13410806" y="1528762"/>
                  </a:moveTo>
                  <a:lnTo>
                    <a:pt x="0" y="1528762"/>
                  </a:lnTo>
                  <a:lnTo>
                    <a:pt x="0" y="1531035"/>
                  </a:lnTo>
                  <a:lnTo>
                    <a:pt x="13410806" y="1531035"/>
                  </a:lnTo>
                  <a:lnTo>
                    <a:pt x="13410806" y="1528762"/>
                  </a:lnTo>
                  <a:close/>
                </a:path>
                <a:path w="13411200" h="2550795">
                  <a:moveTo>
                    <a:pt x="13410806" y="1492351"/>
                  </a:moveTo>
                  <a:lnTo>
                    <a:pt x="0" y="1492351"/>
                  </a:lnTo>
                  <a:lnTo>
                    <a:pt x="0" y="1494637"/>
                  </a:lnTo>
                  <a:lnTo>
                    <a:pt x="13410806" y="1494637"/>
                  </a:lnTo>
                  <a:lnTo>
                    <a:pt x="13410806" y="1492351"/>
                  </a:lnTo>
                  <a:close/>
                </a:path>
                <a:path w="13411200" h="2550795">
                  <a:moveTo>
                    <a:pt x="13410806" y="1455953"/>
                  </a:moveTo>
                  <a:lnTo>
                    <a:pt x="0" y="1455953"/>
                  </a:lnTo>
                  <a:lnTo>
                    <a:pt x="0" y="1458226"/>
                  </a:lnTo>
                  <a:lnTo>
                    <a:pt x="13410806" y="1458226"/>
                  </a:lnTo>
                  <a:lnTo>
                    <a:pt x="13410806" y="1455953"/>
                  </a:lnTo>
                  <a:close/>
                </a:path>
                <a:path w="13411200" h="2550795">
                  <a:moveTo>
                    <a:pt x="13410806" y="1419555"/>
                  </a:moveTo>
                  <a:lnTo>
                    <a:pt x="0" y="1419555"/>
                  </a:lnTo>
                  <a:lnTo>
                    <a:pt x="0" y="1421828"/>
                  </a:lnTo>
                  <a:lnTo>
                    <a:pt x="13410806" y="1421828"/>
                  </a:lnTo>
                  <a:lnTo>
                    <a:pt x="13410806" y="1419555"/>
                  </a:lnTo>
                  <a:close/>
                </a:path>
                <a:path w="13411200" h="2550795">
                  <a:moveTo>
                    <a:pt x="13410806" y="1383157"/>
                  </a:moveTo>
                  <a:lnTo>
                    <a:pt x="0" y="1383157"/>
                  </a:lnTo>
                  <a:lnTo>
                    <a:pt x="0" y="1385430"/>
                  </a:lnTo>
                  <a:lnTo>
                    <a:pt x="13410806" y="1385430"/>
                  </a:lnTo>
                  <a:lnTo>
                    <a:pt x="13410806" y="1383157"/>
                  </a:lnTo>
                  <a:close/>
                </a:path>
                <a:path w="13411200" h="2550795">
                  <a:moveTo>
                    <a:pt x="13410806" y="1346758"/>
                  </a:moveTo>
                  <a:lnTo>
                    <a:pt x="0" y="1346758"/>
                  </a:lnTo>
                  <a:lnTo>
                    <a:pt x="0" y="1349032"/>
                  </a:lnTo>
                  <a:lnTo>
                    <a:pt x="13410806" y="1349032"/>
                  </a:lnTo>
                  <a:lnTo>
                    <a:pt x="13410806" y="1346758"/>
                  </a:lnTo>
                  <a:close/>
                </a:path>
                <a:path w="13411200" h="2550795">
                  <a:moveTo>
                    <a:pt x="13410806" y="1310360"/>
                  </a:moveTo>
                  <a:lnTo>
                    <a:pt x="0" y="1310360"/>
                  </a:lnTo>
                  <a:lnTo>
                    <a:pt x="0" y="1312633"/>
                  </a:lnTo>
                  <a:lnTo>
                    <a:pt x="13410806" y="1312633"/>
                  </a:lnTo>
                  <a:lnTo>
                    <a:pt x="13410806" y="1310360"/>
                  </a:lnTo>
                  <a:close/>
                </a:path>
                <a:path w="13411200" h="2550795">
                  <a:moveTo>
                    <a:pt x="13410806" y="1273962"/>
                  </a:moveTo>
                  <a:lnTo>
                    <a:pt x="0" y="1273962"/>
                  </a:lnTo>
                  <a:lnTo>
                    <a:pt x="0" y="1276235"/>
                  </a:lnTo>
                  <a:lnTo>
                    <a:pt x="13410806" y="1276235"/>
                  </a:lnTo>
                  <a:lnTo>
                    <a:pt x="13410806" y="1273962"/>
                  </a:lnTo>
                  <a:close/>
                </a:path>
                <a:path w="13411200" h="2550795">
                  <a:moveTo>
                    <a:pt x="13410806" y="1237564"/>
                  </a:moveTo>
                  <a:lnTo>
                    <a:pt x="0" y="1237564"/>
                  </a:lnTo>
                  <a:lnTo>
                    <a:pt x="0" y="1239837"/>
                  </a:lnTo>
                  <a:lnTo>
                    <a:pt x="13410806" y="1239837"/>
                  </a:lnTo>
                  <a:lnTo>
                    <a:pt x="13410806" y="1237564"/>
                  </a:lnTo>
                  <a:close/>
                </a:path>
                <a:path w="13411200" h="2550795">
                  <a:moveTo>
                    <a:pt x="13410806" y="1201166"/>
                  </a:moveTo>
                  <a:lnTo>
                    <a:pt x="0" y="1201166"/>
                  </a:lnTo>
                  <a:lnTo>
                    <a:pt x="0" y="1203439"/>
                  </a:lnTo>
                  <a:lnTo>
                    <a:pt x="13410806" y="1203439"/>
                  </a:lnTo>
                  <a:lnTo>
                    <a:pt x="13410806" y="1201166"/>
                  </a:lnTo>
                  <a:close/>
                </a:path>
                <a:path w="13411200" h="2550795">
                  <a:moveTo>
                    <a:pt x="13410806" y="1164767"/>
                  </a:moveTo>
                  <a:lnTo>
                    <a:pt x="0" y="1164767"/>
                  </a:lnTo>
                  <a:lnTo>
                    <a:pt x="0" y="1167041"/>
                  </a:lnTo>
                  <a:lnTo>
                    <a:pt x="13410806" y="1167041"/>
                  </a:lnTo>
                  <a:lnTo>
                    <a:pt x="13410806" y="1164767"/>
                  </a:lnTo>
                  <a:close/>
                </a:path>
                <a:path w="13411200" h="2550795">
                  <a:moveTo>
                    <a:pt x="13410806" y="1128369"/>
                  </a:moveTo>
                  <a:lnTo>
                    <a:pt x="0" y="1128369"/>
                  </a:lnTo>
                  <a:lnTo>
                    <a:pt x="0" y="1130642"/>
                  </a:lnTo>
                  <a:lnTo>
                    <a:pt x="13410806" y="1130642"/>
                  </a:lnTo>
                  <a:lnTo>
                    <a:pt x="13410806" y="1128369"/>
                  </a:lnTo>
                  <a:close/>
                </a:path>
                <a:path w="13411200" h="2550795">
                  <a:moveTo>
                    <a:pt x="13410806" y="1091971"/>
                  </a:moveTo>
                  <a:lnTo>
                    <a:pt x="0" y="1091971"/>
                  </a:lnTo>
                  <a:lnTo>
                    <a:pt x="0" y="1094244"/>
                  </a:lnTo>
                  <a:lnTo>
                    <a:pt x="13410806" y="1094244"/>
                  </a:lnTo>
                  <a:lnTo>
                    <a:pt x="13410806" y="1091971"/>
                  </a:lnTo>
                  <a:close/>
                </a:path>
                <a:path w="13411200" h="2550795">
                  <a:moveTo>
                    <a:pt x="13410806" y="1055573"/>
                  </a:moveTo>
                  <a:lnTo>
                    <a:pt x="0" y="1055573"/>
                  </a:lnTo>
                  <a:lnTo>
                    <a:pt x="0" y="1057846"/>
                  </a:lnTo>
                  <a:lnTo>
                    <a:pt x="13410806" y="1057846"/>
                  </a:lnTo>
                  <a:lnTo>
                    <a:pt x="13410806" y="1055573"/>
                  </a:lnTo>
                  <a:close/>
                </a:path>
                <a:path w="13411200" h="2550795">
                  <a:moveTo>
                    <a:pt x="13410806" y="1019175"/>
                  </a:moveTo>
                  <a:lnTo>
                    <a:pt x="0" y="1019175"/>
                  </a:lnTo>
                  <a:lnTo>
                    <a:pt x="0" y="1021448"/>
                  </a:lnTo>
                  <a:lnTo>
                    <a:pt x="13410806" y="1021448"/>
                  </a:lnTo>
                  <a:lnTo>
                    <a:pt x="13410806" y="1019175"/>
                  </a:lnTo>
                  <a:close/>
                </a:path>
                <a:path w="13411200" h="2550795">
                  <a:moveTo>
                    <a:pt x="13410806" y="982776"/>
                  </a:moveTo>
                  <a:lnTo>
                    <a:pt x="0" y="982776"/>
                  </a:lnTo>
                  <a:lnTo>
                    <a:pt x="0" y="985050"/>
                  </a:lnTo>
                  <a:lnTo>
                    <a:pt x="13410806" y="985050"/>
                  </a:lnTo>
                  <a:lnTo>
                    <a:pt x="13410806" y="982776"/>
                  </a:lnTo>
                  <a:close/>
                </a:path>
                <a:path w="13411200" h="2550795">
                  <a:moveTo>
                    <a:pt x="13410806" y="946365"/>
                  </a:moveTo>
                  <a:lnTo>
                    <a:pt x="0" y="946365"/>
                  </a:lnTo>
                  <a:lnTo>
                    <a:pt x="0" y="948651"/>
                  </a:lnTo>
                  <a:lnTo>
                    <a:pt x="13410806" y="948651"/>
                  </a:lnTo>
                  <a:lnTo>
                    <a:pt x="13410806" y="946365"/>
                  </a:lnTo>
                  <a:close/>
                </a:path>
                <a:path w="13411200" h="2550795">
                  <a:moveTo>
                    <a:pt x="13410806" y="909967"/>
                  </a:moveTo>
                  <a:lnTo>
                    <a:pt x="0" y="909967"/>
                  </a:lnTo>
                  <a:lnTo>
                    <a:pt x="0" y="912241"/>
                  </a:lnTo>
                  <a:lnTo>
                    <a:pt x="13410806" y="912241"/>
                  </a:lnTo>
                  <a:lnTo>
                    <a:pt x="13410806" y="909967"/>
                  </a:lnTo>
                  <a:close/>
                </a:path>
                <a:path w="13411200" h="2550795">
                  <a:moveTo>
                    <a:pt x="13410806" y="873569"/>
                  </a:moveTo>
                  <a:lnTo>
                    <a:pt x="0" y="873569"/>
                  </a:lnTo>
                  <a:lnTo>
                    <a:pt x="0" y="875842"/>
                  </a:lnTo>
                  <a:lnTo>
                    <a:pt x="13410806" y="875842"/>
                  </a:lnTo>
                  <a:lnTo>
                    <a:pt x="13410806" y="873569"/>
                  </a:lnTo>
                  <a:close/>
                </a:path>
                <a:path w="13411200" h="2550795">
                  <a:moveTo>
                    <a:pt x="13410806" y="837171"/>
                  </a:moveTo>
                  <a:lnTo>
                    <a:pt x="0" y="837171"/>
                  </a:lnTo>
                  <a:lnTo>
                    <a:pt x="0" y="839444"/>
                  </a:lnTo>
                  <a:lnTo>
                    <a:pt x="13410806" y="839444"/>
                  </a:lnTo>
                  <a:lnTo>
                    <a:pt x="13410806" y="837171"/>
                  </a:lnTo>
                  <a:close/>
                </a:path>
                <a:path w="13411200" h="2550795">
                  <a:moveTo>
                    <a:pt x="13410806" y="800773"/>
                  </a:moveTo>
                  <a:lnTo>
                    <a:pt x="0" y="800773"/>
                  </a:lnTo>
                  <a:lnTo>
                    <a:pt x="0" y="803046"/>
                  </a:lnTo>
                  <a:lnTo>
                    <a:pt x="13410806" y="803046"/>
                  </a:lnTo>
                  <a:lnTo>
                    <a:pt x="13410806" y="800773"/>
                  </a:lnTo>
                  <a:close/>
                </a:path>
                <a:path w="13411200" h="2550795">
                  <a:moveTo>
                    <a:pt x="13410806" y="764374"/>
                  </a:moveTo>
                  <a:lnTo>
                    <a:pt x="0" y="764374"/>
                  </a:lnTo>
                  <a:lnTo>
                    <a:pt x="0" y="766648"/>
                  </a:lnTo>
                  <a:lnTo>
                    <a:pt x="13410806" y="766648"/>
                  </a:lnTo>
                  <a:lnTo>
                    <a:pt x="13410806" y="764374"/>
                  </a:lnTo>
                  <a:close/>
                </a:path>
                <a:path w="13411200" h="2550795">
                  <a:moveTo>
                    <a:pt x="13410806" y="727976"/>
                  </a:moveTo>
                  <a:lnTo>
                    <a:pt x="0" y="727976"/>
                  </a:lnTo>
                  <a:lnTo>
                    <a:pt x="0" y="730250"/>
                  </a:lnTo>
                  <a:lnTo>
                    <a:pt x="13410806" y="730250"/>
                  </a:lnTo>
                  <a:lnTo>
                    <a:pt x="13410806" y="727976"/>
                  </a:lnTo>
                  <a:close/>
                </a:path>
                <a:path w="13411200" h="2550795">
                  <a:moveTo>
                    <a:pt x="13410806" y="691578"/>
                  </a:moveTo>
                  <a:lnTo>
                    <a:pt x="0" y="691578"/>
                  </a:lnTo>
                  <a:lnTo>
                    <a:pt x="0" y="693851"/>
                  </a:lnTo>
                  <a:lnTo>
                    <a:pt x="13410806" y="693851"/>
                  </a:lnTo>
                  <a:lnTo>
                    <a:pt x="13410806" y="691578"/>
                  </a:lnTo>
                  <a:close/>
                </a:path>
                <a:path w="13411200" h="2550795">
                  <a:moveTo>
                    <a:pt x="13410806" y="655180"/>
                  </a:moveTo>
                  <a:lnTo>
                    <a:pt x="0" y="655180"/>
                  </a:lnTo>
                  <a:lnTo>
                    <a:pt x="0" y="657453"/>
                  </a:lnTo>
                  <a:lnTo>
                    <a:pt x="13410806" y="657453"/>
                  </a:lnTo>
                  <a:lnTo>
                    <a:pt x="13410806" y="655180"/>
                  </a:lnTo>
                  <a:close/>
                </a:path>
                <a:path w="13411200" h="2550795">
                  <a:moveTo>
                    <a:pt x="13410806" y="618782"/>
                  </a:moveTo>
                  <a:lnTo>
                    <a:pt x="0" y="618782"/>
                  </a:lnTo>
                  <a:lnTo>
                    <a:pt x="0" y="621055"/>
                  </a:lnTo>
                  <a:lnTo>
                    <a:pt x="13410806" y="621055"/>
                  </a:lnTo>
                  <a:lnTo>
                    <a:pt x="13410806" y="618782"/>
                  </a:lnTo>
                  <a:close/>
                </a:path>
                <a:path w="13411200" h="2550795">
                  <a:moveTo>
                    <a:pt x="13410806" y="582383"/>
                  </a:moveTo>
                  <a:lnTo>
                    <a:pt x="0" y="582383"/>
                  </a:lnTo>
                  <a:lnTo>
                    <a:pt x="0" y="584657"/>
                  </a:lnTo>
                  <a:lnTo>
                    <a:pt x="13410806" y="584657"/>
                  </a:lnTo>
                  <a:lnTo>
                    <a:pt x="13410806" y="582383"/>
                  </a:lnTo>
                  <a:close/>
                </a:path>
                <a:path w="13411200" h="2550795">
                  <a:moveTo>
                    <a:pt x="13410806" y="545985"/>
                  </a:moveTo>
                  <a:lnTo>
                    <a:pt x="0" y="545985"/>
                  </a:lnTo>
                  <a:lnTo>
                    <a:pt x="0" y="548259"/>
                  </a:lnTo>
                  <a:lnTo>
                    <a:pt x="13410806" y="548259"/>
                  </a:lnTo>
                  <a:lnTo>
                    <a:pt x="13410806" y="545985"/>
                  </a:lnTo>
                  <a:close/>
                </a:path>
                <a:path w="13411200" h="2550795">
                  <a:moveTo>
                    <a:pt x="13410806" y="509587"/>
                  </a:moveTo>
                  <a:lnTo>
                    <a:pt x="0" y="509587"/>
                  </a:lnTo>
                  <a:lnTo>
                    <a:pt x="0" y="511860"/>
                  </a:lnTo>
                  <a:lnTo>
                    <a:pt x="13410806" y="511860"/>
                  </a:lnTo>
                  <a:lnTo>
                    <a:pt x="13410806" y="509587"/>
                  </a:lnTo>
                  <a:close/>
                </a:path>
                <a:path w="13411200" h="2550795">
                  <a:moveTo>
                    <a:pt x="13410806" y="473189"/>
                  </a:moveTo>
                  <a:lnTo>
                    <a:pt x="0" y="473189"/>
                  </a:lnTo>
                  <a:lnTo>
                    <a:pt x="0" y="475462"/>
                  </a:lnTo>
                  <a:lnTo>
                    <a:pt x="13410806" y="475462"/>
                  </a:lnTo>
                  <a:lnTo>
                    <a:pt x="13410806" y="473189"/>
                  </a:lnTo>
                  <a:close/>
                </a:path>
                <a:path w="13411200" h="2550795">
                  <a:moveTo>
                    <a:pt x="13410806" y="436791"/>
                  </a:moveTo>
                  <a:lnTo>
                    <a:pt x="0" y="436791"/>
                  </a:lnTo>
                  <a:lnTo>
                    <a:pt x="0" y="439064"/>
                  </a:lnTo>
                  <a:lnTo>
                    <a:pt x="13410806" y="439064"/>
                  </a:lnTo>
                  <a:lnTo>
                    <a:pt x="13410806" y="436791"/>
                  </a:lnTo>
                  <a:close/>
                </a:path>
                <a:path w="13411200" h="2550795">
                  <a:moveTo>
                    <a:pt x="13410806" y="400380"/>
                  </a:moveTo>
                  <a:lnTo>
                    <a:pt x="0" y="400380"/>
                  </a:lnTo>
                  <a:lnTo>
                    <a:pt x="0" y="402666"/>
                  </a:lnTo>
                  <a:lnTo>
                    <a:pt x="13410806" y="402666"/>
                  </a:lnTo>
                  <a:lnTo>
                    <a:pt x="13410806" y="400380"/>
                  </a:lnTo>
                  <a:close/>
                </a:path>
                <a:path w="13411200" h="2550795">
                  <a:moveTo>
                    <a:pt x="13410806" y="363982"/>
                  </a:moveTo>
                  <a:lnTo>
                    <a:pt x="0" y="363982"/>
                  </a:lnTo>
                  <a:lnTo>
                    <a:pt x="0" y="366255"/>
                  </a:lnTo>
                  <a:lnTo>
                    <a:pt x="13410806" y="366255"/>
                  </a:lnTo>
                  <a:lnTo>
                    <a:pt x="13410806" y="363982"/>
                  </a:lnTo>
                  <a:close/>
                </a:path>
                <a:path w="13411200" h="2550795">
                  <a:moveTo>
                    <a:pt x="13410806" y="327583"/>
                  </a:moveTo>
                  <a:lnTo>
                    <a:pt x="0" y="327583"/>
                  </a:lnTo>
                  <a:lnTo>
                    <a:pt x="0" y="329857"/>
                  </a:lnTo>
                  <a:lnTo>
                    <a:pt x="13410806" y="329857"/>
                  </a:lnTo>
                  <a:lnTo>
                    <a:pt x="13410806" y="327583"/>
                  </a:lnTo>
                  <a:close/>
                </a:path>
                <a:path w="13411200" h="2550795">
                  <a:moveTo>
                    <a:pt x="13410806" y="291185"/>
                  </a:moveTo>
                  <a:lnTo>
                    <a:pt x="0" y="291185"/>
                  </a:lnTo>
                  <a:lnTo>
                    <a:pt x="0" y="293458"/>
                  </a:lnTo>
                  <a:lnTo>
                    <a:pt x="13410806" y="293458"/>
                  </a:lnTo>
                  <a:lnTo>
                    <a:pt x="13410806" y="291185"/>
                  </a:lnTo>
                  <a:close/>
                </a:path>
                <a:path w="13411200" h="2550795">
                  <a:moveTo>
                    <a:pt x="13410806" y="254787"/>
                  </a:moveTo>
                  <a:lnTo>
                    <a:pt x="0" y="254787"/>
                  </a:lnTo>
                  <a:lnTo>
                    <a:pt x="0" y="257060"/>
                  </a:lnTo>
                  <a:lnTo>
                    <a:pt x="13410806" y="257060"/>
                  </a:lnTo>
                  <a:lnTo>
                    <a:pt x="13410806" y="254787"/>
                  </a:lnTo>
                  <a:close/>
                </a:path>
                <a:path w="13411200" h="2550795">
                  <a:moveTo>
                    <a:pt x="13410806" y="218389"/>
                  </a:moveTo>
                  <a:lnTo>
                    <a:pt x="0" y="218389"/>
                  </a:lnTo>
                  <a:lnTo>
                    <a:pt x="0" y="220662"/>
                  </a:lnTo>
                  <a:lnTo>
                    <a:pt x="13410806" y="220662"/>
                  </a:lnTo>
                  <a:lnTo>
                    <a:pt x="13410806" y="218389"/>
                  </a:lnTo>
                  <a:close/>
                </a:path>
                <a:path w="13411200" h="2550795">
                  <a:moveTo>
                    <a:pt x="13410806" y="181991"/>
                  </a:moveTo>
                  <a:lnTo>
                    <a:pt x="0" y="181991"/>
                  </a:lnTo>
                  <a:lnTo>
                    <a:pt x="0" y="184264"/>
                  </a:lnTo>
                  <a:lnTo>
                    <a:pt x="13410806" y="184264"/>
                  </a:lnTo>
                  <a:lnTo>
                    <a:pt x="13410806" y="181991"/>
                  </a:lnTo>
                  <a:close/>
                </a:path>
                <a:path w="13411200" h="2550795">
                  <a:moveTo>
                    <a:pt x="13410806" y="145592"/>
                  </a:moveTo>
                  <a:lnTo>
                    <a:pt x="0" y="145592"/>
                  </a:lnTo>
                  <a:lnTo>
                    <a:pt x="0" y="147866"/>
                  </a:lnTo>
                  <a:lnTo>
                    <a:pt x="13410806" y="147866"/>
                  </a:lnTo>
                  <a:lnTo>
                    <a:pt x="13410806" y="145592"/>
                  </a:lnTo>
                  <a:close/>
                </a:path>
                <a:path w="13411200" h="2550795">
                  <a:moveTo>
                    <a:pt x="13410806" y="109194"/>
                  </a:moveTo>
                  <a:lnTo>
                    <a:pt x="0" y="109194"/>
                  </a:lnTo>
                  <a:lnTo>
                    <a:pt x="0" y="111467"/>
                  </a:lnTo>
                  <a:lnTo>
                    <a:pt x="13410806" y="111467"/>
                  </a:lnTo>
                  <a:lnTo>
                    <a:pt x="13410806" y="109194"/>
                  </a:lnTo>
                  <a:close/>
                </a:path>
                <a:path w="13411200" h="2550795">
                  <a:moveTo>
                    <a:pt x="13410806" y="72796"/>
                  </a:moveTo>
                  <a:lnTo>
                    <a:pt x="0" y="72796"/>
                  </a:lnTo>
                  <a:lnTo>
                    <a:pt x="0" y="75069"/>
                  </a:lnTo>
                  <a:lnTo>
                    <a:pt x="13410806" y="75069"/>
                  </a:lnTo>
                  <a:lnTo>
                    <a:pt x="13410806" y="72796"/>
                  </a:lnTo>
                  <a:close/>
                </a:path>
                <a:path w="13411200" h="2550795">
                  <a:moveTo>
                    <a:pt x="13410806" y="36398"/>
                  </a:moveTo>
                  <a:lnTo>
                    <a:pt x="0" y="36398"/>
                  </a:lnTo>
                  <a:lnTo>
                    <a:pt x="0" y="38671"/>
                  </a:lnTo>
                  <a:lnTo>
                    <a:pt x="13410806" y="38671"/>
                  </a:lnTo>
                  <a:lnTo>
                    <a:pt x="13410806" y="36398"/>
                  </a:lnTo>
                  <a:close/>
                </a:path>
                <a:path w="13411200" h="2550795">
                  <a:moveTo>
                    <a:pt x="13410806" y="0"/>
                  </a:moveTo>
                  <a:lnTo>
                    <a:pt x="0" y="0"/>
                  </a:lnTo>
                  <a:lnTo>
                    <a:pt x="0" y="2273"/>
                  </a:lnTo>
                  <a:lnTo>
                    <a:pt x="13410806" y="2273"/>
                  </a:lnTo>
                  <a:lnTo>
                    <a:pt x="13410806" y="0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0" name="object 320"/>
            <p:cNvSpPr/>
            <p:nvPr/>
          </p:nvSpPr>
          <p:spPr>
            <a:xfrm>
              <a:off x="299796" y="239851"/>
              <a:ext cx="13431519" cy="7680325"/>
            </a:xfrm>
            <a:custGeom>
              <a:avLst/>
              <a:gdLst/>
              <a:ahLst/>
              <a:cxnLst/>
              <a:rect l="l" t="t" r="r" b="b"/>
              <a:pathLst>
                <a:path w="13431519" h="7680325">
                  <a:moveTo>
                    <a:pt x="13431177" y="0"/>
                  </a:moveTo>
                  <a:lnTo>
                    <a:pt x="13410806" y="0"/>
                  </a:lnTo>
                  <a:lnTo>
                    <a:pt x="13410806" y="7641514"/>
                  </a:lnTo>
                  <a:lnTo>
                    <a:pt x="13410806" y="7643787"/>
                  </a:lnTo>
                  <a:lnTo>
                    <a:pt x="13410806" y="7677912"/>
                  </a:lnTo>
                  <a:lnTo>
                    <a:pt x="12350991" y="7677912"/>
                  </a:lnTo>
                  <a:lnTo>
                    <a:pt x="12350991" y="7643787"/>
                  </a:lnTo>
                  <a:lnTo>
                    <a:pt x="13410806" y="7643787"/>
                  </a:lnTo>
                  <a:lnTo>
                    <a:pt x="13410806" y="7641514"/>
                  </a:lnTo>
                  <a:lnTo>
                    <a:pt x="12350991" y="7641514"/>
                  </a:lnTo>
                  <a:lnTo>
                    <a:pt x="12350991" y="0"/>
                  </a:lnTo>
                  <a:lnTo>
                    <a:pt x="12330608" y="0"/>
                  </a:lnTo>
                  <a:lnTo>
                    <a:pt x="12330608" y="7641514"/>
                  </a:lnTo>
                  <a:lnTo>
                    <a:pt x="12330608" y="7643787"/>
                  </a:lnTo>
                  <a:lnTo>
                    <a:pt x="12330608" y="7677912"/>
                  </a:lnTo>
                  <a:lnTo>
                    <a:pt x="11270780" y="7677912"/>
                  </a:lnTo>
                  <a:lnTo>
                    <a:pt x="11270780" y="7643787"/>
                  </a:lnTo>
                  <a:lnTo>
                    <a:pt x="12330608" y="7643787"/>
                  </a:lnTo>
                  <a:lnTo>
                    <a:pt x="12330608" y="7641514"/>
                  </a:lnTo>
                  <a:lnTo>
                    <a:pt x="11270780" y="7641514"/>
                  </a:lnTo>
                  <a:lnTo>
                    <a:pt x="11270780" y="0"/>
                  </a:lnTo>
                  <a:lnTo>
                    <a:pt x="11250397" y="0"/>
                  </a:lnTo>
                  <a:lnTo>
                    <a:pt x="11250397" y="7641514"/>
                  </a:lnTo>
                  <a:lnTo>
                    <a:pt x="11250397" y="7643787"/>
                  </a:lnTo>
                  <a:lnTo>
                    <a:pt x="11250397" y="7677912"/>
                  </a:lnTo>
                  <a:lnTo>
                    <a:pt x="10190582" y="7677912"/>
                  </a:lnTo>
                  <a:lnTo>
                    <a:pt x="10190582" y="7643787"/>
                  </a:lnTo>
                  <a:lnTo>
                    <a:pt x="11250397" y="7643787"/>
                  </a:lnTo>
                  <a:lnTo>
                    <a:pt x="11250397" y="7641514"/>
                  </a:lnTo>
                  <a:lnTo>
                    <a:pt x="10190582" y="7641514"/>
                  </a:lnTo>
                  <a:lnTo>
                    <a:pt x="10190582" y="0"/>
                  </a:lnTo>
                  <a:lnTo>
                    <a:pt x="10170198" y="0"/>
                  </a:lnTo>
                  <a:lnTo>
                    <a:pt x="10170198" y="7641514"/>
                  </a:lnTo>
                  <a:lnTo>
                    <a:pt x="10170198" y="7643787"/>
                  </a:lnTo>
                  <a:lnTo>
                    <a:pt x="10170198" y="7677912"/>
                  </a:lnTo>
                  <a:lnTo>
                    <a:pt x="9110383" y="7677912"/>
                  </a:lnTo>
                  <a:lnTo>
                    <a:pt x="9110383" y="7643787"/>
                  </a:lnTo>
                  <a:lnTo>
                    <a:pt x="10170198" y="7643787"/>
                  </a:lnTo>
                  <a:lnTo>
                    <a:pt x="10170198" y="7641514"/>
                  </a:lnTo>
                  <a:lnTo>
                    <a:pt x="9110383" y="7641514"/>
                  </a:lnTo>
                  <a:lnTo>
                    <a:pt x="9110383" y="0"/>
                  </a:lnTo>
                  <a:lnTo>
                    <a:pt x="9090000" y="0"/>
                  </a:lnTo>
                  <a:lnTo>
                    <a:pt x="9090000" y="7641514"/>
                  </a:lnTo>
                  <a:lnTo>
                    <a:pt x="9090000" y="7643787"/>
                  </a:lnTo>
                  <a:lnTo>
                    <a:pt x="9090000" y="7677912"/>
                  </a:lnTo>
                  <a:lnTo>
                    <a:pt x="8030184" y="7677912"/>
                  </a:lnTo>
                  <a:lnTo>
                    <a:pt x="8030184" y="7643787"/>
                  </a:lnTo>
                  <a:lnTo>
                    <a:pt x="9090000" y="7643787"/>
                  </a:lnTo>
                  <a:lnTo>
                    <a:pt x="9090000" y="7641514"/>
                  </a:lnTo>
                  <a:lnTo>
                    <a:pt x="8030184" y="7641514"/>
                  </a:lnTo>
                  <a:lnTo>
                    <a:pt x="8030184" y="0"/>
                  </a:lnTo>
                  <a:lnTo>
                    <a:pt x="8009801" y="0"/>
                  </a:lnTo>
                  <a:lnTo>
                    <a:pt x="8009801" y="7641514"/>
                  </a:lnTo>
                  <a:lnTo>
                    <a:pt x="8009801" y="7643787"/>
                  </a:lnTo>
                  <a:lnTo>
                    <a:pt x="8009801" y="7677912"/>
                  </a:lnTo>
                  <a:lnTo>
                    <a:pt x="6949973" y="7677912"/>
                  </a:lnTo>
                  <a:lnTo>
                    <a:pt x="6949973" y="7643787"/>
                  </a:lnTo>
                  <a:lnTo>
                    <a:pt x="8009801" y="7643787"/>
                  </a:lnTo>
                  <a:lnTo>
                    <a:pt x="8009801" y="7641514"/>
                  </a:lnTo>
                  <a:lnTo>
                    <a:pt x="6949973" y="7641514"/>
                  </a:lnTo>
                  <a:lnTo>
                    <a:pt x="6949973" y="0"/>
                  </a:lnTo>
                  <a:lnTo>
                    <a:pt x="6929590" y="0"/>
                  </a:lnTo>
                  <a:lnTo>
                    <a:pt x="6929590" y="7641514"/>
                  </a:lnTo>
                  <a:lnTo>
                    <a:pt x="6929590" y="7643787"/>
                  </a:lnTo>
                  <a:lnTo>
                    <a:pt x="6929590" y="7677912"/>
                  </a:lnTo>
                  <a:lnTo>
                    <a:pt x="5869775" y="7677912"/>
                  </a:lnTo>
                  <a:lnTo>
                    <a:pt x="5869775" y="7643787"/>
                  </a:lnTo>
                  <a:lnTo>
                    <a:pt x="6929590" y="7643787"/>
                  </a:lnTo>
                  <a:lnTo>
                    <a:pt x="6929590" y="7641514"/>
                  </a:lnTo>
                  <a:lnTo>
                    <a:pt x="5869775" y="7641514"/>
                  </a:lnTo>
                  <a:lnTo>
                    <a:pt x="5869775" y="0"/>
                  </a:lnTo>
                  <a:lnTo>
                    <a:pt x="5849391" y="0"/>
                  </a:lnTo>
                  <a:lnTo>
                    <a:pt x="5849391" y="7641514"/>
                  </a:lnTo>
                  <a:lnTo>
                    <a:pt x="5849391" y="7643787"/>
                  </a:lnTo>
                  <a:lnTo>
                    <a:pt x="5849391" y="7677912"/>
                  </a:lnTo>
                  <a:lnTo>
                    <a:pt x="4789576" y="7677912"/>
                  </a:lnTo>
                  <a:lnTo>
                    <a:pt x="4789576" y="7643787"/>
                  </a:lnTo>
                  <a:lnTo>
                    <a:pt x="5849391" y="7643787"/>
                  </a:lnTo>
                  <a:lnTo>
                    <a:pt x="5849391" y="7641514"/>
                  </a:lnTo>
                  <a:lnTo>
                    <a:pt x="4789576" y="7641514"/>
                  </a:lnTo>
                  <a:lnTo>
                    <a:pt x="4789576" y="0"/>
                  </a:lnTo>
                  <a:lnTo>
                    <a:pt x="4769193" y="0"/>
                  </a:lnTo>
                  <a:lnTo>
                    <a:pt x="4769193" y="7641514"/>
                  </a:lnTo>
                  <a:lnTo>
                    <a:pt x="4769193" y="7643787"/>
                  </a:lnTo>
                  <a:lnTo>
                    <a:pt x="4769193" y="7677912"/>
                  </a:lnTo>
                  <a:lnTo>
                    <a:pt x="3709378" y="7677912"/>
                  </a:lnTo>
                  <a:lnTo>
                    <a:pt x="3709378" y="7643787"/>
                  </a:lnTo>
                  <a:lnTo>
                    <a:pt x="4769193" y="7643787"/>
                  </a:lnTo>
                  <a:lnTo>
                    <a:pt x="4769193" y="7641514"/>
                  </a:lnTo>
                  <a:lnTo>
                    <a:pt x="3709378" y="7641514"/>
                  </a:lnTo>
                  <a:lnTo>
                    <a:pt x="3709378" y="0"/>
                  </a:lnTo>
                  <a:lnTo>
                    <a:pt x="3688994" y="0"/>
                  </a:lnTo>
                  <a:lnTo>
                    <a:pt x="3688994" y="7641514"/>
                  </a:lnTo>
                  <a:lnTo>
                    <a:pt x="3688994" y="7643787"/>
                  </a:lnTo>
                  <a:lnTo>
                    <a:pt x="3688994" y="7677912"/>
                  </a:lnTo>
                  <a:lnTo>
                    <a:pt x="2629166" y="7677912"/>
                  </a:lnTo>
                  <a:lnTo>
                    <a:pt x="2629166" y="7643787"/>
                  </a:lnTo>
                  <a:lnTo>
                    <a:pt x="3688994" y="7643787"/>
                  </a:lnTo>
                  <a:lnTo>
                    <a:pt x="3688994" y="7641514"/>
                  </a:lnTo>
                  <a:lnTo>
                    <a:pt x="2629166" y="7641514"/>
                  </a:lnTo>
                  <a:lnTo>
                    <a:pt x="2629166" y="0"/>
                  </a:lnTo>
                  <a:lnTo>
                    <a:pt x="2608783" y="0"/>
                  </a:lnTo>
                  <a:lnTo>
                    <a:pt x="2608783" y="7641514"/>
                  </a:lnTo>
                  <a:lnTo>
                    <a:pt x="2608783" y="7643787"/>
                  </a:lnTo>
                  <a:lnTo>
                    <a:pt x="2608783" y="7677912"/>
                  </a:lnTo>
                  <a:lnTo>
                    <a:pt x="1100582" y="7677912"/>
                  </a:lnTo>
                  <a:lnTo>
                    <a:pt x="1100582" y="7643787"/>
                  </a:lnTo>
                  <a:lnTo>
                    <a:pt x="2608783" y="7643787"/>
                  </a:lnTo>
                  <a:lnTo>
                    <a:pt x="2608783" y="7641514"/>
                  </a:lnTo>
                  <a:lnTo>
                    <a:pt x="1100582" y="7641514"/>
                  </a:lnTo>
                  <a:lnTo>
                    <a:pt x="1100582" y="0"/>
                  </a:lnTo>
                  <a:lnTo>
                    <a:pt x="1080198" y="0"/>
                  </a:lnTo>
                  <a:lnTo>
                    <a:pt x="1080198" y="7641514"/>
                  </a:lnTo>
                  <a:lnTo>
                    <a:pt x="1080198" y="7643787"/>
                  </a:lnTo>
                  <a:lnTo>
                    <a:pt x="1080198" y="7677912"/>
                  </a:lnTo>
                  <a:lnTo>
                    <a:pt x="20383" y="7677912"/>
                  </a:lnTo>
                  <a:lnTo>
                    <a:pt x="20383" y="7643787"/>
                  </a:lnTo>
                  <a:lnTo>
                    <a:pt x="1080198" y="7643787"/>
                  </a:lnTo>
                  <a:lnTo>
                    <a:pt x="1080198" y="7641514"/>
                  </a:lnTo>
                  <a:lnTo>
                    <a:pt x="20383" y="7641514"/>
                  </a:lnTo>
                  <a:lnTo>
                    <a:pt x="20383" y="0"/>
                  </a:lnTo>
                  <a:lnTo>
                    <a:pt x="0" y="0"/>
                  </a:lnTo>
                  <a:lnTo>
                    <a:pt x="0" y="7641514"/>
                  </a:lnTo>
                  <a:lnTo>
                    <a:pt x="0" y="7643787"/>
                  </a:lnTo>
                  <a:lnTo>
                    <a:pt x="0" y="7677912"/>
                  </a:lnTo>
                  <a:lnTo>
                    <a:pt x="0" y="7680198"/>
                  </a:lnTo>
                  <a:lnTo>
                    <a:pt x="20383" y="7680198"/>
                  </a:lnTo>
                  <a:lnTo>
                    <a:pt x="13431177" y="7680198"/>
                  </a:lnTo>
                  <a:lnTo>
                    <a:pt x="13431177" y="0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261650" y="248483"/>
          <a:ext cx="5222875" cy="32353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3785"/>
                <a:gridCol w="1590039"/>
              </a:tblGrid>
              <a:tr h="537076">
                <a:tc>
                  <a:txBody>
                    <a:bodyPr/>
                    <a:lstStyle/>
                    <a:p>
                      <a:pPr marL="135890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800" spc="-20">
                          <a:latin typeface="Microsoft Sans Serif"/>
                          <a:cs typeface="Microsoft Sans Serif"/>
                        </a:rPr>
                        <a:t>Regression</a:t>
                      </a:r>
                      <a:r>
                        <a:rPr dirty="0" sz="2800" spc="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800" spc="25">
                          <a:latin typeface="Microsoft Sans Serif"/>
                          <a:cs typeface="Microsoft Sans Serif"/>
                        </a:rPr>
                        <a:t>Statistics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54000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800" spc="-15">
                          <a:latin typeface="Microsoft Sans Serif"/>
                          <a:cs typeface="Microsoft Sans Serif"/>
                        </a:rPr>
                        <a:t>Results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37076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800" spc="25">
                          <a:latin typeface="Microsoft Sans Serif"/>
                          <a:cs typeface="Microsoft Sans Serif"/>
                        </a:rPr>
                        <a:t>Multiple</a:t>
                      </a:r>
                      <a:r>
                        <a:rPr dirty="0" sz="2800" spc="-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800" spc="-105">
                          <a:latin typeface="Microsoft Sans Serif"/>
                          <a:cs typeface="Microsoft Sans Serif"/>
                        </a:rPr>
                        <a:t>R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0.972056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9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37076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800" spc="-105">
                          <a:latin typeface="Microsoft Sans Serif"/>
                          <a:cs typeface="Microsoft Sans Serif"/>
                        </a:rPr>
                        <a:t>R</a:t>
                      </a:r>
                      <a:r>
                        <a:rPr dirty="0" sz="2800" spc="-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800" spc="-20">
                          <a:latin typeface="Microsoft Sans Serif"/>
                          <a:cs typeface="Microsoft Sans Serif"/>
                        </a:rPr>
                        <a:t>Square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0.944892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63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37076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dirty="0" sz="2800" spc="20">
                          <a:latin typeface="Microsoft Sans Serif"/>
                          <a:cs typeface="Microsoft Sans Serif"/>
                        </a:rPr>
                        <a:t>Adjusted</a:t>
                      </a:r>
                      <a:r>
                        <a:rPr dirty="0" sz="2800" spc="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800" spc="-105">
                          <a:latin typeface="Microsoft Sans Serif"/>
                          <a:cs typeface="Microsoft Sans Serif"/>
                        </a:rPr>
                        <a:t>R</a:t>
                      </a:r>
                      <a:r>
                        <a:rPr dirty="0" sz="2800" spc="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800" spc="-20">
                          <a:latin typeface="Microsoft Sans Serif"/>
                          <a:cs typeface="Microsoft Sans Serif"/>
                        </a:rPr>
                        <a:t>Square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572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0.941813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572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37076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2800" spc="10">
                          <a:latin typeface="Microsoft Sans Serif"/>
                          <a:cs typeface="Microsoft Sans Serif"/>
                        </a:rPr>
                        <a:t>Standard</a:t>
                      </a:r>
                      <a:r>
                        <a:rPr dirty="0" sz="2800" spc="-1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800" spc="-30">
                          <a:latin typeface="Microsoft Sans Serif"/>
                          <a:cs typeface="Microsoft Sans Serif"/>
                        </a:rPr>
                        <a:t>Error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826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67.17728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826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37076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800" spc="5">
                          <a:latin typeface="Microsoft Sans Serif"/>
                          <a:cs typeface="Microsoft Sans Serif"/>
                        </a:rPr>
                        <a:t>Observations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dirty="0" sz="2800">
                          <a:latin typeface="Microsoft Sans Serif"/>
                          <a:cs typeface="Microsoft Sans Serif"/>
                        </a:rPr>
                        <a:t>190</a:t>
                      </a:r>
                      <a:endParaRPr sz="28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762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261650" y="6381432"/>
          <a:ext cx="8250555" cy="15449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59280"/>
                <a:gridCol w="758825"/>
                <a:gridCol w="1548130"/>
                <a:gridCol w="1362710"/>
                <a:gridCol w="1421765"/>
                <a:gridCol w="1284604"/>
              </a:tblGrid>
              <a:tr h="406400">
                <a:tc>
                  <a:txBody>
                    <a:bodyPr/>
                    <a:lstStyle/>
                    <a:p>
                      <a:pPr algn="ctr" marL="8382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dirty="0" sz="2400" spc="-100">
                          <a:latin typeface="Microsoft Sans Serif"/>
                          <a:cs typeface="Microsoft Sans Serif"/>
                        </a:rPr>
                        <a:t>SV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43204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dirty="0" sz="2400" spc="65">
                          <a:latin typeface="Microsoft Sans Serif"/>
                          <a:cs typeface="Microsoft Sans Serif"/>
                        </a:rPr>
                        <a:t>df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dirty="0" sz="2400" spc="-60">
                          <a:latin typeface="Microsoft Sans Serif"/>
                          <a:cs typeface="Microsoft Sans Serif"/>
                        </a:rPr>
                        <a:t>SS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958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MS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0447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dirty="0" sz="2400" spc="-15">
                          <a:latin typeface="Microsoft Sans Serif"/>
                          <a:cs typeface="Microsoft Sans Serif"/>
                        </a:rPr>
                        <a:t>F-value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P-value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127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 marL="9525">
                        <a:lnSpc>
                          <a:spcPts val="2855"/>
                        </a:lnSpc>
                      </a:pP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Regression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ts val="2855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10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2855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13850518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2855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1385052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37795">
                        <a:lnSpc>
                          <a:spcPts val="2855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306.9172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24130">
                        <a:lnSpc>
                          <a:spcPts val="2855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5.2E-107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 marL="9525">
                        <a:lnSpc>
                          <a:spcPts val="2850"/>
                        </a:lnSpc>
                      </a:pP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Residual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ts val="2850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179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2850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807788.9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2850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4512.787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 marL="9525">
                        <a:lnSpc>
                          <a:spcPts val="2850"/>
                        </a:lnSpc>
                      </a:pPr>
                      <a:r>
                        <a:rPr dirty="0" sz="2400" spc="-65">
                          <a:latin typeface="Microsoft Sans Serif"/>
                          <a:cs typeface="Microsoft Sans Serif"/>
                        </a:rPr>
                        <a:t>Total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ts val="2850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189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2850"/>
                        </a:lnSpc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14658307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346740" y="5764276"/>
            <a:ext cx="125920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40" b="1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dirty="0" sz="2800" spc="-30" b="1">
                <a:solidFill>
                  <a:srgbClr val="FF0000"/>
                </a:solidFill>
                <a:latin typeface="Arial"/>
                <a:cs typeface="Arial"/>
              </a:rPr>
              <a:t>N</a:t>
            </a:r>
            <a:r>
              <a:rPr dirty="0" sz="2800" spc="-5" b="1">
                <a:solidFill>
                  <a:srgbClr val="FF0000"/>
                </a:solidFill>
                <a:latin typeface="Arial"/>
                <a:cs typeface="Arial"/>
              </a:rPr>
              <a:t>O</a:t>
            </a:r>
            <a:r>
              <a:rPr dirty="0" sz="2800" spc="-240" b="1">
                <a:solidFill>
                  <a:srgbClr val="FF0000"/>
                </a:solidFill>
                <a:latin typeface="Arial"/>
                <a:cs typeface="Arial"/>
              </a:rPr>
              <a:t>V</a:t>
            </a:r>
            <a:r>
              <a:rPr dirty="0" sz="2800" spc="-105" b="1">
                <a:solidFill>
                  <a:srgbClr val="FF0000"/>
                </a:solidFill>
                <a:latin typeface="Arial"/>
                <a:cs typeface="Arial"/>
              </a:rPr>
              <a:t>A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944745" y="248483"/>
            <a:ext cx="7793355" cy="5937250"/>
          </a:xfrm>
          <a:custGeom>
            <a:avLst/>
            <a:gdLst/>
            <a:ahLst/>
            <a:cxnLst/>
            <a:rect l="l" t="t" r="r" b="b"/>
            <a:pathLst>
              <a:path w="7793355" h="5937250">
                <a:moveTo>
                  <a:pt x="1497668" y="0"/>
                </a:moveTo>
                <a:lnTo>
                  <a:pt x="1497668" y="5936983"/>
                </a:lnTo>
              </a:path>
              <a:path w="7793355" h="5937250">
                <a:moveTo>
                  <a:pt x="3216232" y="0"/>
                </a:moveTo>
                <a:lnTo>
                  <a:pt x="3216232" y="5936983"/>
                </a:lnTo>
              </a:path>
              <a:path w="7793355" h="5937250">
                <a:moveTo>
                  <a:pt x="4739658" y="0"/>
                </a:moveTo>
                <a:lnTo>
                  <a:pt x="4739658" y="5936983"/>
                </a:lnTo>
              </a:path>
              <a:path w="7793355" h="5937250">
                <a:moveTo>
                  <a:pt x="6263084" y="0"/>
                </a:moveTo>
                <a:lnTo>
                  <a:pt x="6263084" y="5936983"/>
                </a:lnTo>
              </a:path>
              <a:path w="7793355" h="5937250">
                <a:moveTo>
                  <a:pt x="0" y="917779"/>
                </a:moveTo>
                <a:lnTo>
                  <a:pt x="7792860" y="917779"/>
                </a:lnTo>
              </a:path>
              <a:path w="7793355" h="5937250">
                <a:moveTo>
                  <a:pt x="0" y="1373493"/>
                </a:moveTo>
                <a:lnTo>
                  <a:pt x="7792860" y="1373493"/>
                </a:lnTo>
              </a:path>
              <a:path w="7793355" h="5937250">
                <a:moveTo>
                  <a:pt x="0" y="1829207"/>
                </a:moveTo>
                <a:lnTo>
                  <a:pt x="7792860" y="1829207"/>
                </a:lnTo>
              </a:path>
              <a:path w="7793355" h="5937250">
                <a:moveTo>
                  <a:pt x="0" y="2284921"/>
                </a:moveTo>
                <a:lnTo>
                  <a:pt x="7792860" y="2284921"/>
                </a:lnTo>
              </a:path>
              <a:path w="7793355" h="5937250">
                <a:moveTo>
                  <a:pt x="0" y="2740635"/>
                </a:moveTo>
                <a:lnTo>
                  <a:pt x="7792860" y="2740635"/>
                </a:lnTo>
              </a:path>
              <a:path w="7793355" h="5937250">
                <a:moveTo>
                  <a:pt x="0" y="3196349"/>
                </a:moveTo>
                <a:lnTo>
                  <a:pt x="7792860" y="3196349"/>
                </a:lnTo>
              </a:path>
              <a:path w="7793355" h="5937250">
                <a:moveTo>
                  <a:pt x="0" y="3652063"/>
                </a:moveTo>
                <a:lnTo>
                  <a:pt x="7792860" y="3652063"/>
                </a:lnTo>
              </a:path>
              <a:path w="7793355" h="5937250">
                <a:moveTo>
                  <a:pt x="0" y="4107777"/>
                </a:moveTo>
                <a:lnTo>
                  <a:pt x="7792860" y="4107777"/>
                </a:lnTo>
              </a:path>
              <a:path w="7793355" h="5937250">
                <a:moveTo>
                  <a:pt x="0" y="4563491"/>
                </a:moveTo>
                <a:lnTo>
                  <a:pt x="7792860" y="4563491"/>
                </a:lnTo>
              </a:path>
              <a:path w="7793355" h="5937250">
                <a:moveTo>
                  <a:pt x="0" y="5019205"/>
                </a:moveTo>
                <a:lnTo>
                  <a:pt x="7792860" y="5019205"/>
                </a:lnTo>
              </a:path>
              <a:path w="7793355" h="5937250">
                <a:moveTo>
                  <a:pt x="0" y="5474919"/>
                </a:moveTo>
                <a:lnTo>
                  <a:pt x="7792860" y="5474919"/>
                </a:lnTo>
              </a:path>
              <a:path w="7793355" h="5937250">
                <a:moveTo>
                  <a:pt x="6350" y="0"/>
                </a:moveTo>
                <a:lnTo>
                  <a:pt x="6350" y="5936983"/>
                </a:lnTo>
              </a:path>
              <a:path w="7793355" h="5937250">
                <a:moveTo>
                  <a:pt x="7786510" y="0"/>
                </a:moveTo>
                <a:lnTo>
                  <a:pt x="7786510" y="5936983"/>
                </a:lnTo>
              </a:path>
              <a:path w="7793355" h="5937250">
                <a:moveTo>
                  <a:pt x="0" y="6350"/>
                </a:moveTo>
                <a:lnTo>
                  <a:pt x="7792860" y="6350"/>
                </a:lnTo>
              </a:path>
              <a:path w="7793355" h="5937250">
                <a:moveTo>
                  <a:pt x="0" y="5930633"/>
                </a:moveTo>
                <a:lnTo>
                  <a:pt x="7792860" y="5930633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455906" y="508507"/>
            <a:ext cx="312928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842770" algn="l"/>
              </a:tabLst>
            </a:pPr>
            <a:r>
              <a:rPr dirty="0" sz="2400" spc="5" b="0">
                <a:latin typeface="Microsoft Sans Serif"/>
                <a:cs typeface="Microsoft Sans Serif"/>
              </a:rPr>
              <a:t>Coefficients	</a:t>
            </a:r>
            <a:r>
              <a:rPr dirty="0" baseline="33564" sz="3600" spc="7" b="0">
                <a:latin typeface="Microsoft Sans Serif"/>
                <a:cs typeface="Microsoft Sans Serif"/>
              </a:rPr>
              <a:t>Standard</a:t>
            </a:r>
            <a:endParaRPr baseline="33564" sz="36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580139" y="691388"/>
            <a:ext cx="68516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95">
                <a:latin typeface="Microsoft Sans Serif"/>
                <a:cs typeface="Microsoft Sans Serif"/>
              </a:rPr>
              <a:t>E</a:t>
            </a:r>
            <a:r>
              <a:rPr dirty="0" sz="2400" spc="-45">
                <a:latin typeface="Microsoft Sans Serif"/>
                <a:cs typeface="Microsoft Sans Serif"/>
              </a:rPr>
              <a:t>r</a:t>
            </a:r>
            <a:r>
              <a:rPr dirty="0" sz="2400" spc="-45">
                <a:latin typeface="Microsoft Sans Serif"/>
                <a:cs typeface="Microsoft Sans Serif"/>
              </a:rPr>
              <a:t>r</a:t>
            </a:r>
            <a:r>
              <a:rPr dirty="0" sz="2400" spc="35">
                <a:latin typeface="Microsoft Sans Serif"/>
                <a:cs typeface="Microsoft Sans Serif"/>
              </a:rPr>
              <a:t>o</a:t>
            </a:r>
            <a:r>
              <a:rPr dirty="0" sz="2400">
                <a:latin typeface="Microsoft Sans Serif"/>
                <a:cs typeface="Microsoft Sans Serif"/>
              </a:rPr>
              <a:t>r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068291" y="508507"/>
            <a:ext cx="75692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85">
                <a:latin typeface="Microsoft Sans Serif"/>
                <a:cs typeface="Microsoft Sans Serif"/>
              </a:rPr>
              <a:t>t</a:t>
            </a:r>
            <a:r>
              <a:rPr dirty="0" sz="2400" spc="-60">
                <a:latin typeface="Microsoft Sans Serif"/>
                <a:cs typeface="Microsoft Sans Serif"/>
              </a:rPr>
              <a:t> </a:t>
            </a:r>
            <a:r>
              <a:rPr dirty="0" sz="2400" spc="15">
                <a:latin typeface="Microsoft Sans Serif"/>
                <a:cs typeface="Microsoft Sans Serif"/>
              </a:rPr>
              <a:t>Stat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440111" y="508507"/>
            <a:ext cx="105918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60">
                <a:latin typeface="Microsoft Sans Serif"/>
                <a:cs typeface="Microsoft Sans Serif"/>
              </a:rPr>
              <a:t>P</a:t>
            </a: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 spc="-25">
                <a:latin typeface="Microsoft Sans Serif"/>
                <a:cs typeface="Microsoft Sans Serif"/>
              </a:rPr>
              <a:t>v</a:t>
            </a:r>
            <a:r>
              <a:rPr dirty="0" sz="2400" spc="-30">
                <a:latin typeface="Microsoft Sans Serif"/>
                <a:cs typeface="Microsoft Sans Serif"/>
              </a:rPr>
              <a:t>a</a:t>
            </a:r>
            <a:r>
              <a:rPr dirty="0" sz="2400" spc="-15">
                <a:latin typeface="Microsoft Sans Serif"/>
                <a:cs typeface="Microsoft Sans Serif"/>
              </a:rPr>
              <a:t>l</a:t>
            </a:r>
            <a:r>
              <a:rPr dirty="0" sz="2400" spc="-5">
                <a:latin typeface="Microsoft Sans Serif"/>
                <a:cs typeface="Microsoft Sans Serif"/>
              </a:rPr>
              <a:t>u</a:t>
            </a:r>
            <a:r>
              <a:rPr dirty="0" sz="2400" spc="-50">
                <a:latin typeface="Microsoft Sans Serif"/>
                <a:cs typeface="Microsoft Sans Serif"/>
              </a:rPr>
              <a:t>e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947920" y="1191259"/>
            <a:ext cx="123380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5">
                <a:latin typeface="Microsoft Sans Serif"/>
                <a:cs typeface="Microsoft Sans Serif"/>
              </a:rPr>
              <a:t>In</a:t>
            </a:r>
            <a:r>
              <a:rPr dirty="0" sz="2400">
                <a:latin typeface="Microsoft Sans Serif"/>
                <a:cs typeface="Microsoft Sans Serif"/>
              </a:rPr>
              <a:t>t</a:t>
            </a:r>
            <a:r>
              <a:rPr dirty="0" sz="2400" spc="-55">
                <a:latin typeface="Microsoft Sans Serif"/>
                <a:cs typeface="Microsoft Sans Serif"/>
              </a:rPr>
              <a:t>e</a:t>
            </a:r>
            <a:r>
              <a:rPr dirty="0" sz="2400" spc="-45">
                <a:latin typeface="Microsoft Sans Serif"/>
                <a:cs typeface="Microsoft Sans Serif"/>
              </a:rPr>
              <a:t>r</a:t>
            </a:r>
            <a:r>
              <a:rPr dirty="0" sz="2400" spc="80">
                <a:latin typeface="Microsoft Sans Serif"/>
                <a:cs typeface="Microsoft Sans Serif"/>
              </a:rPr>
              <a:t>c</a:t>
            </a:r>
            <a:r>
              <a:rPr dirty="0" sz="2400" spc="-55">
                <a:latin typeface="Microsoft Sans Serif"/>
                <a:cs typeface="Microsoft Sans Serif"/>
              </a:rPr>
              <a:t>e</a:t>
            </a:r>
            <a:r>
              <a:rPr dirty="0" sz="2400" spc="85">
                <a:latin typeface="Microsoft Sans Serif"/>
                <a:cs typeface="Microsoft Sans Serif"/>
              </a:rPr>
              <a:t>p</a:t>
            </a:r>
            <a:r>
              <a:rPr dirty="0" sz="2400" spc="85">
                <a:latin typeface="Microsoft Sans Serif"/>
                <a:cs typeface="Microsoft Sans Serif"/>
              </a:rPr>
              <a:t>t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15488" y="1191259"/>
            <a:ext cx="12484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 spc="-5">
                <a:latin typeface="Microsoft Sans Serif"/>
                <a:cs typeface="Microsoft Sans Serif"/>
              </a:rPr>
              <a:t>301</a:t>
            </a:r>
            <a:r>
              <a:rPr dirty="0" sz="2400" spc="-10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643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557853" y="1191259"/>
            <a:ext cx="417576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416685" algn="l"/>
                <a:tab pos="2924175" algn="l"/>
              </a:tabLst>
            </a:pPr>
            <a:r>
              <a:rPr dirty="0" sz="2400" spc="-5">
                <a:latin typeface="Microsoft Sans Serif"/>
                <a:cs typeface="Microsoft Sans Serif"/>
              </a:rPr>
              <a:t>57.0362	</a:t>
            </a:r>
            <a:r>
              <a:rPr dirty="0" sz="2400" spc="15">
                <a:latin typeface="Microsoft Sans Serif"/>
                <a:cs typeface="Microsoft Sans Serif"/>
              </a:rPr>
              <a:t>-5.28862	</a:t>
            </a:r>
            <a:r>
              <a:rPr dirty="0" sz="2400" spc="-5">
                <a:latin typeface="Microsoft Sans Serif"/>
                <a:cs typeface="Microsoft Sans Serif"/>
              </a:rPr>
              <a:t>3.56E-07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947920" y="1645411"/>
            <a:ext cx="6858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10">
                <a:latin typeface="Microsoft Sans Serif"/>
                <a:cs typeface="Microsoft Sans Serif"/>
              </a:rPr>
              <a:t>lag</a:t>
            </a:r>
            <a:r>
              <a:rPr dirty="0" sz="2400" spc="-55">
                <a:latin typeface="Microsoft Sans Serif"/>
                <a:cs typeface="Microsoft Sans Serif"/>
              </a:rPr>
              <a:t> </a:t>
            </a:r>
            <a:r>
              <a:rPr dirty="0" sz="2400" spc="-5">
                <a:latin typeface="Microsoft Sans Serif"/>
                <a:cs typeface="Microsoft Sans Serif"/>
              </a:rPr>
              <a:t>1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15488" y="1645411"/>
            <a:ext cx="12484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27739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387989" y="1645411"/>
            <a:ext cx="28225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86865" algn="l"/>
              </a:tabLst>
            </a:pP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074602</a:t>
            </a:r>
            <a:r>
              <a:rPr dirty="0" sz="2400">
                <a:latin typeface="Microsoft Sans Serif"/>
                <a:cs typeface="Microsoft Sans Serif"/>
              </a:rPr>
              <a:t>	</a:t>
            </a: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3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71825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434841" y="1645411"/>
            <a:ext cx="12992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latin typeface="Microsoft Sans Serif"/>
                <a:cs typeface="Microsoft Sans Serif"/>
              </a:rPr>
              <a:t>0.000268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947920" y="2102611"/>
            <a:ext cx="6858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10">
                <a:latin typeface="Microsoft Sans Serif"/>
                <a:cs typeface="Microsoft Sans Serif"/>
              </a:rPr>
              <a:t>lag</a:t>
            </a:r>
            <a:r>
              <a:rPr dirty="0" sz="2400" spc="-55">
                <a:latin typeface="Microsoft Sans Serif"/>
                <a:cs typeface="Microsoft Sans Serif"/>
              </a:rPr>
              <a:t> </a:t>
            </a:r>
            <a:r>
              <a:rPr dirty="0" sz="2400" spc="-5">
                <a:latin typeface="Microsoft Sans Serif"/>
                <a:cs typeface="Microsoft Sans Serif"/>
              </a:rPr>
              <a:t>2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915488" y="2102611"/>
            <a:ext cx="12484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55811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9387989" y="2102611"/>
            <a:ext cx="28225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56410" algn="l"/>
              </a:tabLst>
            </a:pPr>
            <a:r>
              <a:rPr dirty="0" sz="2400" spc="-5">
                <a:latin typeface="Microsoft Sans Serif"/>
                <a:cs typeface="Microsoft Sans Serif"/>
              </a:rPr>
              <a:t>0.076787	</a:t>
            </a:r>
            <a:r>
              <a:rPr dirty="0" sz="2400" spc="15">
                <a:latin typeface="Microsoft Sans Serif"/>
                <a:cs typeface="Microsoft Sans Serif"/>
              </a:rPr>
              <a:t>-7.2683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2469768" y="2102611"/>
            <a:ext cx="126365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latin typeface="Microsoft Sans Serif"/>
                <a:cs typeface="Microsoft Sans Serif"/>
              </a:rPr>
              <a:t>1.09E-11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947920" y="2556764"/>
            <a:ext cx="6858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10">
                <a:latin typeface="Microsoft Sans Serif"/>
                <a:cs typeface="Microsoft Sans Serif"/>
              </a:rPr>
              <a:t>lag</a:t>
            </a:r>
            <a:r>
              <a:rPr dirty="0" sz="2400" spc="-55">
                <a:latin typeface="Microsoft Sans Serif"/>
                <a:cs typeface="Microsoft Sans Serif"/>
              </a:rPr>
              <a:t> </a:t>
            </a:r>
            <a:r>
              <a:rPr dirty="0" sz="2400" spc="-5">
                <a:latin typeface="Microsoft Sans Serif"/>
                <a:cs typeface="Microsoft Sans Serif"/>
              </a:rPr>
              <a:t>3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864689" y="2556764"/>
            <a:ext cx="586930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35430" algn="l"/>
                <a:tab pos="3228975" algn="l"/>
                <a:tab pos="4617720" algn="l"/>
              </a:tabLst>
            </a:pPr>
            <a:r>
              <a:rPr dirty="0" sz="2400" spc="-5">
                <a:latin typeface="Microsoft Sans Serif"/>
                <a:cs typeface="Microsoft Sans Serif"/>
              </a:rPr>
              <a:t>0.356679	0.086535	4.12177	5.74E-05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5960620" y="3038857"/>
            <a:ext cx="694055" cy="355600"/>
          </a:xfrm>
          <a:custGeom>
            <a:avLst/>
            <a:gdLst/>
            <a:ahLst/>
            <a:cxnLst/>
            <a:rect l="l" t="t" r="r" b="b"/>
            <a:pathLst>
              <a:path w="694054" h="355600">
                <a:moveTo>
                  <a:pt x="693737" y="0"/>
                </a:moveTo>
                <a:lnTo>
                  <a:pt x="0" y="0"/>
                </a:lnTo>
                <a:lnTo>
                  <a:pt x="0" y="355600"/>
                </a:lnTo>
                <a:lnTo>
                  <a:pt x="693737" y="355600"/>
                </a:lnTo>
                <a:lnTo>
                  <a:pt x="693737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 txBox="1"/>
          <p:nvPr/>
        </p:nvSpPr>
        <p:spPr>
          <a:xfrm>
            <a:off x="5947920" y="3013964"/>
            <a:ext cx="71882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lag</a:t>
            </a:r>
            <a:r>
              <a:rPr dirty="0" sz="2400" spc="-8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4</a:t>
            </a:r>
            <a:endParaRPr sz="2400">
              <a:latin typeface="Arial"/>
              <a:cs typeface="Arial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877378" y="3038868"/>
            <a:ext cx="5843905" cy="355600"/>
          </a:xfrm>
          <a:custGeom>
            <a:avLst/>
            <a:gdLst/>
            <a:ahLst/>
            <a:cxnLst/>
            <a:rect l="l" t="t" r="r" b="b"/>
            <a:pathLst>
              <a:path w="5843905" h="355600">
                <a:moveTo>
                  <a:pt x="1273175" y="0"/>
                </a:moveTo>
                <a:lnTo>
                  <a:pt x="0" y="0"/>
                </a:lnTo>
                <a:lnTo>
                  <a:pt x="0" y="355600"/>
                </a:lnTo>
                <a:lnTo>
                  <a:pt x="1273175" y="355600"/>
                </a:lnTo>
                <a:lnTo>
                  <a:pt x="1273175" y="0"/>
                </a:lnTo>
                <a:close/>
              </a:path>
              <a:path w="5843905" h="355600">
                <a:moveTo>
                  <a:pt x="2796476" y="0"/>
                </a:moveTo>
                <a:lnTo>
                  <a:pt x="1523301" y="0"/>
                </a:lnTo>
                <a:lnTo>
                  <a:pt x="1523301" y="355600"/>
                </a:lnTo>
                <a:lnTo>
                  <a:pt x="2796476" y="355600"/>
                </a:lnTo>
                <a:lnTo>
                  <a:pt x="2796476" y="0"/>
                </a:lnTo>
                <a:close/>
              </a:path>
              <a:path w="5843905" h="355600">
                <a:moveTo>
                  <a:pt x="4319905" y="0"/>
                </a:moveTo>
                <a:lnTo>
                  <a:pt x="3046730" y="0"/>
                </a:lnTo>
                <a:lnTo>
                  <a:pt x="3046730" y="355600"/>
                </a:lnTo>
                <a:lnTo>
                  <a:pt x="4319905" y="355600"/>
                </a:lnTo>
                <a:lnTo>
                  <a:pt x="4319905" y="0"/>
                </a:lnTo>
                <a:close/>
              </a:path>
              <a:path w="5843905" h="355600">
                <a:moveTo>
                  <a:pt x="5843333" y="0"/>
                </a:moveTo>
                <a:lnTo>
                  <a:pt x="4570158" y="0"/>
                </a:lnTo>
                <a:lnTo>
                  <a:pt x="4570158" y="355600"/>
                </a:lnTo>
                <a:lnTo>
                  <a:pt x="5843333" y="355600"/>
                </a:lnTo>
                <a:lnTo>
                  <a:pt x="5843333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 txBox="1"/>
          <p:nvPr/>
        </p:nvSpPr>
        <p:spPr>
          <a:xfrm>
            <a:off x="7864689" y="3013964"/>
            <a:ext cx="586930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35430" algn="l"/>
                <a:tab pos="3058795" algn="l"/>
                <a:tab pos="4582795" algn="l"/>
              </a:tabLst>
            </a:pP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0.013823	0.090524	0.152697	0.878809</a:t>
            </a:r>
            <a:endParaRPr sz="24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947920" y="3468115"/>
            <a:ext cx="6858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10">
                <a:latin typeface="Microsoft Sans Serif"/>
                <a:cs typeface="Microsoft Sans Serif"/>
              </a:rPr>
              <a:t>lag</a:t>
            </a:r>
            <a:r>
              <a:rPr dirty="0" sz="2400" spc="-55">
                <a:latin typeface="Microsoft Sans Serif"/>
                <a:cs typeface="Microsoft Sans Serif"/>
              </a:rPr>
              <a:t> </a:t>
            </a:r>
            <a:r>
              <a:rPr dirty="0" sz="2400" spc="-5">
                <a:latin typeface="Microsoft Sans Serif"/>
                <a:cs typeface="Microsoft Sans Serif"/>
              </a:rPr>
              <a:t>5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7915488" y="3468115"/>
            <a:ext cx="12484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14453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9387989" y="3468115"/>
            <a:ext cx="28225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86865" algn="l"/>
              </a:tabLst>
            </a:pP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089015</a:t>
            </a:r>
            <a:r>
              <a:rPr dirty="0" sz="2400">
                <a:latin typeface="Microsoft Sans Serif"/>
                <a:cs typeface="Microsoft Sans Serif"/>
              </a:rPr>
              <a:t>	</a:t>
            </a: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1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62366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2434841" y="3468115"/>
            <a:ext cx="12992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latin typeface="Microsoft Sans Serif"/>
                <a:cs typeface="Microsoft Sans Serif"/>
              </a:rPr>
              <a:t>0.106209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5960620" y="3950285"/>
            <a:ext cx="694055" cy="355600"/>
          </a:xfrm>
          <a:custGeom>
            <a:avLst/>
            <a:gdLst/>
            <a:ahLst/>
            <a:cxnLst/>
            <a:rect l="l" t="t" r="r" b="b"/>
            <a:pathLst>
              <a:path w="694054" h="355600">
                <a:moveTo>
                  <a:pt x="693737" y="0"/>
                </a:moveTo>
                <a:lnTo>
                  <a:pt x="0" y="0"/>
                </a:lnTo>
                <a:lnTo>
                  <a:pt x="0" y="355600"/>
                </a:lnTo>
                <a:lnTo>
                  <a:pt x="693737" y="355600"/>
                </a:lnTo>
                <a:lnTo>
                  <a:pt x="693737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2" name="object 32"/>
          <p:cNvSpPr txBox="1"/>
          <p:nvPr/>
        </p:nvSpPr>
        <p:spPr>
          <a:xfrm>
            <a:off x="5947920" y="3925315"/>
            <a:ext cx="71882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lag</a:t>
            </a:r>
            <a:r>
              <a:rPr dirty="0" sz="2400" spc="-8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6</a:t>
            </a:r>
            <a:endParaRPr sz="24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7915488" y="3925315"/>
            <a:ext cx="12484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02001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387989" y="3925315"/>
            <a:ext cx="28225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86865" algn="l"/>
              </a:tabLst>
            </a:pP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078551</a:t>
            </a:r>
            <a:r>
              <a:rPr dirty="0" sz="2400">
                <a:latin typeface="Microsoft Sans Serif"/>
                <a:cs typeface="Microsoft Sans Serif"/>
              </a:rPr>
              <a:t>	</a:t>
            </a: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25476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12787261" y="3962985"/>
            <a:ext cx="933450" cy="355600"/>
          </a:xfrm>
          <a:custGeom>
            <a:avLst/>
            <a:gdLst/>
            <a:ahLst/>
            <a:cxnLst/>
            <a:rect l="l" t="t" r="r" b="b"/>
            <a:pathLst>
              <a:path w="933450" h="355600">
                <a:moveTo>
                  <a:pt x="933450" y="0"/>
                </a:moveTo>
                <a:lnTo>
                  <a:pt x="0" y="0"/>
                </a:lnTo>
                <a:lnTo>
                  <a:pt x="0" y="355600"/>
                </a:lnTo>
                <a:lnTo>
                  <a:pt x="933450" y="355600"/>
                </a:lnTo>
                <a:lnTo>
                  <a:pt x="933450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 txBox="1"/>
          <p:nvPr/>
        </p:nvSpPr>
        <p:spPr>
          <a:xfrm>
            <a:off x="12774561" y="3925315"/>
            <a:ext cx="95948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solidFill>
                  <a:srgbClr val="FF0000"/>
                </a:solidFill>
                <a:latin typeface="Microsoft Sans Serif"/>
                <a:cs typeface="Microsoft Sans Serif"/>
              </a:rPr>
              <a:t>0.7992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5960620" y="4405999"/>
            <a:ext cx="694055" cy="355600"/>
          </a:xfrm>
          <a:custGeom>
            <a:avLst/>
            <a:gdLst/>
            <a:ahLst/>
            <a:cxnLst/>
            <a:rect l="l" t="t" r="r" b="b"/>
            <a:pathLst>
              <a:path w="694054" h="355600">
                <a:moveTo>
                  <a:pt x="693737" y="0"/>
                </a:moveTo>
                <a:lnTo>
                  <a:pt x="0" y="0"/>
                </a:lnTo>
                <a:lnTo>
                  <a:pt x="0" y="355600"/>
                </a:lnTo>
                <a:lnTo>
                  <a:pt x="693737" y="355600"/>
                </a:lnTo>
                <a:lnTo>
                  <a:pt x="693737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8" name="object 38"/>
          <p:cNvSpPr txBox="1"/>
          <p:nvPr/>
        </p:nvSpPr>
        <p:spPr>
          <a:xfrm>
            <a:off x="5947920" y="4379467"/>
            <a:ext cx="71882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lag</a:t>
            </a:r>
            <a:r>
              <a:rPr dirty="0" sz="2400" spc="-8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7</a:t>
            </a:r>
            <a:endParaRPr sz="2400">
              <a:latin typeface="Arial"/>
              <a:cs typeface="Arial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2447541" y="4418699"/>
            <a:ext cx="1273175" cy="355600"/>
          </a:xfrm>
          <a:custGeom>
            <a:avLst/>
            <a:gdLst/>
            <a:ahLst/>
            <a:cxnLst/>
            <a:rect l="l" t="t" r="r" b="b"/>
            <a:pathLst>
              <a:path w="1273175" h="355600">
                <a:moveTo>
                  <a:pt x="1273175" y="0"/>
                </a:moveTo>
                <a:lnTo>
                  <a:pt x="0" y="0"/>
                </a:lnTo>
                <a:lnTo>
                  <a:pt x="0" y="355600"/>
                </a:lnTo>
                <a:lnTo>
                  <a:pt x="1273175" y="355600"/>
                </a:lnTo>
                <a:lnTo>
                  <a:pt x="1273175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0" name="object 40"/>
          <p:cNvSpPr txBox="1"/>
          <p:nvPr/>
        </p:nvSpPr>
        <p:spPr>
          <a:xfrm>
            <a:off x="7864689" y="4379467"/>
            <a:ext cx="586930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35430" algn="l"/>
                <a:tab pos="3058795" algn="l"/>
                <a:tab pos="4582795" algn="l"/>
              </a:tabLst>
            </a:pPr>
            <a:r>
              <a:rPr dirty="0" sz="2400" spc="-5">
                <a:latin typeface="Microsoft Sans Serif"/>
                <a:cs typeface="Microsoft Sans Serif"/>
              </a:rPr>
              <a:t>0.048186	0.074732	0.644783	</a:t>
            </a:r>
            <a:r>
              <a:rPr dirty="0" sz="2400" spc="-5">
                <a:solidFill>
                  <a:srgbClr val="FF0000"/>
                </a:solidFill>
                <a:latin typeface="Microsoft Sans Serif"/>
                <a:cs typeface="Microsoft Sans Serif"/>
              </a:rPr>
              <a:t>0.519894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5960620" y="4861713"/>
            <a:ext cx="694055" cy="355600"/>
          </a:xfrm>
          <a:custGeom>
            <a:avLst/>
            <a:gdLst/>
            <a:ahLst/>
            <a:cxnLst/>
            <a:rect l="l" t="t" r="r" b="b"/>
            <a:pathLst>
              <a:path w="694054" h="355600">
                <a:moveTo>
                  <a:pt x="693737" y="0"/>
                </a:moveTo>
                <a:lnTo>
                  <a:pt x="0" y="0"/>
                </a:lnTo>
                <a:lnTo>
                  <a:pt x="0" y="355600"/>
                </a:lnTo>
                <a:lnTo>
                  <a:pt x="693737" y="355600"/>
                </a:lnTo>
                <a:lnTo>
                  <a:pt x="693737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2" name="object 42"/>
          <p:cNvSpPr txBox="1"/>
          <p:nvPr/>
        </p:nvSpPr>
        <p:spPr>
          <a:xfrm>
            <a:off x="5947920" y="4836667"/>
            <a:ext cx="71882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lag</a:t>
            </a:r>
            <a:r>
              <a:rPr dirty="0" sz="2400" spc="-8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8</a:t>
            </a:r>
            <a:endParaRPr sz="2400">
              <a:latin typeface="Arial"/>
              <a:cs typeface="Aria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7915488" y="4836667"/>
            <a:ext cx="12484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01276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9387989" y="4836667"/>
            <a:ext cx="28225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86865" algn="l"/>
              </a:tabLst>
            </a:pP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072079</a:t>
            </a:r>
            <a:r>
              <a:rPr dirty="0" sz="2400">
                <a:latin typeface="Microsoft Sans Serif"/>
                <a:cs typeface="Microsoft Sans Serif"/>
              </a:rPr>
              <a:t>	</a:t>
            </a: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17699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12447541" y="4874413"/>
            <a:ext cx="1273175" cy="355600"/>
          </a:xfrm>
          <a:custGeom>
            <a:avLst/>
            <a:gdLst/>
            <a:ahLst/>
            <a:cxnLst/>
            <a:rect l="l" t="t" r="r" b="b"/>
            <a:pathLst>
              <a:path w="1273175" h="355600">
                <a:moveTo>
                  <a:pt x="1273175" y="0"/>
                </a:moveTo>
                <a:lnTo>
                  <a:pt x="0" y="0"/>
                </a:lnTo>
                <a:lnTo>
                  <a:pt x="0" y="355600"/>
                </a:lnTo>
                <a:lnTo>
                  <a:pt x="1273175" y="355600"/>
                </a:lnTo>
                <a:lnTo>
                  <a:pt x="1273175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6" name="object 46"/>
          <p:cNvSpPr txBox="1"/>
          <p:nvPr/>
        </p:nvSpPr>
        <p:spPr>
          <a:xfrm>
            <a:off x="12434841" y="4836667"/>
            <a:ext cx="12992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solidFill>
                  <a:srgbClr val="FF0000"/>
                </a:solidFill>
                <a:latin typeface="Microsoft Sans Serif"/>
                <a:cs typeface="Microsoft Sans Serif"/>
              </a:rPr>
              <a:t>0.859713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5960620" y="5317427"/>
            <a:ext cx="694055" cy="355600"/>
          </a:xfrm>
          <a:custGeom>
            <a:avLst/>
            <a:gdLst/>
            <a:ahLst/>
            <a:cxnLst/>
            <a:rect l="l" t="t" r="r" b="b"/>
            <a:pathLst>
              <a:path w="694054" h="355600">
                <a:moveTo>
                  <a:pt x="693737" y="0"/>
                </a:moveTo>
                <a:lnTo>
                  <a:pt x="0" y="0"/>
                </a:lnTo>
                <a:lnTo>
                  <a:pt x="0" y="355599"/>
                </a:lnTo>
                <a:lnTo>
                  <a:pt x="693737" y="355599"/>
                </a:lnTo>
                <a:lnTo>
                  <a:pt x="693737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8" name="object 48"/>
          <p:cNvSpPr txBox="1"/>
          <p:nvPr/>
        </p:nvSpPr>
        <p:spPr>
          <a:xfrm>
            <a:off x="5947920" y="5290820"/>
            <a:ext cx="71882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lag</a:t>
            </a:r>
            <a:r>
              <a:rPr dirty="0" sz="2400" spc="-8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9</a:t>
            </a:r>
            <a:endParaRPr sz="2400">
              <a:latin typeface="Arial"/>
              <a:cs typeface="Arial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7915488" y="5290820"/>
            <a:ext cx="12484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04807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9387989" y="5290820"/>
            <a:ext cx="28225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86865" algn="l"/>
              </a:tabLst>
            </a:pP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057523</a:t>
            </a:r>
            <a:r>
              <a:rPr dirty="0" sz="2400">
                <a:latin typeface="Microsoft Sans Serif"/>
                <a:cs typeface="Microsoft Sans Serif"/>
              </a:rPr>
              <a:t>	</a:t>
            </a: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83569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12447541" y="5330127"/>
            <a:ext cx="1273175" cy="355600"/>
          </a:xfrm>
          <a:custGeom>
            <a:avLst/>
            <a:gdLst/>
            <a:ahLst/>
            <a:cxnLst/>
            <a:rect l="l" t="t" r="r" b="b"/>
            <a:pathLst>
              <a:path w="1273175" h="355600">
                <a:moveTo>
                  <a:pt x="1273175" y="0"/>
                </a:moveTo>
                <a:lnTo>
                  <a:pt x="0" y="0"/>
                </a:lnTo>
                <a:lnTo>
                  <a:pt x="0" y="355599"/>
                </a:lnTo>
                <a:lnTo>
                  <a:pt x="1273175" y="355599"/>
                </a:lnTo>
                <a:lnTo>
                  <a:pt x="1273175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2" name="object 52"/>
          <p:cNvSpPr txBox="1"/>
          <p:nvPr/>
        </p:nvSpPr>
        <p:spPr>
          <a:xfrm>
            <a:off x="12434841" y="5290820"/>
            <a:ext cx="12992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solidFill>
                  <a:srgbClr val="FF0000"/>
                </a:solidFill>
                <a:latin typeface="Microsoft Sans Serif"/>
                <a:cs typeface="Microsoft Sans Serif"/>
              </a:rPr>
              <a:t>0.404441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53" name="object 53"/>
          <p:cNvSpPr/>
          <p:nvPr/>
        </p:nvSpPr>
        <p:spPr>
          <a:xfrm>
            <a:off x="5960620" y="5773140"/>
            <a:ext cx="863600" cy="355600"/>
          </a:xfrm>
          <a:custGeom>
            <a:avLst/>
            <a:gdLst/>
            <a:ahLst/>
            <a:cxnLst/>
            <a:rect l="l" t="t" r="r" b="b"/>
            <a:pathLst>
              <a:path w="863600" h="355600">
                <a:moveTo>
                  <a:pt x="863600" y="0"/>
                </a:moveTo>
                <a:lnTo>
                  <a:pt x="0" y="0"/>
                </a:lnTo>
                <a:lnTo>
                  <a:pt x="0" y="355600"/>
                </a:lnTo>
                <a:lnTo>
                  <a:pt x="863600" y="355600"/>
                </a:lnTo>
                <a:lnTo>
                  <a:pt x="863600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4" name="object 54"/>
          <p:cNvSpPr txBox="1"/>
          <p:nvPr/>
        </p:nvSpPr>
        <p:spPr>
          <a:xfrm>
            <a:off x="5947920" y="5748020"/>
            <a:ext cx="8890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lag</a:t>
            </a:r>
            <a:r>
              <a:rPr dirty="0" sz="2400" spc="-8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10</a:t>
            </a:r>
            <a:endParaRPr sz="2400">
              <a:latin typeface="Arial"/>
              <a:cs typeface="Arial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7915488" y="5748020"/>
            <a:ext cx="12484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04469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9387989" y="5748020"/>
            <a:ext cx="28225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86865" algn="l"/>
              </a:tabLst>
            </a:pP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057081</a:t>
            </a:r>
            <a:r>
              <a:rPr dirty="0" sz="2400">
                <a:latin typeface="Microsoft Sans Serif"/>
                <a:cs typeface="Microsoft Sans Serif"/>
              </a:rPr>
              <a:t>	</a:t>
            </a:r>
            <a:r>
              <a:rPr dirty="0" sz="2400" spc="130">
                <a:latin typeface="Microsoft Sans Serif"/>
                <a:cs typeface="Microsoft Sans Serif"/>
              </a:rPr>
              <a:t>-</a:t>
            </a:r>
            <a:r>
              <a:rPr dirty="0" sz="2400">
                <a:latin typeface="Microsoft Sans Serif"/>
                <a:cs typeface="Microsoft Sans Serif"/>
              </a:rPr>
              <a:t>0</a:t>
            </a:r>
            <a:r>
              <a:rPr dirty="0" sz="2400" spc="-5">
                <a:latin typeface="Microsoft Sans Serif"/>
                <a:cs typeface="Microsoft Sans Serif"/>
              </a:rPr>
              <a:t>.</a:t>
            </a:r>
            <a:r>
              <a:rPr dirty="0" sz="2400" spc="-5">
                <a:latin typeface="Microsoft Sans Serif"/>
                <a:cs typeface="Microsoft Sans Serif"/>
              </a:rPr>
              <a:t>78286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12447541" y="5773140"/>
            <a:ext cx="1273175" cy="368300"/>
          </a:xfrm>
          <a:custGeom>
            <a:avLst/>
            <a:gdLst/>
            <a:ahLst/>
            <a:cxnLst/>
            <a:rect l="l" t="t" r="r" b="b"/>
            <a:pathLst>
              <a:path w="1273175" h="368300">
                <a:moveTo>
                  <a:pt x="1273175" y="0"/>
                </a:moveTo>
                <a:lnTo>
                  <a:pt x="0" y="0"/>
                </a:lnTo>
                <a:lnTo>
                  <a:pt x="0" y="368300"/>
                </a:lnTo>
                <a:lnTo>
                  <a:pt x="1273175" y="368300"/>
                </a:lnTo>
                <a:lnTo>
                  <a:pt x="1273175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8" name="object 58"/>
          <p:cNvSpPr txBox="1"/>
          <p:nvPr/>
        </p:nvSpPr>
        <p:spPr>
          <a:xfrm>
            <a:off x="12434841" y="5748020"/>
            <a:ext cx="129921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solidFill>
                  <a:srgbClr val="FF0000"/>
                </a:solidFill>
                <a:latin typeface="Microsoft Sans Serif"/>
                <a:cs typeface="Microsoft Sans Serif"/>
              </a:rPr>
              <a:t>0.434743</a:t>
            </a:r>
            <a:endParaRPr sz="24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261650" y="233493"/>
          <a:ext cx="5222875" cy="28162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3785"/>
                <a:gridCol w="1590039"/>
              </a:tblGrid>
              <a:tr h="467193">
                <a:tc>
                  <a:txBody>
                    <a:bodyPr/>
                    <a:lstStyle/>
                    <a:p>
                      <a:pPr marL="37655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Regression</a:t>
                      </a: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Statistics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1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3083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dirty="0" sz="2400" spc="-15">
                          <a:latin typeface="Microsoft Sans Serif"/>
                          <a:cs typeface="Microsoft Sans Serif"/>
                        </a:rPr>
                        <a:t>Results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1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35"/>
                        </a:spcBef>
                      </a:pPr>
                      <a:r>
                        <a:rPr dirty="0" sz="2400" spc="20">
                          <a:latin typeface="Microsoft Sans Serif"/>
                          <a:cs typeface="Microsoft Sans Serif"/>
                        </a:rPr>
                        <a:t>Multiple</a:t>
                      </a: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25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3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0.965633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25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R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 Square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19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0.932447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19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Adjusted</a:t>
                      </a:r>
                      <a:r>
                        <a:rPr dirty="0" sz="240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R</a:t>
                      </a: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Square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8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0.93066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8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Standard</a:t>
                      </a:r>
                      <a:r>
                        <a:rPr dirty="0" sz="2400" spc="-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30">
                          <a:latin typeface="Microsoft Sans Serif"/>
                          <a:cs typeface="Microsoft Sans Serif"/>
                        </a:rPr>
                        <a:t>Error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1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73.23764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1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r>
                        <a:rPr dirty="0" sz="2400">
                          <a:latin typeface="Microsoft Sans Serif"/>
                          <a:cs typeface="Microsoft Sans Serif"/>
                        </a:rPr>
                        <a:t>Observations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254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195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254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5573764" y="824028"/>
          <a:ext cx="8250555" cy="2057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59280"/>
                <a:gridCol w="758825"/>
                <a:gridCol w="1548130"/>
                <a:gridCol w="1362710"/>
                <a:gridCol w="1421765"/>
                <a:gridCol w="1284604"/>
              </a:tblGrid>
              <a:tr h="542168">
                <a:tc>
                  <a:txBody>
                    <a:bodyPr/>
                    <a:lstStyle/>
                    <a:p>
                      <a:pPr algn="ctr" marL="8382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-100">
                          <a:latin typeface="Microsoft Sans Serif"/>
                          <a:cs typeface="Microsoft Sans Serif"/>
                        </a:rPr>
                        <a:t>SV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43204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65">
                          <a:latin typeface="Microsoft Sans Serif"/>
                          <a:cs typeface="Microsoft Sans Serif"/>
                        </a:rPr>
                        <a:t>df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-60">
                          <a:latin typeface="Microsoft Sans Serif"/>
                          <a:cs typeface="Microsoft Sans Serif"/>
                        </a:rPr>
                        <a:t>SS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958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MS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0447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-15">
                          <a:latin typeface="Microsoft Sans Serif"/>
                          <a:cs typeface="Microsoft Sans Serif"/>
                        </a:rPr>
                        <a:t>F-value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P-value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065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Regression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>
                          <a:latin typeface="Microsoft Sans Serif"/>
                          <a:cs typeface="Microsoft Sans Serif"/>
                        </a:rPr>
                        <a:t>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13992985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2798597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3779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521.7611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24130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1.6E-108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065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Residual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0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189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0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1013749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0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5363.752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0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065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459"/>
                        </a:spcBef>
                      </a:pPr>
                      <a:r>
                        <a:rPr dirty="0" sz="2400" spc="-65">
                          <a:latin typeface="Microsoft Sans Serif"/>
                          <a:cs typeface="Microsoft Sans Serif"/>
                        </a:rPr>
                        <a:t>Total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8419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459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194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8419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59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15006735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8419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658854" y="256539"/>
            <a:ext cx="125920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40">
                <a:solidFill>
                  <a:srgbClr val="FF0000"/>
                </a:solidFill>
              </a:rPr>
              <a:t>A</a:t>
            </a:r>
            <a:r>
              <a:rPr dirty="0" sz="2800" spc="-30">
                <a:solidFill>
                  <a:srgbClr val="FF0000"/>
                </a:solidFill>
              </a:rPr>
              <a:t>N</a:t>
            </a:r>
            <a:r>
              <a:rPr dirty="0" sz="2800" spc="-5">
                <a:solidFill>
                  <a:srgbClr val="FF0000"/>
                </a:solidFill>
              </a:rPr>
              <a:t>O</a:t>
            </a:r>
            <a:r>
              <a:rPr dirty="0" sz="2800" spc="-240">
                <a:solidFill>
                  <a:srgbClr val="FF0000"/>
                </a:solidFill>
              </a:rPr>
              <a:t>V</a:t>
            </a:r>
            <a:r>
              <a:rPr dirty="0" sz="2800" spc="-105">
                <a:solidFill>
                  <a:srgbClr val="FF0000"/>
                </a:solidFill>
              </a:rPr>
              <a:t>A</a:t>
            </a:r>
            <a:endParaRPr sz="2800"/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80309" y="3358033"/>
          <a:ext cx="10606405" cy="30384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29460"/>
                <a:gridCol w="2338705"/>
                <a:gridCol w="2073275"/>
                <a:gridCol w="2073275"/>
                <a:gridCol w="2073275"/>
              </a:tblGrid>
              <a:tr h="42781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61315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Coefficients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15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2384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Standard</a:t>
                      </a:r>
                      <a:r>
                        <a:rPr dirty="0" sz="2400" spc="-30">
                          <a:latin typeface="Microsoft Sans Serif"/>
                          <a:cs typeface="Microsoft Sans Serif"/>
                        </a:rPr>
                        <a:t> Error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15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71195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dirty="0" sz="2400" spc="85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Stat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15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51943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P-value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15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Intercept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-288.389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34.1692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-8.44002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8.17E-15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-0.11143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0.06172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-1.80543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-5">
                          <a:solidFill>
                            <a:srgbClr val="FF0000"/>
                          </a:solidFill>
                          <a:latin typeface="Microsoft Sans Serif"/>
                          <a:cs typeface="Microsoft Sans Serif"/>
                        </a:rPr>
                        <a:t>0.072598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-0.66093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0.061539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-10.7399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-5">
                          <a:solidFill>
                            <a:srgbClr val="FF0000"/>
                          </a:solidFill>
                          <a:latin typeface="Microsoft Sans Serif"/>
                          <a:cs typeface="Microsoft Sans Serif"/>
                        </a:rPr>
                        <a:t>2.62E-21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0.388821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0.072508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5.362419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5">
                          <a:solidFill>
                            <a:srgbClr val="FF0000"/>
                          </a:solidFill>
                          <a:latin typeface="Microsoft Sans Serif"/>
                          <a:cs typeface="Microsoft Sans Serif"/>
                        </a:rPr>
                        <a:t>2.38E-07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704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-0.12262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704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0.061361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704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-1.99838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704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dirty="0" sz="2400" spc="-5">
                          <a:solidFill>
                            <a:srgbClr val="FF0000"/>
                          </a:solidFill>
                          <a:latin typeface="Microsoft Sans Serif"/>
                          <a:cs typeface="Microsoft Sans Serif"/>
                        </a:rPr>
                        <a:t>0.047109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704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6" name="object 6"/>
          <p:cNvSpPr/>
          <p:nvPr/>
        </p:nvSpPr>
        <p:spPr>
          <a:xfrm>
            <a:off x="9589544" y="4406027"/>
            <a:ext cx="1273175" cy="355600"/>
          </a:xfrm>
          <a:custGeom>
            <a:avLst/>
            <a:gdLst/>
            <a:ahLst/>
            <a:cxnLst/>
            <a:rect l="l" t="t" r="r" b="b"/>
            <a:pathLst>
              <a:path w="1273175" h="355600">
                <a:moveTo>
                  <a:pt x="1273175" y="0"/>
                </a:moveTo>
                <a:lnTo>
                  <a:pt x="0" y="0"/>
                </a:lnTo>
                <a:lnTo>
                  <a:pt x="0" y="355600"/>
                </a:lnTo>
                <a:lnTo>
                  <a:pt x="1273175" y="355600"/>
                </a:lnTo>
                <a:lnTo>
                  <a:pt x="1273175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9624466" y="4925529"/>
            <a:ext cx="1238250" cy="355600"/>
          </a:xfrm>
          <a:custGeom>
            <a:avLst/>
            <a:gdLst/>
            <a:ahLst/>
            <a:cxnLst/>
            <a:rect l="l" t="t" r="r" b="b"/>
            <a:pathLst>
              <a:path w="1238250" h="355600">
                <a:moveTo>
                  <a:pt x="1238250" y="0"/>
                </a:moveTo>
                <a:lnTo>
                  <a:pt x="898525" y="0"/>
                </a:lnTo>
                <a:lnTo>
                  <a:pt x="779462" y="0"/>
                </a:lnTo>
                <a:lnTo>
                  <a:pt x="0" y="0"/>
                </a:lnTo>
                <a:lnTo>
                  <a:pt x="0" y="355600"/>
                </a:lnTo>
                <a:lnTo>
                  <a:pt x="779462" y="355600"/>
                </a:lnTo>
                <a:lnTo>
                  <a:pt x="898525" y="355600"/>
                </a:lnTo>
                <a:lnTo>
                  <a:pt x="1238250" y="355600"/>
                </a:lnTo>
                <a:lnTo>
                  <a:pt x="1238250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9624466" y="5445035"/>
            <a:ext cx="1238250" cy="355600"/>
          </a:xfrm>
          <a:custGeom>
            <a:avLst/>
            <a:gdLst/>
            <a:ahLst/>
            <a:cxnLst/>
            <a:rect l="l" t="t" r="r" b="b"/>
            <a:pathLst>
              <a:path w="1238250" h="355600">
                <a:moveTo>
                  <a:pt x="1238250" y="0"/>
                </a:moveTo>
                <a:lnTo>
                  <a:pt x="898525" y="0"/>
                </a:lnTo>
                <a:lnTo>
                  <a:pt x="779462" y="0"/>
                </a:lnTo>
                <a:lnTo>
                  <a:pt x="0" y="0"/>
                </a:lnTo>
                <a:lnTo>
                  <a:pt x="0" y="355600"/>
                </a:lnTo>
                <a:lnTo>
                  <a:pt x="779462" y="355600"/>
                </a:lnTo>
                <a:lnTo>
                  <a:pt x="898525" y="355600"/>
                </a:lnTo>
                <a:lnTo>
                  <a:pt x="1238250" y="355600"/>
                </a:lnTo>
                <a:lnTo>
                  <a:pt x="1238250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9589544" y="5964523"/>
            <a:ext cx="1273175" cy="355600"/>
          </a:xfrm>
          <a:custGeom>
            <a:avLst/>
            <a:gdLst/>
            <a:ahLst/>
            <a:cxnLst/>
            <a:rect l="l" t="t" r="r" b="b"/>
            <a:pathLst>
              <a:path w="1273175" h="355600">
                <a:moveTo>
                  <a:pt x="1273175" y="0"/>
                </a:moveTo>
                <a:lnTo>
                  <a:pt x="0" y="0"/>
                </a:lnTo>
                <a:lnTo>
                  <a:pt x="0" y="355600"/>
                </a:lnTo>
                <a:lnTo>
                  <a:pt x="1273175" y="355600"/>
                </a:lnTo>
                <a:lnTo>
                  <a:pt x="1273175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308468" y="6678506"/>
          <a:ext cx="12223115" cy="11385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04065"/>
              </a:tblGrid>
              <a:tr h="375285">
                <a:tc>
                  <a:txBody>
                    <a:bodyPr/>
                    <a:lstStyle/>
                    <a:p>
                      <a:pPr marL="9525">
                        <a:lnSpc>
                          <a:spcPts val="2690"/>
                        </a:lnSpc>
                        <a:spcBef>
                          <a:spcPts val="160"/>
                        </a:spcBef>
                      </a:pPr>
                      <a:r>
                        <a:rPr dirty="0" baseline="4629" sz="3600">
                          <a:latin typeface="Microsoft Sans Serif"/>
                          <a:cs typeface="Microsoft Sans Serif"/>
                        </a:rPr>
                        <a:t>Y</a:t>
                      </a:r>
                      <a:r>
                        <a:rPr dirty="0" sz="1600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1600" spc="22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baseline="4629" sz="3600" spc="52">
                          <a:latin typeface="Microsoft Sans Serif"/>
                          <a:cs typeface="Microsoft Sans Serif"/>
                        </a:rPr>
                        <a:t>=</a:t>
                      </a:r>
                      <a:r>
                        <a:rPr dirty="0" baseline="4629" sz="3600" spc="37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0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+b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1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X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t-1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+b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2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X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t-2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+b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3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X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t-3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+b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5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X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t-5</a:t>
                      </a:r>
                      <a:endParaRPr sz="16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032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 marL="9525">
                        <a:lnSpc>
                          <a:spcPts val="2845"/>
                        </a:lnSpc>
                      </a:pPr>
                      <a:r>
                        <a:rPr dirty="0" sz="2400">
                          <a:latin typeface="Microsoft Sans Serif"/>
                          <a:cs typeface="Microsoft Sans Serif"/>
                        </a:rPr>
                        <a:t>Y</a:t>
                      </a:r>
                      <a:r>
                        <a:rPr dirty="0" baseline="-6944" sz="2400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baseline="-6944" sz="2400" spc="352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=</a:t>
                      </a:r>
                      <a:r>
                        <a:rPr dirty="0" sz="2400" spc="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-288.389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30">
                          <a:latin typeface="Microsoft Sans Serif"/>
                          <a:cs typeface="Microsoft Sans Serif"/>
                        </a:rPr>
                        <a:t>-</a:t>
                      </a:r>
                      <a:r>
                        <a:rPr dirty="0" sz="2400" spc="3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0.11143</a:t>
                      </a:r>
                      <a:r>
                        <a:rPr dirty="0" sz="2400" spc="3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*X</a:t>
                      </a:r>
                      <a:r>
                        <a:rPr dirty="0" baseline="-6944" sz="2400" spc="-30">
                          <a:latin typeface="Microsoft Sans Serif"/>
                          <a:cs typeface="Microsoft Sans Serif"/>
                        </a:rPr>
                        <a:t>t-1</a:t>
                      </a:r>
                      <a:r>
                        <a:rPr dirty="0" baseline="-6944" sz="2400" spc="367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30">
                          <a:latin typeface="Microsoft Sans Serif"/>
                          <a:cs typeface="Microsoft Sans Serif"/>
                        </a:rPr>
                        <a:t>-</a:t>
                      </a:r>
                      <a:r>
                        <a:rPr dirty="0" sz="2400" spc="3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0.66093*X</a:t>
                      </a:r>
                      <a:r>
                        <a:rPr dirty="0" baseline="-6944" sz="2400" spc="-15">
                          <a:latin typeface="Microsoft Sans Serif"/>
                          <a:cs typeface="Microsoft Sans Serif"/>
                        </a:rPr>
                        <a:t>t-2</a:t>
                      </a:r>
                      <a:r>
                        <a:rPr dirty="0" baseline="-6944" sz="2400" spc="367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+</a:t>
                      </a:r>
                      <a:r>
                        <a:rPr dirty="0" sz="2400" spc="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0.388821*X</a:t>
                      </a:r>
                      <a:r>
                        <a:rPr dirty="0" baseline="-6944" sz="2400" spc="-15">
                          <a:latin typeface="Microsoft Sans Serif"/>
                          <a:cs typeface="Microsoft Sans Serif"/>
                        </a:rPr>
                        <a:t>t-3</a:t>
                      </a:r>
                      <a:r>
                        <a:rPr dirty="0" baseline="-6944" sz="2400" spc="3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30">
                          <a:latin typeface="Microsoft Sans Serif"/>
                          <a:cs typeface="Microsoft Sans Serif"/>
                        </a:rPr>
                        <a:t>-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0.12262*X</a:t>
                      </a:r>
                      <a:r>
                        <a:rPr dirty="0" baseline="-6944" sz="2400" spc="-15">
                          <a:latin typeface="Microsoft Sans Serif"/>
                          <a:cs typeface="Microsoft Sans Serif"/>
                        </a:rPr>
                        <a:t>t-5</a:t>
                      </a:r>
                      <a:endParaRPr baseline="-6944"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261650" y="233493"/>
          <a:ext cx="5222875" cy="28162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3785"/>
                <a:gridCol w="1590039"/>
              </a:tblGrid>
              <a:tr h="467193">
                <a:tc>
                  <a:txBody>
                    <a:bodyPr/>
                    <a:lstStyle/>
                    <a:p>
                      <a:pPr marL="37655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Regression</a:t>
                      </a: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Statistics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1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3083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dirty="0" sz="2400" spc="-15">
                          <a:latin typeface="Microsoft Sans Serif"/>
                          <a:cs typeface="Microsoft Sans Serif"/>
                        </a:rPr>
                        <a:t>Results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1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35"/>
                        </a:spcBef>
                      </a:pPr>
                      <a:r>
                        <a:rPr dirty="0" sz="2400" spc="20">
                          <a:latin typeface="Microsoft Sans Serif"/>
                          <a:cs typeface="Microsoft Sans Serif"/>
                        </a:rPr>
                        <a:t>Multiple</a:t>
                      </a: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25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3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0.965633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25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R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 Square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19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0.932447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19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Adjusted</a:t>
                      </a:r>
                      <a:r>
                        <a:rPr dirty="0" sz="240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90">
                          <a:latin typeface="Microsoft Sans Serif"/>
                          <a:cs typeface="Microsoft Sans Serif"/>
                        </a:rPr>
                        <a:t>R</a:t>
                      </a: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Square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8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0.93066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8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Standard</a:t>
                      </a:r>
                      <a:r>
                        <a:rPr dirty="0" sz="2400" spc="-1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30">
                          <a:latin typeface="Microsoft Sans Serif"/>
                          <a:cs typeface="Microsoft Sans Serif"/>
                        </a:rPr>
                        <a:t>Error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1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73.23764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31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467193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r>
                        <a:rPr dirty="0" sz="2400">
                          <a:latin typeface="Microsoft Sans Serif"/>
                          <a:cs typeface="Microsoft Sans Serif"/>
                        </a:rPr>
                        <a:t>Observations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254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195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42544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5573764" y="824028"/>
          <a:ext cx="8250555" cy="2057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59280"/>
                <a:gridCol w="758825"/>
                <a:gridCol w="1548130"/>
                <a:gridCol w="1362710"/>
                <a:gridCol w="1421765"/>
                <a:gridCol w="1284604"/>
              </a:tblGrid>
              <a:tr h="542168">
                <a:tc>
                  <a:txBody>
                    <a:bodyPr/>
                    <a:lstStyle/>
                    <a:p>
                      <a:pPr algn="ctr" marL="8382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-100">
                          <a:latin typeface="Microsoft Sans Serif"/>
                          <a:cs typeface="Microsoft Sans Serif"/>
                        </a:rPr>
                        <a:t>SV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43204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65">
                          <a:latin typeface="Microsoft Sans Serif"/>
                          <a:cs typeface="Microsoft Sans Serif"/>
                        </a:rPr>
                        <a:t>df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-60">
                          <a:latin typeface="Microsoft Sans Serif"/>
                          <a:cs typeface="Microsoft Sans Serif"/>
                        </a:rPr>
                        <a:t>SS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958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MS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0447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-15">
                          <a:latin typeface="Microsoft Sans Serif"/>
                          <a:cs typeface="Microsoft Sans Serif"/>
                        </a:rPr>
                        <a:t>F-value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P-value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806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065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Regression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>
                          <a:latin typeface="Microsoft Sans Serif"/>
                          <a:cs typeface="Microsoft Sans Serif"/>
                        </a:rPr>
                        <a:t>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13992985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2798597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37795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521.7611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24130"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1.6E-108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69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065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Residual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0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189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0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1013749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0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5363.752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905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0065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459"/>
                        </a:spcBef>
                      </a:pPr>
                      <a:r>
                        <a:rPr dirty="0" sz="2400" spc="-65">
                          <a:latin typeface="Microsoft Sans Serif"/>
                          <a:cs typeface="Microsoft Sans Serif"/>
                        </a:rPr>
                        <a:t>Total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8419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459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194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8419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459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15006735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58419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658854" y="256539"/>
            <a:ext cx="125920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40">
                <a:solidFill>
                  <a:srgbClr val="FF0000"/>
                </a:solidFill>
              </a:rPr>
              <a:t>A</a:t>
            </a:r>
            <a:r>
              <a:rPr dirty="0" sz="2800" spc="-30">
                <a:solidFill>
                  <a:srgbClr val="FF0000"/>
                </a:solidFill>
              </a:rPr>
              <a:t>N</a:t>
            </a:r>
            <a:r>
              <a:rPr dirty="0" sz="2800" spc="-5">
                <a:solidFill>
                  <a:srgbClr val="FF0000"/>
                </a:solidFill>
              </a:rPr>
              <a:t>O</a:t>
            </a:r>
            <a:r>
              <a:rPr dirty="0" sz="2800" spc="-240">
                <a:solidFill>
                  <a:srgbClr val="FF0000"/>
                </a:solidFill>
              </a:rPr>
              <a:t>V</a:t>
            </a:r>
            <a:r>
              <a:rPr dirty="0" sz="2800" spc="-105">
                <a:solidFill>
                  <a:srgbClr val="FF0000"/>
                </a:solidFill>
              </a:rPr>
              <a:t>A</a:t>
            </a:r>
            <a:endParaRPr sz="2800"/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61650" y="3124443"/>
          <a:ext cx="12270105" cy="46926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29460"/>
                <a:gridCol w="2338705"/>
                <a:gridCol w="2073275"/>
                <a:gridCol w="2073275"/>
                <a:gridCol w="2073275"/>
                <a:gridCol w="1663700"/>
              </a:tblGrid>
              <a:tr h="42781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61315">
                        <a:lnSpc>
                          <a:spcPct val="100000"/>
                        </a:lnSpc>
                        <a:spcBef>
                          <a:spcPts val="185"/>
                        </a:spcBef>
                      </a:pP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Coefficients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349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2384">
                        <a:lnSpc>
                          <a:spcPct val="100000"/>
                        </a:lnSpc>
                        <a:spcBef>
                          <a:spcPts val="185"/>
                        </a:spcBef>
                      </a:pPr>
                      <a:r>
                        <a:rPr dirty="0" sz="2400" spc="5">
                          <a:latin typeface="Microsoft Sans Serif"/>
                          <a:cs typeface="Microsoft Sans Serif"/>
                        </a:rPr>
                        <a:t>Standard</a:t>
                      </a:r>
                      <a:r>
                        <a:rPr dirty="0" sz="2400" spc="-30">
                          <a:latin typeface="Microsoft Sans Serif"/>
                          <a:cs typeface="Microsoft Sans Serif"/>
                        </a:rPr>
                        <a:t> Error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349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71195">
                        <a:lnSpc>
                          <a:spcPct val="100000"/>
                        </a:lnSpc>
                        <a:spcBef>
                          <a:spcPts val="185"/>
                        </a:spcBef>
                      </a:pPr>
                      <a:r>
                        <a:rPr dirty="0" sz="2400" spc="85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Stat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349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519430">
                        <a:lnSpc>
                          <a:spcPct val="100000"/>
                        </a:lnSpc>
                        <a:spcBef>
                          <a:spcPts val="18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P-value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349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7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Intercept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-288.389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34.1692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-8.44002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8.17E-15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-288.389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34.1692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-8.44002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8.17E-15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-0.11143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0.06172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-1.80543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0.072598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858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3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-0.66093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3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0.061539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3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-10.7399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3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2.62E-21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31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19499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0.388821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0.072508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5.362419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ct val="100000"/>
                        </a:lnSpc>
                        <a:spcBef>
                          <a:spcPts val="54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2.38E-07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21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524127">
                <a:tc>
                  <a:txBody>
                    <a:bodyPr/>
                    <a:lstStyle/>
                    <a:p>
                      <a:pPr marL="9525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2400" spc="-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5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1905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-0.11281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0.061297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-1.84034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254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0.067286</a:t>
                      </a:r>
                      <a:endParaRPr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794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379913">
                <a:tc gridSpan="6">
                  <a:txBody>
                    <a:bodyPr/>
                    <a:lstStyle/>
                    <a:p>
                      <a:pPr marL="55880">
                        <a:lnSpc>
                          <a:spcPts val="2690"/>
                        </a:lnSpc>
                        <a:spcBef>
                          <a:spcPts val="200"/>
                        </a:spcBef>
                      </a:pPr>
                      <a:r>
                        <a:rPr dirty="0" baseline="4629" sz="3600">
                          <a:latin typeface="Microsoft Sans Serif"/>
                          <a:cs typeface="Microsoft Sans Serif"/>
                        </a:rPr>
                        <a:t>Y</a:t>
                      </a:r>
                      <a:r>
                        <a:rPr dirty="0" sz="1600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1600" spc="23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baseline="4629" sz="3600" spc="52">
                          <a:latin typeface="Microsoft Sans Serif"/>
                          <a:cs typeface="Microsoft Sans Serif"/>
                        </a:rPr>
                        <a:t>=</a:t>
                      </a:r>
                      <a:r>
                        <a:rPr dirty="0" baseline="4629" sz="3600" spc="37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0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+b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1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X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t-1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+b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2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X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t-2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+b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3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X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t-3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+b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4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X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t-4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+b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5</a:t>
                      </a:r>
                      <a:r>
                        <a:rPr dirty="0" baseline="4629" sz="3600" spc="22">
                          <a:latin typeface="Microsoft Sans Serif"/>
                          <a:cs typeface="Microsoft Sans Serif"/>
                        </a:rPr>
                        <a:t>X</a:t>
                      </a:r>
                      <a:r>
                        <a:rPr dirty="0" sz="1600" spc="15">
                          <a:latin typeface="Microsoft Sans Serif"/>
                          <a:cs typeface="Microsoft Sans Serif"/>
                        </a:rPr>
                        <a:t>t-5</a:t>
                      </a:r>
                      <a:endParaRPr sz="16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75285">
                <a:tc gridSpan="6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75285">
                <a:tc gridSpan="6">
                  <a:txBody>
                    <a:bodyPr/>
                    <a:lstStyle/>
                    <a:p>
                      <a:pPr marL="55880">
                        <a:lnSpc>
                          <a:spcPts val="2845"/>
                        </a:lnSpc>
                      </a:pPr>
                      <a:r>
                        <a:rPr dirty="0" sz="2400">
                          <a:latin typeface="Microsoft Sans Serif"/>
                          <a:cs typeface="Microsoft Sans Serif"/>
                        </a:rPr>
                        <a:t>Y</a:t>
                      </a:r>
                      <a:r>
                        <a:rPr dirty="0" baseline="-6944" sz="2400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baseline="-6944" sz="2400" spc="352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=</a:t>
                      </a:r>
                      <a:r>
                        <a:rPr dirty="0" sz="2400" spc="3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5">
                          <a:latin typeface="Microsoft Sans Serif"/>
                          <a:cs typeface="Microsoft Sans Serif"/>
                        </a:rPr>
                        <a:t>-288.389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30">
                          <a:latin typeface="Microsoft Sans Serif"/>
                          <a:cs typeface="Microsoft Sans Serif"/>
                        </a:rPr>
                        <a:t>-</a:t>
                      </a:r>
                      <a:r>
                        <a:rPr dirty="0" sz="2400" spc="3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5">
                          <a:latin typeface="Microsoft Sans Serif"/>
                          <a:cs typeface="Microsoft Sans Serif"/>
                        </a:rPr>
                        <a:t>0.11143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20">
                          <a:latin typeface="Microsoft Sans Serif"/>
                          <a:cs typeface="Microsoft Sans Serif"/>
                        </a:rPr>
                        <a:t>*X</a:t>
                      </a:r>
                      <a:r>
                        <a:rPr dirty="0" baseline="-6944" sz="2400" spc="-30">
                          <a:latin typeface="Microsoft Sans Serif"/>
                          <a:cs typeface="Microsoft Sans Serif"/>
                        </a:rPr>
                        <a:t>t-1</a:t>
                      </a:r>
                      <a:r>
                        <a:rPr dirty="0" baseline="-6944" sz="2400" spc="367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30">
                          <a:latin typeface="Microsoft Sans Serif"/>
                          <a:cs typeface="Microsoft Sans Serif"/>
                        </a:rPr>
                        <a:t>-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0.66093*X</a:t>
                      </a:r>
                      <a:r>
                        <a:rPr dirty="0" baseline="-6944" sz="2400" spc="-15">
                          <a:latin typeface="Microsoft Sans Serif"/>
                          <a:cs typeface="Microsoft Sans Serif"/>
                        </a:rPr>
                        <a:t>t-2</a:t>
                      </a:r>
                      <a:r>
                        <a:rPr dirty="0" baseline="-6944" sz="2400" spc="3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+</a:t>
                      </a:r>
                      <a:r>
                        <a:rPr dirty="0" sz="2400" spc="3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0.388821*X</a:t>
                      </a:r>
                      <a:r>
                        <a:rPr dirty="0" baseline="-6944" sz="2400" spc="-15">
                          <a:latin typeface="Microsoft Sans Serif"/>
                          <a:cs typeface="Microsoft Sans Serif"/>
                        </a:rPr>
                        <a:t>t-3</a:t>
                      </a:r>
                      <a:r>
                        <a:rPr dirty="0" baseline="-6944" sz="2400" spc="367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30">
                          <a:latin typeface="Microsoft Sans Serif"/>
                          <a:cs typeface="Microsoft Sans Serif"/>
                        </a:rPr>
                        <a:t>-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0.11281*X</a:t>
                      </a:r>
                      <a:r>
                        <a:rPr dirty="0" baseline="-6944" sz="2400" spc="-15">
                          <a:latin typeface="Microsoft Sans Serif"/>
                          <a:cs typeface="Microsoft Sans Serif"/>
                        </a:rPr>
                        <a:t>t-4</a:t>
                      </a:r>
                      <a:r>
                        <a:rPr dirty="0" baseline="-6944" sz="2400" spc="3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130">
                          <a:latin typeface="Microsoft Sans Serif"/>
                          <a:cs typeface="Microsoft Sans Serif"/>
                        </a:rPr>
                        <a:t>-</a:t>
                      </a:r>
                      <a:r>
                        <a:rPr dirty="0" sz="2400" spc="3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2400" spc="-10">
                          <a:latin typeface="Microsoft Sans Serif"/>
                          <a:cs typeface="Microsoft Sans Serif"/>
                        </a:rPr>
                        <a:t>0.12262*X</a:t>
                      </a:r>
                      <a:r>
                        <a:rPr dirty="0" baseline="-6944" sz="2400" spc="-15">
                          <a:latin typeface="Microsoft Sans Serif"/>
                          <a:cs typeface="Microsoft Sans Serif"/>
                        </a:rPr>
                        <a:t>t-5</a:t>
                      </a:r>
                      <a:endParaRPr baseline="-6944" sz="240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92968" y="0"/>
            <a:ext cx="3270504" cy="646176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8539" y="600316"/>
            <a:ext cx="10794365" cy="45720"/>
            <a:chOff x="8539" y="600316"/>
            <a:chExt cx="10794365" cy="45720"/>
          </a:xfrm>
        </p:grpSpPr>
        <p:sp>
          <p:nvSpPr>
            <p:cNvPr id="4" name="object 4"/>
            <p:cNvSpPr/>
            <p:nvPr/>
          </p:nvSpPr>
          <p:spPr>
            <a:xfrm>
              <a:off x="3645753" y="600316"/>
              <a:ext cx="3585845" cy="45720"/>
            </a:xfrm>
            <a:custGeom>
              <a:avLst/>
              <a:gdLst/>
              <a:ahLst/>
              <a:cxnLst/>
              <a:rect l="l" t="t" r="r" b="b"/>
              <a:pathLst>
                <a:path w="3585845" h="45720">
                  <a:moveTo>
                    <a:pt x="358546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585464" y="45718"/>
                  </a:lnTo>
                  <a:lnTo>
                    <a:pt x="3585464" y="0"/>
                  </a:lnTo>
                  <a:close/>
                </a:path>
              </a:pathLst>
            </a:custGeom>
            <a:solidFill>
              <a:srgbClr val="76C2E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8539" y="600316"/>
              <a:ext cx="3637279" cy="45720"/>
            </a:xfrm>
            <a:custGeom>
              <a:avLst/>
              <a:gdLst/>
              <a:ahLst/>
              <a:cxnLst/>
              <a:rect l="l" t="t" r="r" b="b"/>
              <a:pathLst>
                <a:path w="3637279" h="45720">
                  <a:moveTo>
                    <a:pt x="3637213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637213" y="45718"/>
                  </a:lnTo>
                  <a:lnTo>
                    <a:pt x="3637213" y="0"/>
                  </a:lnTo>
                  <a:close/>
                </a:path>
              </a:pathLst>
            </a:custGeom>
            <a:solidFill>
              <a:srgbClr val="FCB0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7217386" y="600316"/>
              <a:ext cx="3585845" cy="45720"/>
            </a:xfrm>
            <a:custGeom>
              <a:avLst/>
              <a:gdLst/>
              <a:ahLst/>
              <a:cxnLst/>
              <a:rect l="l" t="t" r="r" b="b"/>
              <a:pathLst>
                <a:path w="3585845" h="45720">
                  <a:moveTo>
                    <a:pt x="358546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585464" y="45718"/>
                  </a:lnTo>
                  <a:lnTo>
                    <a:pt x="358546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</p:grp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274320" y="698500"/>
          <a:ext cx="13561060" cy="66694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64335"/>
                <a:gridCol w="1736725"/>
                <a:gridCol w="1447800"/>
                <a:gridCol w="1447164"/>
                <a:gridCol w="1447800"/>
                <a:gridCol w="1447165"/>
                <a:gridCol w="1447800"/>
                <a:gridCol w="1447800"/>
                <a:gridCol w="1447800"/>
              </a:tblGrid>
              <a:tr h="192883">
                <a:tc>
                  <a:txBody>
                    <a:bodyPr/>
                    <a:lstStyle/>
                    <a:p>
                      <a:pPr marL="9906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dirty="0" sz="950" spc="910">
                          <a:latin typeface="Microsoft Sans Serif"/>
                          <a:cs typeface="Microsoft Sans Serif"/>
                        </a:rPr>
                        <a:t>Period</a:t>
                      </a:r>
                      <a:r>
                        <a:rPr dirty="0" sz="950" spc="42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420">
                          <a:latin typeface="Microsoft Sans Serif"/>
                          <a:cs typeface="Microsoft Sans Serif"/>
                        </a:rPr>
                        <a:t>(</a:t>
                      </a:r>
                      <a:r>
                        <a:rPr dirty="0" sz="950" spc="-2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500">
                          <a:latin typeface="Microsoft Sans Serif"/>
                          <a:cs typeface="Microsoft Sans Serif"/>
                        </a:rPr>
                        <a:t>t)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S</a:t>
                      </a:r>
                      <a:r>
                        <a:rPr dirty="0" sz="950" spc="35">
                          <a:latin typeface="Microsoft Sans Serif"/>
                          <a:cs typeface="Microsoft Sans Serif"/>
                        </a:rPr>
                        <a:t>a</a:t>
                      </a:r>
                      <a:r>
                        <a:rPr dirty="0" sz="950" spc="-65">
                          <a:latin typeface="Microsoft Sans Serif"/>
                          <a:cs typeface="Microsoft Sans Serif"/>
                        </a:rPr>
                        <a:t>l</a:t>
                      </a:r>
                      <a:r>
                        <a:rPr dirty="0" sz="950" spc="30">
                          <a:latin typeface="Microsoft Sans Serif"/>
                          <a:cs typeface="Microsoft Sans Serif"/>
                        </a:rPr>
                        <a:t>e</a:t>
                      </a:r>
                      <a:r>
                        <a:rPr dirty="0" sz="950">
                          <a:latin typeface="Microsoft Sans Serif"/>
                          <a:cs typeface="Microsoft Sans Serif"/>
                        </a:rPr>
                        <a:t>s</a:t>
                      </a:r>
                      <a:r>
                        <a:rPr dirty="0" sz="950">
                          <a:latin typeface="Microsoft Sans Serif"/>
                          <a:cs typeface="Microsoft Sans Serif"/>
                        </a:rPr>
                        <a:t>  </a:t>
                      </a:r>
                      <a:r>
                        <a:rPr dirty="0" sz="950" spc="9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>
                          <a:latin typeface="Microsoft Sans Serif"/>
                          <a:cs typeface="Microsoft Sans Serif"/>
                        </a:rPr>
                        <a:t>(</a:t>
                      </a:r>
                      <a:r>
                        <a:rPr dirty="0" sz="95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>
                          <a:latin typeface="Microsoft Sans Serif"/>
                          <a:cs typeface="Microsoft Sans Serif"/>
                        </a:rPr>
                        <a:t>Y</a:t>
                      </a:r>
                      <a:r>
                        <a:rPr dirty="0" sz="950" spc="-85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baseline="-13888" sz="900" spc="-15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950">
                          <a:latin typeface="Microsoft Sans Serif"/>
                          <a:cs typeface="Microsoft Sans Serif"/>
                        </a:rPr>
                        <a:t>)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dirty="0" sz="950" spc="105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950" spc="4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1050">
                          <a:latin typeface="Microsoft Sans Serif"/>
                          <a:cs typeface="Microsoft Sans Serif"/>
                        </a:rPr>
                        <a:t>1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dirty="0" sz="950" spc="105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950" spc="4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1050">
                          <a:latin typeface="Microsoft Sans Serif"/>
                          <a:cs typeface="Microsoft Sans Serif"/>
                        </a:rPr>
                        <a:t>2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dirty="0" sz="950" spc="105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950" spc="4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1050">
                          <a:latin typeface="Microsoft Sans Serif"/>
                          <a:cs typeface="Microsoft Sans Serif"/>
                        </a:rPr>
                        <a:t>3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dirty="0" sz="950" spc="105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950" spc="4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1050">
                          <a:latin typeface="Microsoft Sans Serif"/>
                          <a:cs typeface="Microsoft Sans Serif"/>
                        </a:rPr>
                        <a:t>4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dirty="0" sz="950" spc="105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950" spc="4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1050">
                          <a:latin typeface="Microsoft Sans Serif"/>
                          <a:cs typeface="Microsoft Sans Serif"/>
                        </a:rPr>
                        <a:t>5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dirty="0" sz="950" spc="105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950" spc="4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1050">
                          <a:latin typeface="Microsoft Sans Serif"/>
                          <a:cs typeface="Microsoft Sans Serif"/>
                        </a:rPr>
                        <a:t>6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dirty="0" sz="950" spc="1055">
                          <a:latin typeface="Microsoft Sans Serif"/>
                          <a:cs typeface="Microsoft Sans Serif"/>
                        </a:rPr>
                        <a:t>Lag</a:t>
                      </a:r>
                      <a:r>
                        <a:rPr dirty="0" sz="950" spc="459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1050">
                          <a:latin typeface="Microsoft Sans Serif"/>
                          <a:cs typeface="Microsoft Sans Serif"/>
                        </a:rPr>
                        <a:t>7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2540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651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1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5.30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2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5.30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3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5.30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857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4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5.30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5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5.30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6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5.30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857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7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5.30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161651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8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5.30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806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9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11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12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13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4.80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910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14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15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806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16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5.40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910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17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18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806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19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21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22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5.60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23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24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651">
                <a:tc>
                  <a:txBody>
                    <a:bodyPr/>
                    <a:lstStyle/>
                    <a:p>
                      <a:pPr algn="r" marR="5588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1030">
                          <a:latin typeface="Microsoft Sans Serif"/>
                          <a:cs typeface="Microsoft Sans Serif"/>
                        </a:rPr>
                        <a:t>25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5.50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</a:tr>
              <a:tr h="161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78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5.10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16190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6.70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161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5.20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16191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651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6.00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19">
                          <a:latin typeface="Microsoft Sans Serif"/>
                          <a:cs typeface="Microsoft Sans Serif"/>
                        </a:rPr>
                        <a:t>5.80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161806">
                <a:tc>
                  <a:txBody>
                    <a:bodyPr/>
                    <a:lstStyle/>
                    <a:p>
                      <a:pPr marL="6286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1055">
                          <a:latin typeface="Microsoft Sans Serif"/>
                          <a:cs typeface="Microsoft Sans Serif"/>
                        </a:rPr>
                        <a:t>Lag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I</a:t>
                      </a:r>
                      <a:r>
                        <a:rPr dirty="0" sz="950" spc="-14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dirty="0" sz="950" spc="-160">
                          <a:latin typeface="Microsoft Sans Serif"/>
                          <a:cs typeface="Microsoft Sans Serif"/>
                        </a:rPr>
                        <a:t>n</a:t>
                      </a:r>
                      <a:r>
                        <a:rPr dirty="0" sz="950" spc="-45">
                          <a:latin typeface="Microsoft Sans Serif"/>
                          <a:cs typeface="Microsoft Sans Serif"/>
                        </a:rPr>
                        <a:t>t</a:t>
                      </a:r>
                      <a:r>
                        <a:rPr dirty="0" sz="950" spc="30">
                          <a:latin typeface="Microsoft Sans Serif"/>
                          <a:cs typeface="Microsoft Sans Serif"/>
                        </a:rPr>
                        <a:t>e</a:t>
                      </a:r>
                      <a:r>
                        <a:rPr dirty="0" sz="950" spc="45">
                          <a:latin typeface="Microsoft Sans Serif"/>
                          <a:cs typeface="Microsoft Sans Serif"/>
                        </a:rPr>
                        <a:t>r</a:t>
                      </a:r>
                      <a:r>
                        <a:rPr dirty="0" sz="950" spc="-110">
                          <a:latin typeface="Microsoft Sans Serif"/>
                          <a:cs typeface="Microsoft Sans Serif"/>
                        </a:rPr>
                        <a:t>c</a:t>
                      </a:r>
                      <a:r>
                        <a:rPr dirty="0" sz="950" spc="30">
                          <a:latin typeface="Microsoft Sans Serif"/>
                          <a:cs typeface="Microsoft Sans Serif"/>
                        </a:rPr>
                        <a:t>e</a:t>
                      </a:r>
                      <a:r>
                        <a:rPr dirty="0" sz="950" spc="-125">
                          <a:latin typeface="Microsoft Sans Serif"/>
                          <a:cs typeface="Microsoft Sans Serif"/>
                        </a:rPr>
                        <a:t>p</a:t>
                      </a:r>
                      <a:r>
                        <a:rPr dirty="0" sz="950">
                          <a:latin typeface="Microsoft Sans Serif"/>
                          <a:cs typeface="Microsoft Sans Serif"/>
                        </a:rPr>
                        <a:t>t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L="6286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790">
                          <a:latin typeface="Microsoft Sans Serif"/>
                          <a:cs typeface="Microsoft Sans Serif"/>
                        </a:rPr>
                        <a:t>Coefficient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598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1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40">
                          <a:latin typeface="Microsoft Sans Serif"/>
                          <a:cs typeface="Microsoft Sans Serif"/>
                        </a:rPr>
                        <a:t>8.502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5244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00">
                          <a:latin typeface="Microsoft Sans Serif"/>
                          <a:cs typeface="Microsoft Sans Serif"/>
                        </a:rPr>
                        <a:t>-0.486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2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40">
                          <a:latin typeface="Microsoft Sans Serif"/>
                          <a:cs typeface="Microsoft Sans Serif"/>
                        </a:rPr>
                        <a:t>4.814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40">
                          <a:latin typeface="Microsoft Sans Serif"/>
                          <a:cs typeface="Microsoft Sans Serif"/>
                        </a:rPr>
                        <a:t>0.161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3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40">
                          <a:latin typeface="Microsoft Sans Serif"/>
                          <a:cs typeface="Microsoft Sans Serif"/>
                        </a:rPr>
                        <a:t>6.408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5244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00">
                          <a:latin typeface="Microsoft Sans Serif"/>
                          <a:cs typeface="Microsoft Sans Serif"/>
                        </a:rPr>
                        <a:t>-0.121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4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40">
                          <a:latin typeface="Microsoft Sans Serif"/>
                          <a:cs typeface="Microsoft Sans Serif"/>
                        </a:rPr>
                        <a:t>6.617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5244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00">
                          <a:latin typeface="Microsoft Sans Serif"/>
                          <a:cs typeface="Microsoft Sans Serif"/>
                        </a:rPr>
                        <a:t>-0.159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5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40">
                          <a:latin typeface="Microsoft Sans Serif"/>
                          <a:cs typeface="Microsoft Sans Serif"/>
                        </a:rPr>
                        <a:t>6.246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5244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00">
                          <a:latin typeface="Microsoft Sans Serif"/>
                          <a:cs typeface="Microsoft Sans Serif"/>
                        </a:rPr>
                        <a:t>-0.094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599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6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40">
                          <a:latin typeface="Microsoft Sans Serif"/>
                          <a:cs typeface="Microsoft Sans Serif"/>
                        </a:rPr>
                        <a:t>3.381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0"/>
                        </a:spcBef>
                      </a:pPr>
                      <a:r>
                        <a:rPr dirty="0" sz="950" spc="940">
                          <a:latin typeface="Microsoft Sans Serif"/>
                          <a:cs typeface="Microsoft Sans Serif"/>
                        </a:rPr>
                        <a:t>0.421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35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  <a:tr h="161858">
                <a:tc>
                  <a:txBody>
                    <a:bodyPr/>
                    <a:lstStyle/>
                    <a:p>
                      <a:pPr algn="r" marR="53975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>
                          <a:latin typeface="Microsoft Sans Serif"/>
                          <a:cs typeface="Microsoft Sans Serif"/>
                        </a:rPr>
                        <a:t>7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7150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40">
                          <a:latin typeface="Microsoft Sans Serif"/>
                          <a:cs typeface="Microsoft Sans Serif"/>
                        </a:rPr>
                        <a:t>5.816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R="55244">
                        <a:lnSpc>
                          <a:spcPts val="1120"/>
                        </a:lnSpc>
                        <a:spcBef>
                          <a:spcPts val="55"/>
                        </a:spcBef>
                      </a:pPr>
                      <a:r>
                        <a:rPr dirty="0" sz="950" spc="900">
                          <a:latin typeface="Microsoft Sans Serif"/>
                          <a:cs typeface="Microsoft Sans Serif"/>
                        </a:rPr>
                        <a:t>-0.017</a:t>
                      </a:r>
                      <a:endParaRPr sz="950">
                        <a:latin typeface="Microsoft Sans Serif"/>
                        <a:cs typeface="Microsoft Sans Serif"/>
                      </a:endParaRPr>
                    </a:p>
                  </a:txBody>
                  <a:tcPr marL="0" marR="0" marB="0" marT="6985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D4D4D4"/>
                      </a:solidFill>
                      <a:prstDash val="solid"/>
                    </a:lnL>
                    <a:lnR w="19050">
                      <a:solidFill>
                        <a:srgbClr val="D4D4D4"/>
                      </a:solidFill>
                      <a:prstDash val="solid"/>
                    </a:lnR>
                    <a:lnT w="6350">
                      <a:solidFill>
                        <a:srgbClr val="D4D4D4"/>
                      </a:solidFill>
                      <a:prstDash val="solid"/>
                    </a:lnT>
                    <a:lnB w="6350">
                      <a:solidFill>
                        <a:srgbClr val="D4D4D4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69253" y="670052"/>
            <a:ext cx="951484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9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for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stationarity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using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Dickey-Fuller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3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8" name="object 8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527209" y="1527047"/>
            <a:ext cx="12821920" cy="55422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470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46405" algn="l"/>
                <a:tab pos="447040" algn="l"/>
              </a:tabLst>
            </a:pPr>
            <a:r>
              <a:rPr dirty="0" sz="3500" spc="-15" b="1">
                <a:latin typeface="Arial"/>
                <a:cs typeface="Arial"/>
              </a:rPr>
              <a:t>Consider</a:t>
            </a:r>
            <a:r>
              <a:rPr dirty="0" sz="3500" b="1">
                <a:latin typeface="Arial"/>
                <a:cs typeface="Arial"/>
              </a:rPr>
              <a:t> </a:t>
            </a:r>
            <a:r>
              <a:rPr dirty="0" sz="3500" spc="20" b="1">
                <a:latin typeface="Arial"/>
                <a:cs typeface="Arial"/>
              </a:rPr>
              <a:t>the</a:t>
            </a:r>
            <a:r>
              <a:rPr dirty="0" sz="3500" spc="5" b="1">
                <a:latin typeface="Arial"/>
                <a:cs typeface="Arial"/>
              </a:rPr>
              <a:t> </a:t>
            </a:r>
            <a:r>
              <a:rPr dirty="0" sz="3500" spc="-20" b="1">
                <a:latin typeface="Arial"/>
                <a:cs typeface="Arial"/>
              </a:rPr>
              <a:t>first</a:t>
            </a:r>
            <a:r>
              <a:rPr dirty="0" sz="3500" spc="5" b="1"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order</a:t>
            </a:r>
            <a:r>
              <a:rPr dirty="0" sz="3500" b="1">
                <a:latin typeface="Arial"/>
                <a:cs typeface="Arial"/>
              </a:rPr>
              <a:t> </a:t>
            </a:r>
            <a:r>
              <a:rPr dirty="0" sz="3500" spc="-20" b="1">
                <a:latin typeface="Arial"/>
                <a:cs typeface="Arial"/>
              </a:rPr>
              <a:t>autoregressive</a:t>
            </a:r>
            <a:r>
              <a:rPr dirty="0" sz="3500" spc="5" b="1">
                <a:latin typeface="Arial"/>
                <a:cs typeface="Arial"/>
              </a:rPr>
              <a:t> model</a:t>
            </a:r>
            <a:endParaRPr sz="3500">
              <a:latin typeface="Arial"/>
              <a:cs typeface="Arial"/>
            </a:endParaRPr>
          </a:p>
          <a:p>
            <a:pPr marL="123825">
              <a:lnSpc>
                <a:spcPct val="100000"/>
              </a:lnSpc>
              <a:spcBef>
                <a:spcPts val="2530"/>
              </a:spcBef>
              <a:tabLst>
                <a:tab pos="569595" algn="l"/>
                <a:tab pos="1791335" algn="l"/>
              </a:tabLst>
            </a:pPr>
            <a:r>
              <a:rPr dirty="0" sz="3200" spc="-215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322">
                <a:solidFill>
                  <a:srgbClr val="FF0000"/>
                </a:solidFill>
                <a:latin typeface="Cambria Math"/>
                <a:cs typeface="Cambria Math"/>
              </a:rPr>
              <a:t>𝑡	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200" spc="18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𝜇</a:t>
            </a:r>
            <a:r>
              <a:rPr dirty="0" sz="3200" spc="8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	</a:t>
            </a:r>
            <a:r>
              <a:rPr dirty="0" sz="3200" spc="-5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5700" sz="3450" spc="-7">
                <a:solidFill>
                  <a:srgbClr val="FF0000"/>
                </a:solidFill>
                <a:latin typeface="Cambria Math"/>
                <a:cs typeface="Cambria Math"/>
              </a:rPr>
              <a:t>$</a:t>
            </a:r>
            <a:r>
              <a:rPr dirty="0" sz="3200" spc="-5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7">
                <a:solidFill>
                  <a:srgbClr val="FF0000"/>
                </a:solidFill>
                <a:latin typeface="Cambria Math"/>
                <a:cs typeface="Cambria Math"/>
              </a:rPr>
              <a:t>𝑡%$</a:t>
            </a:r>
            <a:r>
              <a:rPr dirty="0" sz="3200" spc="-5">
                <a:solidFill>
                  <a:srgbClr val="FF0000"/>
                </a:solidFill>
                <a:latin typeface="Cambria Math"/>
                <a:cs typeface="Cambria Math"/>
              </a:rPr>
              <a:t>+∈</a:t>
            </a:r>
            <a:r>
              <a:rPr dirty="0" baseline="-15700" sz="3450" spc="-7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 spc="58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 spc="-5">
                <a:solidFill>
                  <a:srgbClr val="FF0000"/>
                </a:solidFill>
                <a:latin typeface="Calibri"/>
                <a:cs typeface="Calibri"/>
              </a:rPr>
              <a:t>----------</a:t>
            </a:r>
            <a:r>
              <a:rPr dirty="0" sz="3200" spc="-3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 sz="3200">
                <a:solidFill>
                  <a:srgbClr val="FF0000"/>
                </a:solidFill>
                <a:latin typeface="Calibri"/>
                <a:cs typeface="Calibri"/>
              </a:rPr>
              <a:t>(1)</a:t>
            </a:r>
            <a:endParaRPr sz="3200">
              <a:latin typeface="Calibri"/>
              <a:cs typeface="Calibri"/>
            </a:endParaRPr>
          </a:p>
          <a:p>
            <a:pPr marL="50800" marR="43180">
              <a:lnSpc>
                <a:spcPct val="101800"/>
              </a:lnSpc>
              <a:spcBef>
                <a:spcPts val="1515"/>
              </a:spcBef>
              <a:tabLst>
                <a:tab pos="11700510" algn="l"/>
              </a:tabLst>
            </a:pPr>
            <a:r>
              <a:rPr dirty="0" sz="3500" spc="-20">
                <a:latin typeface="Microsoft Sans Serif"/>
                <a:cs typeface="Microsoft Sans Serif"/>
              </a:rPr>
              <a:t>where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𝜇</a:t>
            </a:r>
            <a:r>
              <a:rPr dirty="0" sz="3600" spc="29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is</a:t>
            </a:r>
            <a:r>
              <a:rPr dirty="0" sz="3500" spc="55">
                <a:latin typeface="Microsoft Sans Serif"/>
                <a:cs typeface="Microsoft Sans Serif"/>
              </a:rPr>
              <a:t> </a:t>
            </a:r>
            <a:r>
              <a:rPr dirty="0" sz="3500" spc="40">
                <a:latin typeface="Microsoft Sans Serif"/>
                <a:cs typeface="Microsoft Sans Serif"/>
              </a:rPr>
              <a:t>constant,</a:t>
            </a:r>
            <a:r>
              <a:rPr dirty="0" sz="3500" spc="55">
                <a:latin typeface="Microsoft Sans Serif"/>
                <a:cs typeface="Microsoft Sans Serif"/>
              </a:rPr>
              <a:t> </a:t>
            </a:r>
            <a:r>
              <a:rPr dirty="0" sz="3600" spc="3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4957" sz="3900" spc="44">
                <a:solidFill>
                  <a:srgbClr val="FF0000"/>
                </a:solidFill>
                <a:latin typeface="Cambria Math"/>
                <a:cs typeface="Cambria Math"/>
              </a:rPr>
              <a:t>1</a:t>
            </a:r>
            <a:r>
              <a:rPr dirty="0" sz="3500" spc="30">
                <a:latin typeface="Microsoft Sans Serif"/>
                <a:cs typeface="Microsoft Sans Serif"/>
              </a:rPr>
              <a:t>is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the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20">
                <a:latin typeface="Microsoft Sans Serif"/>
                <a:cs typeface="Microsoft Sans Serif"/>
              </a:rPr>
              <a:t>regression</a:t>
            </a:r>
            <a:r>
              <a:rPr dirty="0" sz="3500" spc="5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coefficient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and</a:t>
            </a:r>
            <a:r>
              <a:rPr dirty="0" sz="3500" spc="55">
                <a:latin typeface="Microsoft Sans Serif"/>
                <a:cs typeface="Microsoft Sans Serif"/>
              </a:rPr>
              <a:t> </a:t>
            </a:r>
            <a:r>
              <a:rPr dirty="0" sz="3600" spc="50">
                <a:solidFill>
                  <a:srgbClr val="FF0000"/>
                </a:solidFill>
                <a:latin typeface="Cambria Math"/>
                <a:cs typeface="Cambria Math"/>
              </a:rPr>
              <a:t>∈</a:t>
            </a:r>
            <a:r>
              <a:rPr dirty="0" baseline="-14957" sz="3900" spc="75">
                <a:solidFill>
                  <a:srgbClr val="FF0000"/>
                </a:solidFill>
                <a:latin typeface="Cambria Math"/>
                <a:cs typeface="Cambria Math"/>
              </a:rPr>
              <a:t>𝑡	</a:t>
            </a:r>
            <a:r>
              <a:rPr dirty="0" sz="3500" spc="-15">
                <a:latin typeface="Microsoft Sans Serif"/>
                <a:cs typeface="Microsoft Sans Serif"/>
              </a:rPr>
              <a:t>is</a:t>
            </a:r>
            <a:r>
              <a:rPr dirty="0" sz="3500" spc="-35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the </a:t>
            </a:r>
            <a:r>
              <a:rPr dirty="0" sz="3500" spc="-91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random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-20">
                <a:latin typeface="Microsoft Sans Serif"/>
                <a:cs typeface="Microsoft Sans Serif"/>
              </a:rPr>
              <a:t>error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50">
                <a:latin typeface="Microsoft Sans Serif"/>
                <a:cs typeface="Microsoft Sans Serif"/>
              </a:rPr>
              <a:t>with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40">
                <a:latin typeface="Microsoft Sans Serif"/>
                <a:cs typeface="Microsoft Sans Serif"/>
              </a:rPr>
              <a:t>zero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20">
                <a:latin typeface="Microsoft Sans Serif"/>
                <a:cs typeface="Microsoft Sans Serif"/>
              </a:rPr>
              <a:t>mean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and</a:t>
            </a:r>
            <a:r>
              <a:rPr dirty="0" sz="3500" spc="45">
                <a:latin typeface="Microsoft Sans Serif"/>
                <a:cs typeface="Microsoft Sans Serif"/>
              </a:rPr>
              <a:t> constant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variance</a:t>
            </a:r>
            <a:endParaRPr sz="35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600">
              <a:latin typeface="Microsoft Sans Serif"/>
              <a:cs typeface="Microsoft Sans Serif"/>
            </a:endParaRPr>
          </a:p>
          <a:p>
            <a:pPr marL="50800" marR="709930">
              <a:lnSpc>
                <a:spcPts val="4200"/>
              </a:lnSpc>
            </a:pPr>
            <a:r>
              <a:rPr dirty="0" sz="3500">
                <a:latin typeface="Microsoft Sans Serif"/>
                <a:cs typeface="Microsoft Sans Serif"/>
              </a:rPr>
              <a:t>If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>
                <a:latin typeface="Microsoft Sans Serif"/>
                <a:cs typeface="Microsoft Sans Serif"/>
              </a:rPr>
              <a:t>Y</a:t>
            </a:r>
            <a:r>
              <a:rPr dirty="0" baseline="-19323" sz="3450">
                <a:latin typeface="Microsoft Sans Serif"/>
                <a:cs typeface="Microsoft Sans Serif"/>
              </a:rPr>
              <a:t>t</a:t>
            </a:r>
            <a:r>
              <a:rPr dirty="0" baseline="-19323" sz="3450" spc="569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is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70">
                <a:latin typeface="Microsoft Sans Serif"/>
                <a:cs typeface="Microsoft Sans Serif"/>
              </a:rPr>
              <a:t>a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non-stationary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20">
                <a:latin typeface="Microsoft Sans Serif"/>
                <a:cs typeface="Microsoft Sans Serif"/>
              </a:rPr>
              <a:t>process,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10">
                <a:latin typeface="Microsoft Sans Serif"/>
                <a:cs typeface="Microsoft Sans Serif"/>
              </a:rPr>
              <a:t>then</a:t>
            </a:r>
            <a:r>
              <a:rPr dirty="0" sz="3500" spc="50">
                <a:latin typeface="Microsoft Sans Serif"/>
                <a:cs typeface="Microsoft Sans Serif"/>
              </a:rPr>
              <a:t> it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is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20">
                <a:latin typeface="Microsoft Sans Serif"/>
                <a:cs typeface="Microsoft Sans Serif"/>
              </a:rPr>
              <a:t>essential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90">
                <a:latin typeface="Microsoft Sans Serif"/>
                <a:cs typeface="Microsoft Sans Serif"/>
              </a:rPr>
              <a:t>to</a:t>
            </a:r>
            <a:r>
              <a:rPr dirty="0" sz="3500" spc="45">
                <a:latin typeface="Microsoft Sans Serif"/>
                <a:cs typeface="Microsoft Sans Serif"/>
              </a:rPr>
              <a:t> test </a:t>
            </a:r>
            <a:r>
              <a:rPr dirty="0" sz="3600" spc="-15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4957" sz="3900" spc="-22">
                <a:solidFill>
                  <a:srgbClr val="FF0000"/>
                </a:solidFill>
                <a:latin typeface="Cambria Math"/>
                <a:cs typeface="Cambria Math"/>
              </a:rPr>
              <a:t>1 </a:t>
            </a:r>
            <a:r>
              <a:rPr dirty="0" baseline="-14957" sz="3900" spc="-832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 spc="-15">
                <a:latin typeface="Cambria Math"/>
                <a:cs typeface="Cambria Math"/>
              </a:rPr>
              <a:t>whether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 spc="-5">
                <a:latin typeface="Cambria Math"/>
                <a:cs typeface="Cambria Math"/>
              </a:rPr>
              <a:t>it</a:t>
            </a:r>
            <a:r>
              <a:rPr dirty="0" sz="3600" spc="-15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has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 spc="-5">
                <a:latin typeface="Cambria Math"/>
                <a:cs typeface="Cambria Math"/>
              </a:rPr>
              <a:t>unitary</a:t>
            </a:r>
            <a:r>
              <a:rPr dirty="0" sz="3600" spc="-15">
                <a:latin typeface="Cambria Math"/>
                <a:cs typeface="Cambria Math"/>
              </a:rPr>
              <a:t> root </a:t>
            </a:r>
            <a:r>
              <a:rPr dirty="0" sz="3600">
                <a:latin typeface="Cambria Math"/>
                <a:cs typeface="Cambria Math"/>
              </a:rPr>
              <a:t>or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 spc="-5">
                <a:latin typeface="Cambria Math"/>
                <a:cs typeface="Cambria Math"/>
              </a:rPr>
              <a:t>not.</a:t>
            </a:r>
            <a:endParaRPr sz="3600">
              <a:latin typeface="Cambria Math"/>
              <a:cs typeface="Cambria Math"/>
            </a:endParaRPr>
          </a:p>
          <a:p>
            <a:pPr marL="50800">
              <a:lnSpc>
                <a:spcPct val="100000"/>
              </a:lnSpc>
              <a:spcBef>
                <a:spcPts val="745"/>
              </a:spcBef>
            </a:pP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nc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,</a:t>
            </a:r>
            <a:r>
              <a:rPr dirty="0" sz="3600" spc="-195">
                <a:latin typeface="Cambria Math"/>
                <a:cs typeface="Cambria Math"/>
              </a:rPr>
              <a:t> </a:t>
            </a:r>
            <a:r>
              <a:rPr dirty="0" sz="3600" spc="-10">
                <a:latin typeface="Cambria Math"/>
                <a:cs typeface="Cambria Math"/>
              </a:rPr>
              <a:t>t</a:t>
            </a:r>
            <a:r>
              <a:rPr dirty="0" sz="3600" spc="-5">
                <a:latin typeface="Cambria Math"/>
                <a:cs typeface="Cambria Math"/>
              </a:rPr>
              <a:t>h</a:t>
            </a:r>
            <a:r>
              <a:rPr dirty="0" sz="3600">
                <a:latin typeface="Cambria Math"/>
                <a:cs typeface="Cambria Math"/>
              </a:rPr>
              <a:t>e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 spc="-75">
                <a:latin typeface="Cambria Math"/>
                <a:cs typeface="Cambria Math"/>
              </a:rPr>
              <a:t>h</a:t>
            </a:r>
            <a:r>
              <a:rPr dirty="0" sz="3600" spc="-5">
                <a:latin typeface="Cambria Math"/>
                <a:cs typeface="Cambria Math"/>
              </a:rPr>
              <a:t>yp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sis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be</a:t>
            </a:r>
            <a:r>
              <a:rPr dirty="0" sz="3600" spc="-1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d</a:t>
            </a:r>
            <a:r>
              <a:rPr dirty="0" sz="3600" spc="185">
                <a:latin typeface="Cambria Math"/>
                <a:cs typeface="Cambria Math"/>
              </a:rPr>
              <a:t> </a:t>
            </a:r>
            <a:r>
              <a:rPr dirty="0" sz="3500" spc="-30">
                <a:latin typeface="Microsoft Sans Serif"/>
                <a:cs typeface="Microsoft Sans Serif"/>
              </a:rPr>
              <a:t>i</a:t>
            </a:r>
            <a:r>
              <a:rPr dirty="0" sz="3500">
                <a:latin typeface="Microsoft Sans Serif"/>
                <a:cs typeface="Microsoft Sans Serif"/>
              </a:rPr>
              <a:t>s</a:t>
            </a:r>
            <a:endParaRPr sz="3500">
              <a:latin typeface="Microsoft Sans Serif"/>
              <a:cs typeface="Microsoft Sans Serif"/>
            </a:endParaRPr>
          </a:p>
          <a:p>
            <a:pPr marL="50800">
              <a:lnSpc>
                <a:spcPct val="100000"/>
              </a:lnSpc>
              <a:spcBef>
                <a:spcPts val="790"/>
              </a:spcBef>
              <a:tabLst>
                <a:tab pos="8009890" algn="l"/>
              </a:tabLst>
            </a:pPr>
            <a:r>
              <a:rPr dirty="0" sz="3500" spc="-40" b="1">
                <a:latin typeface="Arial"/>
                <a:cs typeface="Arial"/>
              </a:rPr>
              <a:t>H</a:t>
            </a:r>
            <a:r>
              <a:rPr dirty="0" baseline="-19323" sz="3450" spc="-60" b="1">
                <a:latin typeface="Arial"/>
                <a:cs typeface="Arial"/>
              </a:rPr>
              <a:t>0</a:t>
            </a:r>
            <a:r>
              <a:rPr dirty="0" sz="3500" spc="-40" b="1">
                <a:latin typeface="Arial"/>
                <a:cs typeface="Arial"/>
              </a:rPr>
              <a:t>:</a:t>
            </a:r>
            <a:r>
              <a:rPr dirty="0" sz="3500" spc="5" b="1">
                <a:latin typeface="Arial"/>
                <a:cs typeface="Arial"/>
              </a:rPr>
              <a:t> </a:t>
            </a:r>
            <a:r>
              <a:rPr dirty="0" sz="3600" spc="55">
                <a:solidFill>
                  <a:srgbClr val="FF0000"/>
                </a:solidFill>
                <a:latin typeface="Cambria Math"/>
                <a:cs typeface="Cambria Math"/>
              </a:rPr>
              <a:t>𝝓</a:t>
            </a:r>
            <a:r>
              <a:rPr dirty="0" baseline="-14957" sz="3900" spc="82">
                <a:solidFill>
                  <a:srgbClr val="FF0000"/>
                </a:solidFill>
                <a:latin typeface="Cambria Math"/>
                <a:cs typeface="Cambria Math"/>
              </a:rPr>
              <a:t>𝟏</a:t>
            </a:r>
            <a:r>
              <a:rPr dirty="0" sz="3500" spc="55" b="1">
                <a:solidFill>
                  <a:srgbClr val="FF0000"/>
                </a:solidFill>
                <a:latin typeface="Arial"/>
                <a:cs typeface="Arial"/>
              </a:rPr>
              <a:t>=1</a:t>
            </a:r>
            <a:r>
              <a:rPr dirty="0" sz="3500" spc="1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500" spc="-30" b="1">
                <a:latin typeface="Arial"/>
                <a:cs typeface="Arial"/>
              </a:rPr>
              <a:t>(Unitary</a:t>
            </a:r>
            <a:r>
              <a:rPr dirty="0" sz="3500" spc="5" b="1">
                <a:latin typeface="Arial"/>
                <a:cs typeface="Arial"/>
              </a:rPr>
              <a:t> </a:t>
            </a:r>
            <a:r>
              <a:rPr dirty="0" sz="3500" spc="-30" b="1">
                <a:latin typeface="Arial"/>
                <a:cs typeface="Arial"/>
              </a:rPr>
              <a:t>root)</a:t>
            </a:r>
            <a:r>
              <a:rPr dirty="0" sz="3500" spc="5" b="1"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against</a:t>
            </a:r>
            <a:r>
              <a:rPr dirty="0" sz="3500" spc="10" b="1">
                <a:latin typeface="Arial"/>
                <a:cs typeface="Arial"/>
              </a:rPr>
              <a:t> </a:t>
            </a:r>
            <a:r>
              <a:rPr dirty="0" sz="3500" spc="-40" b="1">
                <a:latin typeface="Arial"/>
                <a:cs typeface="Arial"/>
              </a:rPr>
              <a:t>H</a:t>
            </a:r>
            <a:r>
              <a:rPr dirty="0" baseline="-19323" sz="3450" spc="-60" b="1">
                <a:latin typeface="Arial"/>
                <a:cs typeface="Arial"/>
              </a:rPr>
              <a:t>1</a:t>
            </a:r>
            <a:r>
              <a:rPr dirty="0" sz="3500" spc="-40" b="1">
                <a:latin typeface="Arial"/>
                <a:cs typeface="Arial"/>
              </a:rPr>
              <a:t>:</a:t>
            </a:r>
            <a:r>
              <a:rPr dirty="0" sz="3500" spc="10" b="1">
                <a:latin typeface="Arial"/>
                <a:cs typeface="Arial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𝝓</a:t>
            </a:r>
            <a:r>
              <a:rPr dirty="0" baseline="-14957" sz="3900">
                <a:solidFill>
                  <a:srgbClr val="FF0000"/>
                </a:solidFill>
                <a:latin typeface="Cambria Math"/>
                <a:cs typeface="Cambria Math"/>
              </a:rPr>
              <a:t>𝟏	</a:t>
            </a:r>
            <a:r>
              <a:rPr dirty="0" sz="3500" spc="55" b="1">
                <a:latin typeface="Arial"/>
                <a:cs typeface="Arial"/>
              </a:rPr>
              <a:t>&lt;</a:t>
            </a:r>
            <a:r>
              <a:rPr dirty="0" sz="3500" spc="-15" b="1"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1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spc="-25" b="1">
                <a:latin typeface="Arial"/>
                <a:cs typeface="Arial"/>
              </a:rPr>
              <a:t>(No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spc="-30" b="1">
                <a:latin typeface="Arial"/>
                <a:cs typeface="Arial"/>
              </a:rPr>
              <a:t>unitary</a:t>
            </a:r>
            <a:r>
              <a:rPr dirty="0" sz="3500" spc="-20" b="1">
                <a:latin typeface="Arial"/>
                <a:cs typeface="Arial"/>
              </a:rPr>
              <a:t> </a:t>
            </a:r>
            <a:r>
              <a:rPr dirty="0" sz="3500" spc="-30" b="1">
                <a:latin typeface="Arial"/>
                <a:cs typeface="Arial"/>
              </a:rPr>
              <a:t>root)</a:t>
            </a:r>
            <a:endParaRPr sz="3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69253" y="670052"/>
            <a:ext cx="951484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9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for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stationarity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using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Dickey-Fuller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3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8" name="object 8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539909" y="1527047"/>
            <a:ext cx="12045950" cy="21189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343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3500" spc="-100" b="1">
                <a:latin typeface="Arial"/>
                <a:cs typeface="Arial"/>
              </a:rPr>
              <a:t>By</a:t>
            </a:r>
            <a:r>
              <a:rPr dirty="0" sz="3500" spc="-15" b="1"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rewriting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spc="20" b="1">
                <a:latin typeface="Arial"/>
                <a:cs typeface="Arial"/>
              </a:rPr>
              <a:t>the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spc="5" b="1">
                <a:latin typeface="Arial"/>
                <a:cs typeface="Arial"/>
              </a:rPr>
              <a:t>model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spc="-85" b="1">
                <a:latin typeface="Arial"/>
                <a:cs typeface="Arial"/>
              </a:rPr>
              <a:t>(1)</a:t>
            </a:r>
            <a:endParaRPr sz="3500">
              <a:latin typeface="Arial"/>
              <a:cs typeface="Arial"/>
            </a:endParaRPr>
          </a:p>
          <a:p>
            <a:pPr marL="111125">
              <a:lnSpc>
                <a:spcPct val="100000"/>
              </a:lnSpc>
              <a:spcBef>
                <a:spcPts val="2530"/>
              </a:spcBef>
              <a:tabLst>
                <a:tab pos="1760855" algn="l"/>
                <a:tab pos="2982595" algn="l"/>
              </a:tabLst>
            </a:pPr>
            <a:r>
              <a:rPr dirty="0" sz="3200" spc="-215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322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 spc="622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− </a:t>
            </a:r>
            <a:r>
              <a:rPr dirty="0" sz="3200" spc="-135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202">
                <a:solidFill>
                  <a:srgbClr val="FF0000"/>
                </a:solidFill>
                <a:latin typeface="Cambria Math"/>
                <a:cs typeface="Cambria Math"/>
              </a:rPr>
              <a:t>𝑡%$	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200" spc="18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𝜇</a:t>
            </a:r>
            <a:r>
              <a:rPr dirty="0" sz="3200" spc="8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	</a:t>
            </a:r>
            <a:r>
              <a:rPr dirty="0" sz="3200" spc="35">
                <a:solidFill>
                  <a:srgbClr val="FF0000"/>
                </a:solidFill>
                <a:latin typeface="Cambria Math"/>
                <a:cs typeface="Cambria Math"/>
              </a:rPr>
              <a:t>(𝜙</a:t>
            </a:r>
            <a:r>
              <a:rPr dirty="0" baseline="-15700" sz="3450" spc="52">
                <a:solidFill>
                  <a:srgbClr val="FF0000"/>
                </a:solidFill>
                <a:latin typeface="Cambria Math"/>
                <a:cs typeface="Cambria Math"/>
              </a:rPr>
              <a:t>$</a:t>
            </a:r>
            <a:r>
              <a:rPr dirty="0" sz="3200" spc="35">
                <a:solidFill>
                  <a:srgbClr val="FF0000"/>
                </a:solidFill>
                <a:latin typeface="Cambria Math"/>
                <a:cs typeface="Cambria Math"/>
              </a:rPr>
              <a:t>−1)</a:t>
            </a:r>
            <a:r>
              <a:rPr dirty="0" sz="3200" spc="-2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 spc="-10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15">
                <a:solidFill>
                  <a:srgbClr val="FF0000"/>
                </a:solidFill>
                <a:latin typeface="Cambria Math"/>
                <a:cs typeface="Cambria Math"/>
              </a:rPr>
              <a:t>𝑡%$</a:t>
            </a:r>
            <a:r>
              <a:rPr dirty="0" sz="3200" spc="-10">
                <a:solidFill>
                  <a:srgbClr val="FF0000"/>
                </a:solidFill>
                <a:latin typeface="Cambria Math"/>
                <a:cs typeface="Cambria Math"/>
              </a:rPr>
              <a:t>+∈</a:t>
            </a:r>
            <a:r>
              <a:rPr dirty="0" baseline="-15700" sz="3450" spc="-15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sz="3200" spc="-10">
                <a:solidFill>
                  <a:srgbClr val="FF0000"/>
                </a:solidFill>
                <a:latin typeface="Calibri"/>
                <a:cs typeface="Calibri"/>
              </a:rPr>
              <a:t>. </a:t>
            </a:r>
            <a:r>
              <a:rPr dirty="0" sz="3200" spc="-5">
                <a:solidFill>
                  <a:srgbClr val="FF0000"/>
                </a:solidFill>
                <a:latin typeface="Calibri"/>
                <a:cs typeface="Calibri"/>
              </a:rPr>
              <a:t>---------(2)</a:t>
            </a:r>
            <a:endParaRPr sz="3200">
              <a:latin typeface="Calibri"/>
              <a:cs typeface="Calibri"/>
            </a:endParaRPr>
          </a:p>
          <a:p>
            <a:pPr marL="38100">
              <a:lnSpc>
                <a:spcPct val="100000"/>
              </a:lnSpc>
              <a:spcBef>
                <a:spcPts val="1595"/>
              </a:spcBef>
              <a:tabLst>
                <a:tab pos="3686175" algn="l"/>
                <a:tab pos="5066665" algn="l"/>
              </a:tabLst>
            </a:pPr>
            <a:r>
              <a:rPr dirty="0" sz="3500" spc="-15">
                <a:latin typeface="Microsoft Sans Serif"/>
                <a:cs typeface="Microsoft Sans Serif"/>
              </a:rPr>
              <a:t>D</a:t>
            </a:r>
            <a:r>
              <a:rPr dirty="0" sz="3600" spc="-15">
                <a:latin typeface="Cambria Math"/>
                <a:cs typeface="Cambria Math"/>
              </a:rPr>
              <a:t>enoting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25">
                <a:latin typeface="Cambria Math"/>
                <a:cs typeface="Cambria Math"/>
              </a:rPr>
              <a:t>∆Yt</a:t>
            </a:r>
            <a:r>
              <a:rPr dirty="0" sz="3600" spc="210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=</a:t>
            </a:r>
            <a:r>
              <a:rPr dirty="0" sz="3600" spc="220">
                <a:latin typeface="Cambria Math"/>
                <a:cs typeface="Cambria Math"/>
              </a:rPr>
              <a:t> </a:t>
            </a:r>
            <a:r>
              <a:rPr dirty="0" sz="3600" spc="-235">
                <a:latin typeface="Cambria Math"/>
                <a:cs typeface="Cambria Math"/>
              </a:rPr>
              <a:t>𝑌</a:t>
            </a:r>
            <a:r>
              <a:rPr dirty="0" baseline="-14957" sz="3900" spc="-352">
                <a:latin typeface="Cambria Math"/>
                <a:cs typeface="Cambria Math"/>
              </a:rPr>
              <a:t>𝑡	</a:t>
            </a:r>
            <a:r>
              <a:rPr dirty="0" sz="3600">
                <a:latin typeface="Cambria Math"/>
                <a:cs typeface="Cambria Math"/>
              </a:rPr>
              <a:t>−</a:t>
            </a:r>
            <a:r>
              <a:rPr dirty="0" sz="3600" spc="5">
                <a:latin typeface="Cambria Math"/>
                <a:cs typeface="Cambria Math"/>
              </a:rPr>
              <a:t> </a:t>
            </a:r>
            <a:r>
              <a:rPr dirty="0" sz="3600" spc="70">
                <a:latin typeface="Cambria Math"/>
                <a:cs typeface="Cambria Math"/>
              </a:rPr>
              <a:t>𝑌</a:t>
            </a:r>
            <a:r>
              <a:rPr dirty="0" baseline="-14957" sz="3900" spc="104">
                <a:latin typeface="Cambria Math"/>
                <a:cs typeface="Cambria Math"/>
              </a:rPr>
              <a:t>𝑡$1	</a:t>
            </a:r>
            <a:r>
              <a:rPr dirty="0" sz="3500" spc="15">
                <a:latin typeface="Microsoft Sans Serif"/>
                <a:cs typeface="Microsoft Sans Serif"/>
              </a:rPr>
              <a:t>the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30">
                <a:latin typeface="Microsoft Sans Serif"/>
                <a:cs typeface="Microsoft Sans Serif"/>
              </a:rPr>
              <a:t>model</a:t>
            </a:r>
            <a:r>
              <a:rPr dirty="0" sz="3500" spc="35">
                <a:latin typeface="Microsoft Sans Serif"/>
                <a:cs typeface="Microsoft Sans Serif"/>
              </a:rPr>
              <a:t> </a:t>
            </a:r>
            <a:r>
              <a:rPr dirty="0" sz="3500" spc="-175">
                <a:latin typeface="Microsoft Sans Serif"/>
                <a:cs typeface="Microsoft Sans Serif"/>
              </a:rPr>
              <a:t>(2)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5">
                <a:latin typeface="Microsoft Sans Serif"/>
                <a:cs typeface="Microsoft Sans Serif"/>
              </a:rPr>
              <a:t>may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be</a:t>
            </a:r>
            <a:r>
              <a:rPr dirty="0" sz="3500" spc="35">
                <a:latin typeface="Microsoft Sans Serif"/>
                <a:cs typeface="Microsoft Sans Serif"/>
              </a:rPr>
              <a:t> </a:t>
            </a:r>
            <a:r>
              <a:rPr dirty="0" sz="3500">
                <a:latin typeface="Microsoft Sans Serif"/>
                <a:cs typeface="Microsoft Sans Serif"/>
              </a:rPr>
              <a:t>expressed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40">
                <a:latin typeface="Microsoft Sans Serif"/>
                <a:cs typeface="Microsoft Sans Serif"/>
              </a:rPr>
              <a:t>as</a:t>
            </a:r>
            <a:endParaRPr sz="350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102508" y="6742576"/>
            <a:ext cx="1206500" cy="25400"/>
          </a:xfrm>
          <a:custGeom>
            <a:avLst/>
            <a:gdLst/>
            <a:ahLst/>
            <a:cxnLst/>
            <a:rect l="l" t="t" r="r" b="b"/>
            <a:pathLst>
              <a:path w="1206500" h="25400">
                <a:moveTo>
                  <a:pt x="1206499" y="0"/>
                </a:moveTo>
                <a:lnTo>
                  <a:pt x="0" y="0"/>
                </a:lnTo>
                <a:lnTo>
                  <a:pt x="0" y="25400"/>
                </a:lnTo>
                <a:lnTo>
                  <a:pt x="1206499" y="25400"/>
                </a:lnTo>
                <a:lnTo>
                  <a:pt x="1206499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539909" y="3730244"/>
            <a:ext cx="7118350" cy="3256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3968750" algn="l"/>
              </a:tabLst>
            </a:pPr>
            <a:r>
              <a:rPr dirty="0" sz="3600" spc="-60">
                <a:solidFill>
                  <a:srgbClr val="FF0000"/>
                </a:solidFill>
                <a:latin typeface="Cambria Math"/>
                <a:cs typeface="Cambria Math"/>
              </a:rPr>
              <a:t>∆𝑌</a:t>
            </a:r>
            <a:r>
              <a:rPr dirty="0" baseline="-16025" sz="3900" spc="-89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sz="3600" spc="-6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600" spc="2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𝜇</a:t>
            </a:r>
            <a:r>
              <a:rPr dirty="0" sz="3600" spc="10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+</a:t>
            </a:r>
            <a:r>
              <a:rPr dirty="0" sz="3600" spc="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 spc="85">
                <a:solidFill>
                  <a:srgbClr val="FF0000"/>
                </a:solidFill>
                <a:latin typeface="Cambria Math"/>
                <a:cs typeface="Cambria Math"/>
              </a:rPr>
              <a:t>𝛿𝑌</a:t>
            </a:r>
            <a:r>
              <a:rPr dirty="0" baseline="-16025" sz="3900" spc="127">
                <a:solidFill>
                  <a:srgbClr val="FF0000"/>
                </a:solidFill>
                <a:latin typeface="Cambria Math"/>
                <a:cs typeface="Cambria Math"/>
              </a:rPr>
              <a:t>𝑡$1</a:t>
            </a:r>
            <a:r>
              <a:rPr dirty="0" sz="3600" spc="85">
                <a:solidFill>
                  <a:srgbClr val="FF0000"/>
                </a:solidFill>
                <a:latin typeface="Cambria Math"/>
                <a:cs typeface="Cambria Math"/>
              </a:rPr>
              <a:t>+∈</a:t>
            </a:r>
            <a:r>
              <a:rPr dirty="0" baseline="-16025" sz="3900" spc="127">
                <a:solidFill>
                  <a:srgbClr val="FF0000"/>
                </a:solidFill>
                <a:latin typeface="Cambria Math"/>
                <a:cs typeface="Cambria Math"/>
              </a:rPr>
              <a:t>𝑡	</a:t>
            </a:r>
            <a:r>
              <a:rPr dirty="0" sz="3600" spc="195">
                <a:solidFill>
                  <a:srgbClr val="FF0000"/>
                </a:solidFill>
                <a:latin typeface="Microsoft Sans Serif"/>
                <a:cs typeface="Microsoft Sans Serif"/>
              </a:rPr>
              <a:t>----------</a:t>
            </a:r>
            <a:r>
              <a:rPr dirty="0" sz="3600" spc="1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3600" spc="-180">
                <a:solidFill>
                  <a:srgbClr val="FF0000"/>
                </a:solidFill>
                <a:latin typeface="Microsoft Sans Serif"/>
                <a:cs typeface="Microsoft Sans Serif"/>
              </a:rPr>
              <a:t>(3)</a:t>
            </a:r>
            <a:endParaRPr sz="3600">
              <a:latin typeface="Microsoft Sans Serif"/>
              <a:cs typeface="Microsoft Sans Serif"/>
            </a:endParaRPr>
          </a:p>
          <a:p>
            <a:pPr marL="38100">
              <a:lnSpc>
                <a:spcPct val="100000"/>
              </a:lnSpc>
              <a:spcBef>
                <a:spcPts val="2830"/>
              </a:spcBef>
            </a:pP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nc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,</a:t>
            </a:r>
            <a:r>
              <a:rPr dirty="0" sz="3600" spc="-195">
                <a:latin typeface="Cambria Math"/>
                <a:cs typeface="Cambria Math"/>
              </a:rPr>
              <a:t> </a:t>
            </a:r>
            <a:r>
              <a:rPr dirty="0" sz="3600" spc="-10">
                <a:latin typeface="Cambria Math"/>
                <a:cs typeface="Cambria Math"/>
              </a:rPr>
              <a:t>t</a:t>
            </a:r>
            <a:r>
              <a:rPr dirty="0" sz="3600" spc="-5">
                <a:latin typeface="Cambria Math"/>
                <a:cs typeface="Cambria Math"/>
              </a:rPr>
              <a:t>h</a:t>
            </a:r>
            <a:r>
              <a:rPr dirty="0" sz="3600">
                <a:latin typeface="Cambria Math"/>
                <a:cs typeface="Cambria Math"/>
              </a:rPr>
              <a:t>e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 spc="-75">
                <a:latin typeface="Cambria Math"/>
                <a:cs typeface="Cambria Math"/>
              </a:rPr>
              <a:t>h</a:t>
            </a:r>
            <a:r>
              <a:rPr dirty="0" sz="3600" spc="-5">
                <a:latin typeface="Cambria Math"/>
                <a:cs typeface="Cambria Math"/>
              </a:rPr>
              <a:t>yp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sis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be</a:t>
            </a:r>
            <a:r>
              <a:rPr dirty="0" sz="3600" spc="-1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d</a:t>
            </a:r>
            <a:r>
              <a:rPr dirty="0" sz="3600" spc="185">
                <a:latin typeface="Cambria Math"/>
                <a:cs typeface="Cambria Math"/>
              </a:rPr>
              <a:t> </a:t>
            </a:r>
            <a:r>
              <a:rPr dirty="0" sz="3500" spc="-30">
                <a:latin typeface="Microsoft Sans Serif"/>
                <a:cs typeface="Microsoft Sans Serif"/>
              </a:rPr>
              <a:t>i</a:t>
            </a:r>
            <a:r>
              <a:rPr dirty="0" sz="3500">
                <a:latin typeface="Microsoft Sans Serif"/>
                <a:cs typeface="Microsoft Sans Serif"/>
              </a:rPr>
              <a:t>s</a:t>
            </a:r>
            <a:endParaRPr sz="3500">
              <a:latin typeface="Microsoft Sans Serif"/>
              <a:cs typeface="Microsoft Sans Serif"/>
            </a:endParaRPr>
          </a:p>
          <a:p>
            <a:pPr marL="38100">
              <a:lnSpc>
                <a:spcPct val="100000"/>
              </a:lnSpc>
              <a:spcBef>
                <a:spcPts val="790"/>
              </a:spcBef>
            </a:pPr>
            <a:r>
              <a:rPr dirty="0" sz="3500" spc="-40" b="1">
                <a:latin typeface="Arial"/>
                <a:cs typeface="Arial"/>
              </a:rPr>
              <a:t>H</a:t>
            </a:r>
            <a:r>
              <a:rPr dirty="0" baseline="-19323" sz="3450" spc="-60" b="1">
                <a:latin typeface="Arial"/>
                <a:cs typeface="Arial"/>
              </a:rPr>
              <a:t>0</a:t>
            </a:r>
            <a:r>
              <a:rPr dirty="0" sz="3500" spc="-40" b="1">
                <a:latin typeface="Arial"/>
                <a:cs typeface="Arial"/>
              </a:rPr>
              <a:t>: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600" spc="95">
                <a:solidFill>
                  <a:srgbClr val="FF0000"/>
                </a:solidFill>
                <a:latin typeface="Cambria Math"/>
                <a:cs typeface="Cambria Math"/>
              </a:rPr>
              <a:t>𝛿</a:t>
            </a:r>
            <a:r>
              <a:rPr dirty="0" sz="3500" spc="95" b="1">
                <a:solidFill>
                  <a:srgbClr val="FF0000"/>
                </a:solidFill>
                <a:latin typeface="Arial"/>
                <a:cs typeface="Arial"/>
              </a:rPr>
              <a:t>=</a:t>
            </a:r>
            <a:r>
              <a:rPr dirty="0" sz="3500" spc="-5" b="1">
                <a:solidFill>
                  <a:srgbClr val="FF0000"/>
                </a:solidFill>
                <a:latin typeface="Arial"/>
                <a:cs typeface="Arial"/>
              </a:rPr>
              <a:t> 0</a:t>
            </a:r>
            <a:r>
              <a:rPr dirty="0" sz="35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against</a:t>
            </a:r>
            <a:r>
              <a:rPr dirty="0" sz="3500" spc="5" b="1">
                <a:latin typeface="Arial"/>
                <a:cs typeface="Arial"/>
              </a:rPr>
              <a:t> </a:t>
            </a:r>
            <a:r>
              <a:rPr dirty="0" sz="3500" spc="-45" b="1">
                <a:latin typeface="Arial"/>
                <a:cs typeface="Arial"/>
              </a:rPr>
              <a:t>H</a:t>
            </a:r>
            <a:r>
              <a:rPr dirty="0" baseline="-19323" sz="3450" spc="-67" b="1">
                <a:latin typeface="Arial"/>
                <a:cs typeface="Arial"/>
              </a:rPr>
              <a:t>1</a:t>
            </a:r>
            <a:r>
              <a:rPr dirty="0" sz="3500" spc="-45" b="1">
                <a:latin typeface="Arial"/>
                <a:cs typeface="Arial"/>
              </a:rPr>
              <a:t>: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600" spc="95">
                <a:solidFill>
                  <a:srgbClr val="FF0000"/>
                </a:solidFill>
                <a:latin typeface="Cambria Math"/>
                <a:cs typeface="Cambria Math"/>
              </a:rPr>
              <a:t>𝛿</a:t>
            </a:r>
            <a:r>
              <a:rPr dirty="0" sz="3500" spc="95" b="1">
                <a:latin typeface="Arial"/>
                <a:cs typeface="Arial"/>
              </a:rPr>
              <a:t>&lt;</a:t>
            </a:r>
            <a:r>
              <a:rPr dirty="0" sz="3500" spc="-5" b="1">
                <a:latin typeface="Arial"/>
                <a:cs typeface="Arial"/>
              </a:rPr>
              <a:t> 0</a:t>
            </a:r>
            <a:endParaRPr sz="3500">
              <a:latin typeface="Arial"/>
              <a:cs typeface="Arial"/>
            </a:endParaRPr>
          </a:p>
          <a:p>
            <a:pPr algn="r" marR="819785">
              <a:lnSpc>
                <a:spcPts val="3925"/>
              </a:lnSpc>
              <a:spcBef>
                <a:spcPts val="1010"/>
              </a:spcBef>
            </a:pPr>
            <a:r>
              <a:rPr dirty="0" baseline="-12345" sz="5400" spc="-2242">
                <a:solidFill>
                  <a:srgbClr val="FF0000"/>
                </a:solidFill>
                <a:latin typeface="Cambria Math"/>
                <a:cs typeface="Cambria Math"/>
              </a:rPr>
              <a:t>𝜹</a:t>
            </a:r>
            <a:r>
              <a:rPr dirty="0" sz="3600" spc="-1495">
                <a:solidFill>
                  <a:srgbClr val="FF0000"/>
                </a:solidFill>
                <a:latin typeface="Cambria Math"/>
                <a:cs typeface="Cambria Math"/>
              </a:rPr>
              <a:t>M</a:t>
            </a:r>
            <a:endParaRPr sz="3600">
              <a:latin typeface="Cambria Math"/>
              <a:cs typeface="Cambria Math"/>
            </a:endParaRPr>
          </a:p>
          <a:p>
            <a:pPr marL="38100">
              <a:lnSpc>
                <a:spcPts val="3925"/>
              </a:lnSpc>
              <a:tabLst>
                <a:tab pos="4560570" algn="l"/>
                <a:tab pos="5092065" algn="l"/>
              </a:tabLst>
            </a:pP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𝑻𝒉𝒆</a:t>
            </a:r>
            <a:r>
              <a:rPr dirty="0" sz="3600" spc="-5">
                <a:solidFill>
                  <a:srgbClr val="FF0000"/>
                </a:solidFill>
                <a:latin typeface="Cambria Math"/>
                <a:cs typeface="Cambria Math"/>
              </a:rPr>
              <a:t> 𝒕𝒆𝒔𝒕</a:t>
            </a:r>
            <a:r>
              <a:rPr dirty="0" sz="3600" spc="1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−</a:t>
            </a:r>
            <a:r>
              <a:rPr dirty="0" sz="3600" spc="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𝒔𝒕𝒂𝒕𝒊𝒔𝒕𝒊𝒄:	</a:t>
            </a:r>
            <a:r>
              <a:rPr dirty="0" sz="3600" spc="-785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baseline="-22435" sz="3900" spc="-1177">
                <a:solidFill>
                  <a:srgbClr val="FF0000"/>
                </a:solidFill>
                <a:latin typeface="Cambria Math"/>
                <a:cs typeface="Cambria Math"/>
              </a:rPr>
              <a:t>𝜹</a:t>
            </a:r>
            <a:r>
              <a:rPr dirty="0" baseline="-9615" sz="3900" spc="-1177">
                <a:solidFill>
                  <a:srgbClr val="FF0000"/>
                </a:solidFill>
                <a:latin typeface="Cambria Math"/>
                <a:cs typeface="Cambria Math"/>
              </a:rPr>
              <a:t>%	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600" spc="17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43209" sz="5400" spc="-742">
                <a:solidFill>
                  <a:srgbClr val="FF0000"/>
                </a:solidFill>
                <a:latin typeface="Cambria Math"/>
                <a:cs typeface="Cambria Math"/>
              </a:rPr>
              <a:t>𝑺𝑬(𝜹</a:t>
            </a:r>
            <a:r>
              <a:rPr dirty="0" baseline="-30092" sz="5400" spc="-742">
                <a:solidFill>
                  <a:srgbClr val="FF0000"/>
                </a:solidFill>
                <a:latin typeface="Cambria Math"/>
                <a:cs typeface="Cambria Math"/>
              </a:rPr>
              <a:t>M</a:t>
            </a:r>
            <a:r>
              <a:rPr dirty="0" baseline="-43209" sz="5400" spc="-742">
                <a:solidFill>
                  <a:srgbClr val="FF0000"/>
                </a:solidFill>
                <a:latin typeface="Cambria Math"/>
                <a:cs typeface="Cambria Math"/>
              </a:rPr>
              <a:t>)</a:t>
            </a:r>
            <a:endParaRPr baseline="-43209" sz="5400">
              <a:latin typeface="Cambria Math"/>
              <a:cs typeface="Cambria Math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2560872" y="4600092"/>
            <a:ext cx="939800" cy="25400"/>
          </a:xfrm>
          <a:custGeom>
            <a:avLst/>
            <a:gdLst/>
            <a:ahLst/>
            <a:cxnLst/>
            <a:rect l="l" t="t" r="r" b="b"/>
            <a:pathLst>
              <a:path w="939800" h="25400">
                <a:moveTo>
                  <a:pt x="939800" y="0"/>
                </a:moveTo>
                <a:lnTo>
                  <a:pt x="0" y="0"/>
                </a:lnTo>
                <a:lnTo>
                  <a:pt x="0" y="25400"/>
                </a:lnTo>
                <a:lnTo>
                  <a:pt x="939800" y="25400"/>
                </a:lnTo>
                <a:lnTo>
                  <a:pt x="93980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7959776" y="3960018"/>
            <a:ext cx="5932805" cy="3820160"/>
          </a:xfrm>
          <a:prstGeom prst="rect">
            <a:avLst/>
          </a:prstGeom>
          <a:ln w="25400">
            <a:solidFill>
              <a:srgbClr val="006600"/>
            </a:solidFill>
          </a:ln>
        </p:spPr>
        <p:txBody>
          <a:bodyPr wrap="square" lIns="0" tIns="48895" rIns="0" bIns="0" rtlCol="0" vert="horz">
            <a:spAutoFit/>
          </a:bodyPr>
          <a:lstStyle/>
          <a:p>
            <a:pPr algn="r" marR="758825">
              <a:lnSpc>
                <a:spcPts val="3060"/>
              </a:lnSpc>
              <a:spcBef>
                <a:spcPts val="385"/>
              </a:spcBef>
            </a:pPr>
            <a:r>
              <a:rPr dirty="0" baseline="-11904" sz="4200" spc="-1192">
                <a:solidFill>
                  <a:srgbClr val="FF0000"/>
                </a:solidFill>
                <a:latin typeface="Cambria Math"/>
                <a:cs typeface="Cambria Math"/>
              </a:rPr>
              <a:t>𝜹</a:t>
            </a:r>
            <a:r>
              <a:rPr dirty="0" sz="2800" spc="-795">
                <a:solidFill>
                  <a:srgbClr val="FF0000"/>
                </a:solidFill>
                <a:latin typeface="Cambria Math"/>
                <a:cs typeface="Cambria Math"/>
              </a:rPr>
              <a:t>5</a:t>
            </a:r>
            <a:endParaRPr sz="2800">
              <a:latin typeface="Cambria Math"/>
              <a:cs typeface="Cambria Math"/>
            </a:endParaRPr>
          </a:p>
          <a:p>
            <a:pPr marL="307975">
              <a:lnSpc>
                <a:spcPts val="3060"/>
              </a:lnSpc>
              <a:tabLst>
                <a:tab pos="3820795" algn="l"/>
              </a:tabLst>
            </a:pP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𝑻𝒉𝒆</a:t>
            </a:r>
            <a:r>
              <a:rPr dirty="0" sz="2800" spc="-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800" spc="-5">
                <a:solidFill>
                  <a:srgbClr val="FF0000"/>
                </a:solidFill>
                <a:latin typeface="Cambria Math"/>
                <a:cs typeface="Cambria Math"/>
              </a:rPr>
              <a:t>𝒕𝒆𝒔𝒕</a:t>
            </a:r>
            <a:r>
              <a:rPr dirty="0" sz="2800" spc="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−</a:t>
            </a:r>
            <a:r>
              <a:rPr dirty="0" sz="2800" spc="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800" spc="-5">
                <a:solidFill>
                  <a:srgbClr val="FF0000"/>
                </a:solidFill>
                <a:latin typeface="Cambria Math"/>
                <a:cs typeface="Cambria Math"/>
              </a:rPr>
              <a:t>𝒔𝒕𝒂𝒕𝒊𝒔𝒕𝒊𝒄:	</a:t>
            </a:r>
            <a:r>
              <a:rPr dirty="0" sz="2800" spc="-200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baseline="-22222" sz="3000" spc="-300">
                <a:solidFill>
                  <a:srgbClr val="FF0000"/>
                </a:solidFill>
                <a:latin typeface="Cambria Math"/>
                <a:cs typeface="Cambria Math"/>
              </a:rPr>
              <a:t>𝜹</a:t>
            </a:r>
            <a:r>
              <a:rPr dirty="0" baseline="-9722" sz="3000" spc="-300">
                <a:solidFill>
                  <a:srgbClr val="FF0000"/>
                </a:solidFill>
                <a:latin typeface="Cambria Math"/>
                <a:cs typeface="Cambria Math"/>
              </a:rPr>
              <a:t>!</a:t>
            </a:r>
            <a:r>
              <a:rPr dirty="0" baseline="-9722" sz="3000" spc="-7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2800" spc="12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42658" sz="4200" spc="-390">
                <a:solidFill>
                  <a:srgbClr val="FF0000"/>
                </a:solidFill>
                <a:latin typeface="Cambria Math"/>
                <a:cs typeface="Cambria Math"/>
              </a:rPr>
              <a:t>𝑺𝑬(𝜹</a:t>
            </a:r>
            <a:r>
              <a:rPr dirty="0" baseline="-30753" sz="4200" spc="-390">
                <a:solidFill>
                  <a:srgbClr val="FF0000"/>
                </a:solidFill>
                <a:latin typeface="Cambria Math"/>
                <a:cs typeface="Cambria Math"/>
              </a:rPr>
              <a:t>5</a:t>
            </a:r>
            <a:r>
              <a:rPr dirty="0" baseline="-42658" sz="4200" spc="-390">
                <a:solidFill>
                  <a:srgbClr val="FF0000"/>
                </a:solidFill>
                <a:latin typeface="Cambria Math"/>
                <a:cs typeface="Cambria Math"/>
              </a:rPr>
              <a:t>)</a:t>
            </a:r>
            <a:endParaRPr baseline="-42658" sz="4200">
              <a:latin typeface="Cambria Math"/>
              <a:cs typeface="Cambria Math"/>
            </a:endParaRPr>
          </a:p>
          <a:p>
            <a:pPr marL="307975" marR="1591310">
              <a:lnSpc>
                <a:spcPct val="101400"/>
              </a:lnSpc>
              <a:spcBef>
                <a:spcPts val="2785"/>
              </a:spcBef>
            </a:pPr>
            <a:r>
              <a:rPr dirty="0" sz="2800" spc="-30">
                <a:latin typeface="Microsoft Sans Serif"/>
                <a:cs typeface="Microsoft Sans Serif"/>
              </a:rPr>
              <a:t>Will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35">
                <a:latin typeface="Microsoft Sans Serif"/>
                <a:cs typeface="Microsoft Sans Serif"/>
              </a:rPr>
              <a:t>follow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>
                <a:latin typeface="Microsoft Sans Serif"/>
                <a:cs typeface="Microsoft Sans Serif"/>
              </a:rPr>
              <a:t>Dickey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575">
                <a:latin typeface="Microsoft Sans Serif"/>
                <a:cs typeface="Microsoft Sans Serif"/>
              </a:rPr>
              <a:t>–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-35">
                <a:latin typeface="Microsoft Sans Serif"/>
                <a:cs typeface="Microsoft Sans Serif"/>
              </a:rPr>
              <a:t>Fuller </a:t>
            </a:r>
            <a:r>
              <a:rPr dirty="0" sz="2800" spc="-730">
                <a:latin typeface="Microsoft Sans Serif"/>
                <a:cs typeface="Microsoft Sans Serif"/>
              </a:rPr>
              <a:t> </a:t>
            </a:r>
            <a:r>
              <a:rPr dirty="0" sz="2800" spc="35">
                <a:latin typeface="Microsoft Sans Serif"/>
                <a:cs typeface="Microsoft Sans Serif"/>
              </a:rPr>
              <a:t>distribution</a:t>
            </a:r>
            <a:endParaRPr sz="2800">
              <a:latin typeface="Microsoft Sans Serif"/>
              <a:cs typeface="Microsoft Sans Serif"/>
            </a:endParaRPr>
          </a:p>
          <a:p>
            <a:pPr marL="280035" marR="686435">
              <a:lnSpc>
                <a:spcPct val="104200"/>
              </a:lnSpc>
              <a:spcBef>
                <a:spcPts val="880"/>
              </a:spcBef>
            </a:pP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𝐑</a:t>
            </a:r>
            <a:r>
              <a:rPr dirty="0" sz="2400" spc="5">
                <a:solidFill>
                  <a:srgbClr val="FF0000"/>
                </a:solidFill>
                <a:latin typeface="Cambria Math"/>
                <a:cs typeface="Cambria Math"/>
              </a:rPr>
              <a:t>𝐞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𝐣𝐞𝐜𝐭</a:t>
            </a:r>
            <a:r>
              <a:rPr dirty="0" sz="2400" spc="-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𝐇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𝟎,</a:t>
            </a:r>
            <a:r>
              <a:rPr dirty="0" sz="2400" spc="-13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𝐢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𝐟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90">
                <a:solidFill>
                  <a:srgbClr val="FF0000"/>
                </a:solidFill>
                <a:latin typeface="Cambria Math"/>
                <a:cs typeface="Cambria Math"/>
              </a:rPr>
              <a:t>𝐭</a:t>
            </a:r>
            <a:r>
              <a:rPr dirty="0" baseline="-21604" sz="2700" spc="-2670">
                <a:solidFill>
                  <a:srgbClr val="FF0000"/>
                </a:solidFill>
                <a:latin typeface="Cambria Math"/>
                <a:cs typeface="Cambria Math"/>
              </a:rPr>
              <a:t>✿</a:t>
            </a:r>
            <a:r>
              <a:rPr dirty="0" baseline="-9259" sz="2700" spc="-359">
                <a:solidFill>
                  <a:srgbClr val="FF0000"/>
                </a:solidFill>
                <a:latin typeface="Cambria Math"/>
                <a:cs typeface="Cambria Math"/>
              </a:rPr>
              <a:t>&amp;</a:t>
            </a:r>
            <a:r>
              <a:rPr dirty="0" baseline="-9259" sz="270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9259" sz="2700" spc="-6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35" b="1">
                <a:solidFill>
                  <a:srgbClr val="FF0000"/>
                </a:solidFill>
                <a:latin typeface="Arial"/>
                <a:cs typeface="Arial"/>
              </a:rPr>
              <a:t>&lt;</a:t>
            </a:r>
            <a:r>
              <a:rPr dirty="0" sz="2400" spc="-1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D</a:t>
            </a:r>
            <a:r>
              <a:rPr dirty="0" sz="2400" b="1">
                <a:solidFill>
                  <a:srgbClr val="FF0000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135" b="1">
                <a:solidFill>
                  <a:srgbClr val="FF0000"/>
                </a:solidFill>
                <a:latin typeface="Arial"/>
                <a:cs typeface="Arial"/>
              </a:rPr>
              <a:t>–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30" b="1">
                <a:solidFill>
                  <a:srgbClr val="FF0000"/>
                </a:solidFill>
                <a:latin typeface="Arial"/>
                <a:cs typeface="Arial"/>
              </a:rPr>
              <a:t>C</a:t>
            </a:r>
            <a:r>
              <a:rPr dirty="0" sz="2400" spc="-25" b="1">
                <a:solidFill>
                  <a:srgbClr val="FF0000"/>
                </a:solidFill>
                <a:latin typeface="Arial"/>
                <a:cs typeface="Arial"/>
              </a:rPr>
              <a:t>V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90" b="1">
                <a:solidFill>
                  <a:srgbClr val="FF0000"/>
                </a:solidFill>
                <a:latin typeface="Arial"/>
                <a:cs typeface="Arial"/>
              </a:rPr>
              <a:t>(</a:t>
            </a:r>
            <a:r>
              <a:rPr dirty="0" sz="2400" b="1">
                <a:solidFill>
                  <a:srgbClr val="FF0000"/>
                </a:solidFill>
                <a:latin typeface="Arial"/>
                <a:cs typeface="Arial"/>
              </a:rPr>
              <a:t>P</a:t>
            </a:r>
            <a:r>
              <a:rPr dirty="0" sz="2400" spc="-1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120" b="1">
                <a:solidFill>
                  <a:srgbClr val="FF0000"/>
                </a:solidFill>
                <a:latin typeface="Arial"/>
                <a:cs typeface="Arial"/>
              </a:rPr>
              <a:t>≤</a:t>
            </a:r>
            <a:r>
              <a:rPr dirty="0" sz="2400" spc="-1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0</a:t>
            </a:r>
            <a:r>
              <a:rPr dirty="0" sz="2400" spc="-10" b="1">
                <a:solidFill>
                  <a:srgbClr val="FF0000"/>
                </a:solidFill>
                <a:latin typeface="Arial"/>
                <a:cs typeface="Arial"/>
              </a:rPr>
              <a:t>.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05</a:t>
            </a:r>
            <a:r>
              <a:rPr dirty="0" sz="2400" spc="-80" b="1">
                <a:solidFill>
                  <a:srgbClr val="FF0000"/>
                </a:solidFill>
                <a:latin typeface="Arial"/>
                <a:cs typeface="Arial"/>
              </a:rPr>
              <a:t>) 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and</a:t>
            </a:r>
            <a:endParaRPr sz="2400">
              <a:latin typeface="Arial"/>
              <a:cs typeface="Arial"/>
            </a:endParaRPr>
          </a:p>
          <a:p>
            <a:pPr marL="280035" marR="1161415">
              <a:lnSpc>
                <a:spcPts val="3600"/>
              </a:lnSpc>
            </a:pP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a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i</a:t>
            </a:r>
            <a:r>
              <a:rPr dirty="0" sz="2400" spc="-50" b="1">
                <a:solidFill>
                  <a:srgbClr val="0000FF"/>
                </a:solidFill>
                <a:latin typeface="Arial"/>
                <a:cs typeface="Arial"/>
              </a:rPr>
              <a:t>l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50" b="1">
                <a:solidFill>
                  <a:srgbClr val="0000FF"/>
                </a:solidFill>
                <a:latin typeface="Arial"/>
                <a:cs typeface="Arial"/>
              </a:rPr>
              <a:t>t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o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r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e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j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ec</a:t>
            </a:r>
            <a:r>
              <a:rPr dirty="0" sz="2400" spc="45" b="1">
                <a:solidFill>
                  <a:srgbClr val="0000FF"/>
                </a:solidFill>
                <a:latin typeface="Arial"/>
                <a:cs typeface="Arial"/>
              </a:rPr>
              <a:t>t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40" b="1">
                <a:solidFill>
                  <a:srgbClr val="0000FF"/>
                </a:solidFill>
                <a:latin typeface="Arial"/>
                <a:cs typeface="Arial"/>
              </a:rPr>
              <a:t>H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0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,</a:t>
            </a:r>
            <a:r>
              <a:rPr dirty="0" sz="24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i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90">
                <a:solidFill>
                  <a:srgbClr val="0000FF"/>
                </a:solidFill>
                <a:latin typeface="Cambria Math"/>
                <a:cs typeface="Cambria Math"/>
              </a:rPr>
              <a:t>𝐭</a:t>
            </a:r>
            <a:r>
              <a:rPr dirty="0" baseline="-21604" sz="2700" spc="-2670">
                <a:solidFill>
                  <a:srgbClr val="0000FF"/>
                </a:solidFill>
                <a:latin typeface="Cambria Math"/>
                <a:cs typeface="Cambria Math"/>
              </a:rPr>
              <a:t>✿</a:t>
            </a:r>
            <a:r>
              <a:rPr dirty="0" baseline="-9259" sz="2700" spc="-359">
                <a:solidFill>
                  <a:srgbClr val="0000FF"/>
                </a:solidFill>
                <a:latin typeface="Cambria Math"/>
                <a:cs typeface="Cambria Math"/>
              </a:rPr>
              <a:t>&amp;</a:t>
            </a:r>
            <a:r>
              <a:rPr dirty="0" baseline="-9259" sz="2700">
                <a:solidFill>
                  <a:srgbClr val="0000FF"/>
                </a:solidFill>
                <a:latin typeface="Cambria Math"/>
                <a:cs typeface="Cambria Math"/>
              </a:rPr>
              <a:t> </a:t>
            </a:r>
            <a:r>
              <a:rPr dirty="0" baseline="-9259" sz="2700" spc="-60">
                <a:solidFill>
                  <a:srgbClr val="0000FF"/>
                </a:solidFill>
                <a:latin typeface="Cambria Math"/>
                <a:cs typeface="Cambria Math"/>
              </a:rPr>
              <a:t> 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&gt;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D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135" b="1">
                <a:solidFill>
                  <a:srgbClr val="0000FF"/>
                </a:solidFill>
                <a:latin typeface="Arial"/>
                <a:cs typeface="Arial"/>
              </a:rPr>
              <a:t>–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25" b="1">
                <a:solidFill>
                  <a:srgbClr val="0000FF"/>
                </a:solidFill>
                <a:latin typeface="Arial"/>
                <a:cs typeface="Arial"/>
              </a:rPr>
              <a:t>CV  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(P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&gt;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20" b="1">
                <a:solidFill>
                  <a:srgbClr val="0000FF"/>
                </a:solidFill>
                <a:latin typeface="Arial"/>
                <a:cs typeface="Arial"/>
              </a:rPr>
              <a:t>0.05)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69253" y="670052"/>
            <a:ext cx="951484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9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for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stationarity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using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Dickey-Fuller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3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8" name="object 8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539909" y="1338690"/>
            <a:ext cx="12795250" cy="6419850"/>
          </a:xfrm>
          <a:prstGeom prst="rect">
            <a:avLst/>
          </a:prstGeom>
        </p:spPr>
        <p:txBody>
          <a:bodyPr wrap="square" lIns="0" tIns="200660" rIns="0" bIns="0" rtlCol="0" vert="horz">
            <a:spAutoFit/>
          </a:bodyPr>
          <a:lstStyle/>
          <a:p>
            <a:pPr marL="434340" indent="-396240">
              <a:lnSpc>
                <a:spcPct val="100000"/>
              </a:lnSpc>
              <a:spcBef>
                <a:spcPts val="158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3500" spc="-15" b="1">
                <a:latin typeface="Arial"/>
                <a:cs typeface="Arial"/>
              </a:rPr>
              <a:t>Consider</a:t>
            </a:r>
            <a:r>
              <a:rPr dirty="0" sz="3500" b="1">
                <a:latin typeface="Arial"/>
                <a:cs typeface="Arial"/>
              </a:rPr>
              <a:t> </a:t>
            </a:r>
            <a:r>
              <a:rPr dirty="0" sz="3500" spc="20" b="1">
                <a:latin typeface="Arial"/>
                <a:cs typeface="Arial"/>
              </a:rPr>
              <a:t>the</a:t>
            </a:r>
            <a:r>
              <a:rPr dirty="0" sz="3500" spc="5" b="1"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‘p’</a:t>
            </a:r>
            <a:r>
              <a:rPr dirty="0" sz="3500" b="1"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order</a:t>
            </a:r>
            <a:r>
              <a:rPr dirty="0" sz="3500" b="1">
                <a:latin typeface="Arial"/>
                <a:cs typeface="Arial"/>
              </a:rPr>
              <a:t> </a:t>
            </a:r>
            <a:r>
              <a:rPr dirty="0" sz="3500" spc="-20" b="1">
                <a:latin typeface="Arial"/>
                <a:cs typeface="Arial"/>
              </a:rPr>
              <a:t>autoregressive</a:t>
            </a:r>
            <a:r>
              <a:rPr dirty="0" sz="3500" spc="5" b="1">
                <a:latin typeface="Arial"/>
                <a:cs typeface="Arial"/>
              </a:rPr>
              <a:t> model</a:t>
            </a:r>
            <a:endParaRPr sz="3500">
              <a:latin typeface="Arial"/>
              <a:cs typeface="Arial"/>
            </a:endParaRPr>
          </a:p>
          <a:p>
            <a:pPr marL="111125">
              <a:lnSpc>
                <a:spcPct val="100000"/>
              </a:lnSpc>
              <a:spcBef>
                <a:spcPts val="1360"/>
              </a:spcBef>
              <a:tabLst>
                <a:tab pos="556895" algn="l"/>
                <a:tab pos="1778635" algn="l"/>
              </a:tabLst>
            </a:pPr>
            <a:r>
              <a:rPr dirty="0" sz="3200" spc="-530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397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>
                <a:solidFill>
                  <a:srgbClr val="FF0000"/>
                </a:solidFill>
                <a:latin typeface="Cambria Math"/>
                <a:cs typeface="Cambria Math"/>
              </a:rPr>
              <a:t>	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200" spc="18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𝜇</a:t>
            </a:r>
            <a:r>
              <a:rPr dirty="0" sz="3200" spc="8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	</a:t>
            </a:r>
            <a:r>
              <a:rPr dirty="0" sz="3200" spc="-75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5700" sz="3450" spc="472">
                <a:solidFill>
                  <a:srgbClr val="FF0000"/>
                </a:solidFill>
                <a:latin typeface="Cambria Math"/>
                <a:cs typeface="Cambria Math"/>
              </a:rPr>
              <a:t>$</a:t>
            </a:r>
            <a:r>
              <a:rPr dirty="0" sz="3200" spc="-530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502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 spc="-525">
                <a:solidFill>
                  <a:srgbClr val="FF0000"/>
                </a:solidFill>
                <a:latin typeface="Cambria Math"/>
                <a:cs typeface="Cambria Math"/>
              </a:rPr>
              <a:t>%</a:t>
            </a:r>
            <a:r>
              <a:rPr dirty="0" baseline="-15700" sz="3450" spc="247">
                <a:solidFill>
                  <a:srgbClr val="FF0000"/>
                </a:solidFill>
                <a:latin typeface="Cambria Math"/>
                <a:cs typeface="Cambria Math"/>
              </a:rPr>
              <a:t>$</a:t>
            </a:r>
            <a:r>
              <a:rPr dirty="0" baseline="-15700" sz="345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15700" sz="3450" spc="-22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 𝜙</a:t>
            </a:r>
            <a:r>
              <a:rPr dirty="0" baseline="-15700" sz="3450" spc="-157">
                <a:solidFill>
                  <a:srgbClr val="FF0000"/>
                </a:solidFill>
                <a:latin typeface="Cambria Math"/>
                <a:cs typeface="Cambria Math"/>
              </a:rPr>
              <a:t>&amp;</a:t>
            </a:r>
            <a:r>
              <a:rPr dirty="0" sz="3200" spc="-530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502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 spc="-525">
                <a:solidFill>
                  <a:srgbClr val="FF0000"/>
                </a:solidFill>
                <a:latin typeface="Cambria Math"/>
                <a:cs typeface="Cambria Math"/>
              </a:rPr>
              <a:t>%</a:t>
            </a:r>
            <a:r>
              <a:rPr dirty="0" baseline="-15700" sz="3450" spc="-382">
                <a:solidFill>
                  <a:srgbClr val="FF0000"/>
                </a:solidFill>
                <a:latin typeface="Cambria Math"/>
                <a:cs typeface="Cambria Math"/>
              </a:rPr>
              <a:t>&amp;</a:t>
            </a:r>
            <a:r>
              <a:rPr dirty="0" baseline="-15700" sz="345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15700" sz="3450" spc="-22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 𝜙</a:t>
            </a:r>
            <a:r>
              <a:rPr dirty="0" baseline="-15700" sz="3450" spc="307">
                <a:solidFill>
                  <a:srgbClr val="FF0000"/>
                </a:solidFill>
                <a:latin typeface="Cambria Math"/>
                <a:cs typeface="Cambria Math"/>
              </a:rPr>
              <a:t>3</a:t>
            </a:r>
            <a:r>
              <a:rPr dirty="0" sz="3200" spc="-530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502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 spc="-525">
                <a:solidFill>
                  <a:srgbClr val="FF0000"/>
                </a:solidFill>
                <a:latin typeface="Cambria Math"/>
                <a:cs typeface="Cambria Math"/>
              </a:rPr>
              <a:t>%</a:t>
            </a:r>
            <a:r>
              <a:rPr dirty="0" baseline="-15700" sz="3450" spc="82">
                <a:solidFill>
                  <a:srgbClr val="FF0000"/>
                </a:solidFill>
                <a:latin typeface="Cambria Math"/>
                <a:cs typeface="Cambria Math"/>
              </a:rPr>
              <a:t>3</a:t>
            </a:r>
            <a:r>
              <a:rPr dirty="0" baseline="-15700" sz="345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15700" sz="3450" spc="-22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 ⋯</a:t>
            </a:r>
            <a:r>
              <a:rPr dirty="0" sz="3200" spc="-17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 </a:t>
            </a:r>
            <a:r>
              <a:rPr dirty="0" sz="3200" spc="-125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5700" sz="3450" spc="719">
                <a:solidFill>
                  <a:srgbClr val="FF0000"/>
                </a:solidFill>
                <a:latin typeface="Cambria Math"/>
                <a:cs typeface="Cambria Math"/>
              </a:rPr>
              <a:t>𝑝</a:t>
            </a:r>
            <a:r>
              <a:rPr dirty="0" sz="3200" spc="-530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502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 spc="-525">
                <a:solidFill>
                  <a:srgbClr val="FF0000"/>
                </a:solidFill>
                <a:latin typeface="Cambria Math"/>
                <a:cs typeface="Cambria Math"/>
              </a:rPr>
              <a:t>%</a:t>
            </a:r>
            <a:r>
              <a:rPr dirty="0" baseline="-15700" sz="3450" spc="719">
                <a:solidFill>
                  <a:srgbClr val="FF0000"/>
                </a:solidFill>
                <a:latin typeface="Cambria Math"/>
                <a:cs typeface="Cambria Math"/>
              </a:rPr>
              <a:t>𝑝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</a:t>
            </a:r>
            <a:r>
              <a:rPr dirty="0" sz="3200" spc="-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 spc="5">
                <a:solidFill>
                  <a:srgbClr val="FF0000"/>
                </a:solidFill>
                <a:latin typeface="Cambria Math"/>
                <a:cs typeface="Cambria Math"/>
              </a:rPr>
              <a:t>∈</a:t>
            </a:r>
            <a:r>
              <a:rPr dirty="0" baseline="-15700" sz="3450" spc="397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15700" sz="3450" spc="-127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 spc="-5">
                <a:solidFill>
                  <a:srgbClr val="FF0000"/>
                </a:solidFill>
                <a:latin typeface="Calibri"/>
                <a:cs typeface="Calibri"/>
              </a:rPr>
              <a:t>---------</a:t>
            </a:r>
            <a:r>
              <a:rPr dirty="0" sz="3200">
                <a:solidFill>
                  <a:srgbClr val="FF0000"/>
                </a:solidFill>
                <a:latin typeface="Calibri"/>
                <a:cs typeface="Calibri"/>
              </a:rPr>
              <a:t>-</a:t>
            </a:r>
            <a:r>
              <a:rPr dirty="0" sz="3200" spc="-5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 sz="3200">
                <a:solidFill>
                  <a:srgbClr val="FF0000"/>
                </a:solidFill>
                <a:latin typeface="Calibri"/>
                <a:cs typeface="Calibri"/>
              </a:rPr>
              <a:t>(1)</a:t>
            </a:r>
            <a:endParaRPr sz="3200">
              <a:latin typeface="Calibri"/>
              <a:cs typeface="Calibri"/>
            </a:endParaRPr>
          </a:p>
          <a:p>
            <a:pPr algn="just" marL="38100" marR="1103630">
              <a:lnSpc>
                <a:spcPct val="104200"/>
              </a:lnSpc>
              <a:spcBef>
                <a:spcPts val="1385"/>
              </a:spcBef>
            </a:pPr>
            <a:r>
              <a:rPr dirty="0" sz="3500" spc="-20">
                <a:latin typeface="Microsoft Sans Serif"/>
                <a:cs typeface="Microsoft Sans Serif"/>
              </a:rPr>
              <a:t>where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𝜇 </a:t>
            </a:r>
            <a:r>
              <a:rPr dirty="0" sz="3500" spc="-15">
                <a:latin typeface="Microsoft Sans Serif"/>
                <a:cs typeface="Microsoft Sans Serif"/>
              </a:rPr>
              <a:t>is </a:t>
            </a:r>
            <a:r>
              <a:rPr dirty="0" sz="3500" spc="40">
                <a:latin typeface="Microsoft Sans Serif"/>
                <a:cs typeface="Microsoft Sans Serif"/>
              </a:rPr>
              <a:t>constant, </a:t>
            </a:r>
            <a:r>
              <a:rPr dirty="0" sz="3600" spc="5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6025" sz="3900" spc="75">
                <a:solidFill>
                  <a:srgbClr val="FF0000"/>
                </a:solidFill>
                <a:latin typeface="Cambria Math"/>
                <a:cs typeface="Cambria Math"/>
              </a:rPr>
              <a:t>1</a:t>
            </a:r>
            <a:r>
              <a:rPr dirty="0" sz="3500" spc="50">
                <a:latin typeface="Microsoft Sans Serif"/>
                <a:cs typeface="Microsoft Sans Serif"/>
              </a:rPr>
              <a:t>, </a:t>
            </a:r>
            <a:r>
              <a:rPr dirty="0" sz="3600" spc="3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6025" sz="3900" spc="44">
                <a:solidFill>
                  <a:srgbClr val="FF0000"/>
                </a:solidFill>
                <a:latin typeface="Cambria Math"/>
                <a:cs typeface="Cambria Math"/>
              </a:rPr>
              <a:t>2 </a:t>
            </a:r>
            <a:r>
              <a:rPr dirty="0" sz="3600">
                <a:latin typeface="Microsoft Sans Serif"/>
                <a:cs typeface="Microsoft Sans Serif"/>
              </a:rPr>
              <a:t>, </a:t>
            </a:r>
            <a:r>
              <a:rPr dirty="0" sz="3600" spc="21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6025" sz="3900" spc="315">
                <a:solidFill>
                  <a:srgbClr val="FF0000"/>
                </a:solidFill>
                <a:latin typeface="Cambria Math"/>
                <a:cs typeface="Cambria Math"/>
              </a:rPr>
              <a:t>( </a:t>
            </a:r>
            <a:r>
              <a:rPr dirty="0" sz="3600">
                <a:latin typeface="Microsoft Sans Serif"/>
                <a:cs typeface="Microsoft Sans Serif"/>
              </a:rPr>
              <a:t>, </a:t>
            </a:r>
            <a:r>
              <a:rPr dirty="0" sz="3600" spc="780">
                <a:latin typeface="Microsoft Sans Serif"/>
                <a:cs typeface="Microsoft Sans Serif"/>
              </a:rPr>
              <a:t>…, </a:t>
            </a:r>
            <a:r>
              <a:rPr dirty="0" sz="3600" spc="2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6025" sz="3900" spc="30">
                <a:solidFill>
                  <a:srgbClr val="FF0000"/>
                </a:solidFill>
                <a:latin typeface="Cambria Math"/>
                <a:cs typeface="Cambria Math"/>
              </a:rPr>
              <a:t>𝑝 </a:t>
            </a:r>
            <a:r>
              <a:rPr dirty="0" sz="3500" spc="-70">
                <a:latin typeface="Microsoft Sans Serif"/>
                <a:cs typeface="Microsoft Sans Serif"/>
              </a:rPr>
              <a:t>are </a:t>
            </a:r>
            <a:r>
              <a:rPr dirty="0" sz="3500" spc="15">
                <a:latin typeface="Microsoft Sans Serif"/>
                <a:cs typeface="Microsoft Sans Serif"/>
              </a:rPr>
              <a:t>the </a:t>
            </a:r>
            <a:r>
              <a:rPr dirty="0" sz="3500" spc="-20">
                <a:latin typeface="Microsoft Sans Serif"/>
                <a:cs typeface="Microsoft Sans Serif"/>
              </a:rPr>
              <a:t>regression </a:t>
            </a:r>
            <a:r>
              <a:rPr dirty="0" sz="3500" spc="-1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coefficients </a:t>
            </a:r>
            <a:r>
              <a:rPr dirty="0" sz="3500" spc="15">
                <a:latin typeface="Microsoft Sans Serif"/>
                <a:cs typeface="Microsoft Sans Serif"/>
              </a:rPr>
              <a:t>and </a:t>
            </a:r>
            <a:r>
              <a:rPr dirty="0" sz="3600" spc="50">
                <a:solidFill>
                  <a:srgbClr val="FF0000"/>
                </a:solidFill>
                <a:latin typeface="Cambria Math"/>
                <a:cs typeface="Cambria Math"/>
              </a:rPr>
              <a:t>∈</a:t>
            </a:r>
            <a:r>
              <a:rPr dirty="0" baseline="-16025" sz="3900" spc="75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6025" sz="3900" spc="82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is </a:t>
            </a:r>
            <a:r>
              <a:rPr dirty="0" sz="3500" spc="15">
                <a:latin typeface="Microsoft Sans Serif"/>
                <a:cs typeface="Microsoft Sans Serif"/>
              </a:rPr>
              <a:t>the </a:t>
            </a:r>
            <a:r>
              <a:rPr dirty="0" sz="3500" spc="25">
                <a:latin typeface="Microsoft Sans Serif"/>
                <a:cs typeface="Microsoft Sans Serif"/>
              </a:rPr>
              <a:t>random </a:t>
            </a:r>
            <a:r>
              <a:rPr dirty="0" sz="3500" spc="-20">
                <a:latin typeface="Microsoft Sans Serif"/>
                <a:cs typeface="Microsoft Sans Serif"/>
              </a:rPr>
              <a:t>error </a:t>
            </a:r>
            <a:r>
              <a:rPr dirty="0" sz="3500" spc="50">
                <a:latin typeface="Microsoft Sans Serif"/>
                <a:cs typeface="Microsoft Sans Serif"/>
              </a:rPr>
              <a:t>with </a:t>
            </a:r>
            <a:r>
              <a:rPr dirty="0" sz="3500" spc="-40">
                <a:latin typeface="Microsoft Sans Serif"/>
                <a:cs typeface="Microsoft Sans Serif"/>
              </a:rPr>
              <a:t>zero </a:t>
            </a:r>
            <a:r>
              <a:rPr dirty="0" sz="3500" spc="-20">
                <a:latin typeface="Microsoft Sans Serif"/>
                <a:cs typeface="Microsoft Sans Serif"/>
              </a:rPr>
              <a:t>mean </a:t>
            </a:r>
            <a:r>
              <a:rPr dirty="0" sz="3500" spc="15">
                <a:latin typeface="Microsoft Sans Serif"/>
                <a:cs typeface="Microsoft Sans Serif"/>
              </a:rPr>
              <a:t>and </a:t>
            </a:r>
            <a:r>
              <a:rPr dirty="0" sz="3500" spc="-915">
                <a:latin typeface="Microsoft Sans Serif"/>
                <a:cs typeface="Microsoft Sans Serif"/>
              </a:rPr>
              <a:t> </a:t>
            </a:r>
            <a:r>
              <a:rPr dirty="0" sz="3500" spc="45">
                <a:latin typeface="Microsoft Sans Serif"/>
                <a:cs typeface="Microsoft Sans Serif"/>
              </a:rPr>
              <a:t>constant</a:t>
            </a:r>
            <a:r>
              <a:rPr dirty="0" sz="3500" spc="35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variance</a:t>
            </a:r>
            <a:endParaRPr sz="3500">
              <a:latin typeface="Microsoft Sans Serif"/>
              <a:cs typeface="Microsoft Sans Serif"/>
            </a:endParaRPr>
          </a:p>
          <a:p>
            <a:pPr algn="just" marL="38100">
              <a:lnSpc>
                <a:spcPts val="4310"/>
              </a:lnSpc>
              <a:spcBef>
                <a:spcPts val="1410"/>
              </a:spcBef>
            </a:pPr>
            <a:r>
              <a:rPr dirty="0" sz="3500">
                <a:latin typeface="Microsoft Sans Serif"/>
                <a:cs typeface="Microsoft Sans Serif"/>
              </a:rPr>
              <a:t>If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>
                <a:latin typeface="Microsoft Sans Serif"/>
                <a:cs typeface="Microsoft Sans Serif"/>
              </a:rPr>
              <a:t>Y</a:t>
            </a:r>
            <a:r>
              <a:rPr dirty="0" baseline="-19323" sz="3450">
                <a:latin typeface="Microsoft Sans Serif"/>
                <a:cs typeface="Microsoft Sans Serif"/>
              </a:rPr>
              <a:t>t</a:t>
            </a:r>
            <a:r>
              <a:rPr dirty="0" baseline="-19323" sz="3450" spc="569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is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70">
                <a:latin typeface="Microsoft Sans Serif"/>
                <a:cs typeface="Microsoft Sans Serif"/>
              </a:rPr>
              <a:t>a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non-stationary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20">
                <a:latin typeface="Microsoft Sans Serif"/>
                <a:cs typeface="Microsoft Sans Serif"/>
              </a:rPr>
              <a:t>process,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10">
                <a:latin typeface="Microsoft Sans Serif"/>
                <a:cs typeface="Microsoft Sans Serif"/>
              </a:rPr>
              <a:t>then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50">
                <a:latin typeface="Microsoft Sans Serif"/>
                <a:cs typeface="Microsoft Sans Serif"/>
              </a:rPr>
              <a:t>it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is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20">
                <a:latin typeface="Microsoft Sans Serif"/>
                <a:cs typeface="Microsoft Sans Serif"/>
              </a:rPr>
              <a:t>essential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90">
                <a:latin typeface="Microsoft Sans Serif"/>
                <a:cs typeface="Microsoft Sans Serif"/>
              </a:rPr>
              <a:t>to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45">
                <a:latin typeface="Microsoft Sans Serif"/>
                <a:cs typeface="Microsoft Sans Serif"/>
              </a:rPr>
              <a:t>test </a:t>
            </a:r>
            <a:r>
              <a:rPr dirty="0" sz="3600" spc="5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4957" sz="3900" spc="75">
                <a:solidFill>
                  <a:srgbClr val="FF0000"/>
                </a:solidFill>
                <a:latin typeface="Cambria Math"/>
                <a:cs typeface="Cambria Math"/>
              </a:rPr>
              <a:t>1</a:t>
            </a:r>
            <a:r>
              <a:rPr dirty="0" sz="3500" spc="50">
                <a:latin typeface="Microsoft Sans Serif"/>
                <a:cs typeface="Microsoft Sans Serif"/>
              </a:rPr>
              <a:t>,</a:t>
            </a:r>
            <a:endParaRPr sz="3500">
              <a:latin typeface="Microsoft Sans Serif"/>
              <a:cs typeface="Microsoft Sans Serif"/>
            </a:endParaRPr>
          </a:p>
          <a:p>
            <a:pPr marL="38100">
              <a:lnSpc>
                <a:spcPts val="4310"/>
              </a:lnSpc>
            </a:pPr>
            <a:r>
              <a:rPr dirty="0" sz="3600" spc="3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4957" sz="3900" spc="44">
                <a:solidFill>
                  <a:srgbClr val="FF0000"/>
                </a:solidFill>
                <a:latin typeface="Cambria Math"/>
                <a:cs typeface="Cambria Math"/>
              </a:rPr>
              <a:t>2</a:t>
            </a:r>
            <a:r>
              <a:rPr dirty="0" baseline="-14957" sz="3900" spc="577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1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4957" sz="3900" spc="315">
                <a:solidFill>
                  <a:srgbClr val="FF0000"/>
                </a:solidFill>
                <a:latin typeface="Cambria Math"/>
                <a:cs typeface="Cambria Math"/>
              </a:rPr>
              <a:t>(</a:t>
            </a:r>
            <a:r>
              <a:rPr dirty="0" baseline="-14957" sz="3900" spc="577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,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780">
                <a:latin typeface="Microsoft Sans Serif"/>
                <a:cs typeface="Microsoft Sans Serif"/>
              </a:rPr>
              <a:t>…,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4957" sz="3900" spc="30">
                <a:solidFill>
                  <a:srgbClr val="FF0000"/>
                </a:solidFill>
                <a:latin typeface="Cambria Math"/>
                <a:cs typeface="Cambria Math"/>
              </a:rPr>
              <a:t>𝑝</a:t>
            </a:r>
            <a:r>
              <a:rPr dirty="0" baseline="-14957" sz="3900" spc="61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 spc="-15">
                <a:latin typeface="Cambria Math"/>
                <a:cs typeface="Cambria Math"/>
              </a:rPr>
              <a:t>whether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15">
                <a:latin typeface="Cambria Math"/>
                <a:cs typeface="Cambria Math"/>
              </a:rPr>
              <a:t>they</a:t>
            </a:r>
            <a:r>
              <a:rPr dirty="0" sz="3600">
                <a:latin typeface="Cambria Math"/>
                <a:cs typeface="Cambria Math"/>
              </a:rPr>
              <a:t> </a:t>
            </a:r>
            <a:r>
              <a:rPr dirty="0" sz="3600" spc="-20">
                <a:latin typeface="Cambria Math"/>
                <a:cs typeface="Cambria Math"/>
              </a:rPr>
              <a:t>haveunitary</a:t>
            </a:r>
            <a:r>
              <a:rPr dirty="0" sz="3600" spc="-15">
                <a:latin typeface="Cambria Math"/>
                <a:cs typeface="Cambria Math"/>
              </a:rPr>
              <a:t> root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or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 spc="-5">
                <a:latin typeface="Cambria Math"/>
                <a:cs typeface="Cambria Math"/>
              </a:rPr>
              <a:t>not.</a:t>
            </a:r>
            <a:endParaRPr sz="3600">
              <a:latin typeface="Cambria Math"/>
              <a:cs typeface="Cambria Math"/>
            </a:endParaRPr>
          </a:p>
          <a:p>
            <a:pPr marL="38100">
              <a:lnSpc>
                <a:spcPct val="100000"/>
              </a:lnSpc>
              <a:spcBef>
                <a:spcPts val="1080"/>
              </a:spcBef>
            </a:pP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nc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,</a:t>
            </a:r>
            <a:r>
              <a:rPr dirty="0" sz="3600" spc="-195">
                <a:latin typeface="Cambria Math"/>
                <a:cs typeface="Cambria Math"/>
              </a:rPr>
              <a:t> </a:t>
            </a:r>
            <a:r>
              <a:rPr dirty="0" sz="3600" spc="-10">
                <a:latin typeface="Cambria Math"/>
                <a:cs typeface="Cambria Math"/>
              </a:rPr>
              <a:t>t</a:t>
            </a:r>
            <a:r>
              <a:rPr dirty="0" sz="3600" spc="-5">
                <a:latin typeface="Cambria Math"/>
                <a:cs typeface="Cambria Math"/>
              </a:rPr>
              <a:t>h</a:t>
            </a:r>
            <a:r>
              <a:rPr dirty="0" sz="3600">
                <a:latin typeface="Cambria Math"/>
                <a:cs typeface="Cambria Math"/>
              </a:rPr>
              <a:t>e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 spc="-75">
                <a:latin typeface="Cambria Math"/>
                <a:cs typeface="Cambria Math"/>
              </a:rPr>
              <a:t>h</a:t>
            </a:r>
            <a:r>
              <a:rPr dirty="0" sz="3600" spc="-5">
                <a:latin typeface="Cambria Math"/>
                <a:cs typeface="Cambria Math"/>
              </a:rPr>
              <a:t>yp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sis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be</a:t>
            </a:r>
            <a:r>
              <a:rPr dirty="0" sz="3600" spc="-1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d</a:t>
            </a:r>
            <a:r>
              <a:rPr dirty="0" sz="3600" spc="185">
                <a:latin typeface="Cambria Math"/>
                <a:cs typeface="Cambria Math"/>
              </a:rPr>
              <a:t> </a:t>
            </a:r>
            <a:r>
              <a:rPr dirty="0" sz="3500" spc="-30">
                <a:latin typeface="Microsoft Sans Serif"/>
                <a:cs typeface="Microsoft Sans Serif"/>
              </a:rPr>
              <a:t>i</a:t>
            </a:r>
            <a:r>
              <a:rPr dirty="0" sz="3500">
                <a:latin typeface="Microsoft Sans Serif"/>
                <a:cs typeface="Microsoft Sans Serif"/>
              </a:rPr>
              <a:t>s</a:t>
            </a:r>
            <a:endParaRPr sz="3500">
              <a:latin typeface="Microsoft Sans Serif"/>
              <a:cs typeface="Microsoft Sans Serif"/>
            </a:endParaRPr>
          </a:p>
          <a:p>
            <a:pPr algn="just" marL="38100" marR="30480">
              <a:lnSpc>
                <a:spcPts val="4200"/>
              </a:lnSpc>
              <a:spcBef>
                <a:spcPts val="969"/>
              </a:spcBef>
            </a:pPr>
            <a:r>
              <a:rPr dirty="0" sz="3500" spc="-40" b="1">
                <a:latin typeface="Arial"/>
                <a:cs typeface="Arial"/>
              </a:rPr>
              <a:t>H</a:t>
            </a:r>
            <a:r>
              <a:rPr dirty="0" baseline="-19323" sz="3450" spc="-60" b="1">
                <a:latin typeface="Arial"/>
                <a:cs typeface="Arial"/>
              </a:rPr>
              <a:t>0</a:t>
            </a:r>
            <a:r>
              <a:rPr dirty="0" sz="3500" spc="-40" b="1">
                <a:latin typeface="Arial"/>
                <a:cs typeface="Arial"/>
              </a:rPr>
              <a:t>: </a:t>
            </a:r>
            <a:r>
              <a:rPr dirty="0" sz="3600" spc="50">
                <a:solidFill>
                  <a:srgbClr val="FF0000"/>
                </a:solidFill>
                <a:latin typeface="Cambria Math"/>
                <a:cs typeface="Cambria Math"/>
              </a:rPr>
              <a:t>𝝓</a:t>
            </a:r>
            <a:r>
              <a:rPr dirty="0" baseline="-16025" sz="3900" spc="75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sz="3500" spc="50" b="1">
                <a:solidFill>
                  <a:srgbClr val="FF0000"/>
                </a:solidFill>
                <a:latin typeface="Arial"/>
                <a:cs typeface="Arial"/>
              </a:rPr>
              <a:t>=1 </a:t>
            </a:r>
            <a:r>
              <a:rPr dirty="0" sz="3500" spc="-30" b="1">
                <a:latin typeface="Arial"/>
                <a:cs typeface="Arial"/>
              </a:rPr>
              <a:t>(Unitary root) </a:t>
            </a:r>
            <a:r>
              <a:rPr dirty="0" sz="3500" spc="-5" b="1">
                <a:latin typeface="Arial"/>
                <a:cs typeface="Arial"/>
              </a:rPr>
              <a:t>against </a:t>
            </a:r>
            <a:r>
              <a:rPr dirty="0" sz="3500" spc="-40" b="1">
                <a:latin typeface="Arial"/>
                <a:cs typeface="Arial"/>
              </a:rPr>
              <a:t>H</a:t>
            </a:r>
            <a:r>
              <a:rPr dirty="0" baseline="-19323" sz="3450" spc="-60" b="1">
                <a:latin typeface="Arial"/>
                <a:cs typeface="Arial"/>
              </a:rPr>
              <a:t>1</a:t>
            </a:r>
            <a:r>
              <a:rPr dirty="0" sz="3500" spc="-40" b="1">
                <a:latin typeface="Arial"/>
                <a:cs typeface="Arial"/>
              </a:rPr>
              <a:t>: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𝝓</a:t>
            </a:r>
            <a:r>
              <a:rPr dirty="0" baseline="-16025" sz="3900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baseline="-16025" sz="3900" spc="7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500" spc="55" b="1">
                <a:latin typeface="Arial"/>
                <a:cs typeface="Arial"/>
              </a:rPr>
              <a:t>&lt; </a:t>
            </a:r>
            <a:r>
              <a:rPr dirty="0" sz="3500" spc="-5" b="1">
                <a:latin typeface="Arial"/>
                <a:cs typeface="Arial"/>
              </a:rPr>
              <a:t>1 </a:t>
            </a:r>
            <a:r>
              <a:rPr dirty="0" sz="3500" spc="-25" b="1">
                <a:latin typeface="Arial"/>
                <a:cs typeface="Arial"/>
              </a:rPr>
              <a:t>(No </a:t>
            </a:r>
            <a:r>
              <a:rPr dirty="0" sz="3500" spc="-30" b="1">
                <a:latin typeface="Arial"/>
                <a:cs typeface="Arial"/>
              </a:rPr>
              <a:t>unitary root) </a:t>
            </a:r>
            <a:r>
              <a:rPr dirty="0" sz="3500" spc="-5" b="1">
                <a:latin typeface="Arial"/>
                <a:cs typeface="Arial"/>
              </a:rPr>
              <a:t>for </a:t>
            </a:r>
            <a:r>
              <a:rPr dirty="0" sz="3500" spc="-960" b="1">
                <a:latin typeface="Arial"/>
                <a:cs typeface="Arial"/>
              </a:rPr>
              <a:t> </a:t>
            </a:r>
            <a:r>
              <a:rPr dirty="0" sz="3500" spc="-30" b="1">
                <a:latin typeface="Arial"/>
                <a:cs typeface="Arial"/>
              </a:rPr>
              <a:t>all</a:t>
            </a:r>
            <a:r>
              <a:rPr dirty="0" sz="3500" spc="-5" b="1">
                <a:latin typeface="Arial"/>
                <a:cs typeface="Arial"/>
              </a:rPr>
              <a:t> </a:t>
            </a:r>
            <a:r>
              <a:rPr dirty="0" sz="3500" spc="-70" b="1">
                <a:latin typeface="Arial"/>
                <a:cs typeface="Arial"/>
              </a:rPr>
              <a:t>i</a:t>
            </a:r>
            <a:r>
              <a:rPr dirty="0" sz="3500" spc="-5" b="1">
                <a:latin typeface="Arial"/>
                <a:cs typeface="Arial"/>
              </a:rPr>
              <a:t> </a:t>
            </a:r>
            <a:r>
              <a:rPr dirty="0" sz="3500" spc="55" b="1">
                <a:latin typeface="Arial"/>
                <a:cs typeface="Arial"/>
              </a:rPr>
              <a:t>=</a:t>
            </a:r>
            <a:r>
              <a:rPr dirty="0" sz="3500" b="1">
                <a:latin typeface="Arial"/>
                <a:cs typeface="Arial"/>
              </a:rPr>
              <a:t> 1, 2,</a:t>
            </a:r>
            <a:r>
              <a:rPr dirty="0" sz="3500" spc="-5" b="1">
                <a:latin typeface="Arial"/>
                <a:cs typeface="Arial"/>
              </a:rPr>
              <a:t> </a:t>
            </a:r>
            <a:r>
              <a:rPr dirty="0" sz="3500" b="1">
                <a:latin typeface="Arial"/>
                <a:cs typeface="Arial"/>
              </a:rPr>
              <a:t>3, …, p</a:t>
            </a:r>
            <a:endParaRPr sz="3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69253" y="670052"/>
            <a:ext cx="951484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9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for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stationarity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using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Dickey-Fuller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3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8" name="object 8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435768" y="1315354"/>
            <a:ext cx="13161644" cy="2495550"/>
          </a:xfrm>
          <a:prstGeom prst="rect">
            <a:avLst/>
          </a:prstGeom>
        </p:spPr>
        <p:txBody>
          <a:bodyPr wrap="square" lIns="0" tIns="224154" rIns="0" bIns="0" rtlCol="0" vert="horz">
            <a:spAutoFit/>
          </a:bodyPr>
          <a:lstStyle/>
          <a:p>
            <a:pPr marL="538480" indent="-396240">
              <a:lnSpc>
                <a:spcPct val="100000"/>
              </a:lnSpc>
              <a:spcBef>
                <a:spcPts val="1764"/>
              </a:spcBef>
              <a:buFont typeface="Arial MT"/>
              <a:buChar char="•"/>
              <a:tabLst>
                <a:tab pos="537845" algn="l"/>
                <a:tab pos="538480" algn="l"/>
              </a:tabLst>
            </a:pPr>
            <a:r>
              <a:rPr dirty="0" sz="3500" spc="-100" b="1">
                <a:latin typeface="Arial"/>
                <a:cs typeface="Arial"/>
              </a:rPr>
              <a:t>By</a:t>
            </a:r>
            <a:r>
              <a:rPr dirty="0" sz="3500" spc="-15" b="1"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rewriting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spc="20" b="1">
                <a:latin typeface="Arial"/>
                <a:cs typeface="Arial"/>
              </a:rPr>
              <a:t>the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spc="5" b="1">
                <a:latin typeface="Arial"/>
                <a:cs typeface="Arial"/>
              </a:rPr>
              <a:t>model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spc="-85" b="1">
                <a:latin typeface="Arial"/>
                <a:cs typeface="Arial"/>
              </a:rPr>
              <a:t>(1)</a:t>
            </a:r>
            <a:endParaRPr sz="3500">
              <a:latin typeface="Arial"/>
              <a:cs typeface="Arial"/>
            </a:endParaRPr>
          </a:p>
          <a:p>
            <a:pPr marL="50800">
              <a:lnSpc>
                <a:spcPct val="100000"/>
              </a:lnSpc>
              <a:spcBef>
                <a:spcPts val="1525"/>
              </a:spcBef>
              <a:tabLst>
                <a:tab pos="1699895" algn="l"/>
                <a:tab pos="2922270" algn="l"/>
              </a:tabLst>
            </a:pPr>
            <a:r>
              <a:rPr dirty="0" sz="3200" spc="-215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322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 spc="622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− </a:t>
            </a:r>
            <a:r>
              <a:rPr dirty="0" sz="3200" spc="-135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202">
                <a:solidFill>
                  <a:srgbClr val="FF0000"/>
                </a:solidFill>
                <a:latin typeface="Cambria Math"/>
                <a:cs typeface="Cambria Math"/>
              </a:rPr>
              <a:t>𝑡%$	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200" spc="18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𝜇</a:t>
            </a:r>
            <a:r>
              <a:rPr dirty="0" sz="3200" spc="8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	</a:t>
            </a:r>
            <a:r>
              <a:rPr dirty="0" sz="3200" spc="35">
                <a:solidFill>
                  <a:srgbClr val="FF0000"/>
                </a:solidFill>
                <a:latin typeface="Cambria Math"/>
                <a:cs typeface="Cambria Math"/>
              </a:rPr>
              <a:t>(𝜙</a:t>
            </a:r>
            <a:r>
              <a:rPr dirty="0" baseline="-15700" sz="3450" spc="52">
                <a:solidFill>
                  <a:srgbClr val="FF0000"/>
                </a:solidFill>
                <a:latin typeface="Cambria Math"/>
                <a:cs typeface="Cambria Math"/>
              </a:rPr>
              <a:t>$</a:t>
            </a:r>
            <a:r>
              <a:rPr dirty="0" sz="3200" spc="35">
                <a:solidFill>
                  <a:srgbClr val="FF0000"/>
                </a:solidFill>
                <a:latin typeface="Cambria Math"/>
                <a:cs typeface="Cambria Math"/>
              </a:rPr>
              <a:t>−1)</a:t>
            </a:r>
            <a:r>
              <a:rPr dirty="0" sz="3200" spc="-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 spc="-135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202">
                <a:solidFill>
                  <a:srgbClr val="FF0000"/>
                </a:solidFill>
                <a:latin typeface="Cambria Math"/>
                <a:cs typeface="Cambria Math"/>
              </a:rPr>
              <a:t>𝑡%$</a:t>
            </a:r>
            <a:r>
              <a:rPr dirty="0" baseline="-15700" sz="3450" spc="-1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 </a:t>
            </a:r>
            <a:r>
              <a:rPr dirty="0" sz="3200" spc="-180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5700" sz="3450" spc="-270">
                <a:solidFill>
                  <a:srgbClr val="FF0000"/>
                </a:solidFill>
                <a:latin typeface="Cambria Math"/>
                <a:cs typeface="Cambria Math"/>
              </a:rPr>
              <a:t>&amp;</a:t>
            </a:r>
            <a:r>
              <a:rPr dirty="0" sz="3200" spc="-180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270">
                <a:solidFill>
                  <a:srgbClr val="FF0000"/>
                </a:solidFill>
                <a:latin typeface="Cambria Math"/>
                <a:cs typeface="Cambria Math"/>
              </a:rPr>
              <a:t>𝑡%&amp;</a:t>
            </a:r>
            <a:r>
              <a:rPr dirty="0" baseline="-15700" sz="3450" spc="532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 </a:t>
            </a:r>
            <a:r>
              <a:rPr dirty="0" sz="3200" spc="-75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5700" sz="3450" spc="-112">
                <a:solidFill>
                  <a:srgbClr val="FF0000"/>
                </a:solidFill>
                <a:latin typeface="Cambria Math"/>
                <a:cs typeface="Cambria Math"/>
              </a:rPr>
              <a:t>3</a:t>
            </a:r>
            <a:r>
              <a:rPr dirty="0" sz="3200" spc="-75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112">
                <a:solidFill>
                  <a:srgbClr val="FF0000"/>
                </a:solidFill>
                <a:latin typeface="Cambria Math"/>
                <a:cs typeface="Cambria Math"/>
              </a:rPr>
              <a:t>𝑡%3</a:t>
            </a:r>
            <a:r>
              <a:rPr dirty="0" baseline="-15700" sz="3450" spc="54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 ⋯</a:t>
            </a:r>
            <a:r>
              <a:rPr dirty="0" sz="3200" spc="-17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 </a:t>
            </a:r>
            <a:r>
              <a:rPr dirty="0" sz="3200" spc="-55">
                <a:solidFill>
                  <a:srgbClr val="FF0000"/>
                </a:solidFill>
                <a:latin typeface="Cambria Math"/>
                <a:cs typeface="Cambria Math"/>
              </a:rPr>
              <a:t>𝜙</a:t>
            </a:r>
            <a:r>
              <a:rPr dirty="0" baseline="-15700" sz="3450" spc="-82">
                <a:solidFill>
                  <a:srgbClr val="FF0000"/>
                </a:solidFill>
                <a:latin typeface="Cambria Math"/>
                <a:cs typeface="Cambria Math"/>
              </a:rPr>
              <a:t>𝑝</a:t>
            </a:r>
            <a:r>
              <a:rPr dirty="0" sz="3200" spc="-55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-82">
                <a:solidFill>
                  <a:srgbClr val="FF0000"/>
                </a:solidFill>
                <a:latin typeface="Cambria Math"/>
                <a:cs typeface="Cambria Math"/>
              </a:rPr>
              <a:t>𝑡%𝑝</a:t>
            </a:r>
            <a:r>
              <a:rPr dirty="0" baseline="-15700" sz="3450" spc="58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 spc="35">
                <a:solidFill>
                  <a:srgbClr val="FF0000"/>
                </a:solidFill>
                <a:latin typeface="Cambria Math"/>
                <a:cs typeface="Cambria Math"/>
              </a:rPr>
              <a:t>+∈</a:t>
            </a:r>
            <a:r>
              <a:rPr dirty="0" baseline="-15700" sz="3450" spc="52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baseline="-15700" sz="3450" spc="63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 spc="-5">
                <a:solidFill>
                  <a:srgbClr val="FF0000"/>
                </a:solidFill>
                <a:latin typeface="Calibri"/>
                <a:cs typeface="Calibri"/>
              </a:rPr>
              <a:t>-------(2)</a:t>
            </a:r>
            <a:endParaRPr sz="3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150">
              <a:latin typeface="Calibri"/>
              <a:cs typeface="Calibri"/>
            </a:endParaRPr>
          </a:p>
          <a:p>
            <a:pPr marL="142240">
              <a:lnSpc>
                <a:spcPct val="100000"/>
              </a:lnSpc>
              <a:tabLst>
                <a:tab pos="3790315" algn="l"/>
                <a:tab pos="5170805" algn="l"/>
              </a:tabLst>
            </a:pPr>
            <a:r>
              <a:rPr dirty="0" sz="3500" spc="-15">
                <a:latin typeface="Microsoft Sans Serif"/>
                <a:cs typeface="Microsoft Sans Serif"/>
              </a:rPr>
              <a:t>D</a:t>
            </a:r>
            <a:r>
              <a:rPr dirty="0" sz="3600" spc="-15">
                <a:latin typeface="Cambria Math"/>
                <a:cs typeface="Cambria Math"/>
              </a:rPr>
              <a:t>enoting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25">
                <a:latin typeface="Cambria Math"/>
                <a:cs typeface="Cambria Math"/>
              </a:rPr>
              <a:t>∆Yt</a:t>
            </a:r>
            <a:r>
              <a:rPr dirty="0" sz="3600" spc="210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=</a:t>
            </a:r>
            <a:r>
              <a:rPr dirty="0" sz="3600" spc="220">
                <a:latin typeface="Cambria Math"/>
                <a:cs typeface="Cambria Math"/>
              </a:rPr>
              <a:t> </a:t>
            </a:r>
            <a:r>
              <a:rPr dirty="0" sz="3600" spc="-235">
                <a:latin typeface="Cambria Math"/>
                <a:cs typeface="Cambria Math"/>
              </a:rPr>
              <a:t>𝑌</a:t>
            </a:r>
            <a:r>
              <a:rPr dirty="0" baseline="-14957" sz="3900" spc="-352">
                <a:latin typeface="Cambria Math"/>
                <a:cs typeface="Cambria Math"/>
              </a:rPr>
              <a:t>𝑡	</a:t>
            </a:r>
            <a:r>
              <a:rPr dirty="0" sz="3600">
                <a:latin typeface="Cambria Math"/>
                <a:cs typeface="Cambria Math"/>
              </a:rPr>
              <a:t>−</a:t>
            </a:r>
            <a:r>
              <a:rPr dirty="0" sz="3600" spc="5">
                <a:latin typeface="Cambria Math"/>
                <a:cs typeface="Cambria Math"/>
              </a:rPr>
              <a:t> </a:t>
            </a:r>
            <a:r>
              <a:rPr dirty="0" sz="3600" spc="70">
                <a:latin typeface="Cambria Math"/>
                <a:cs typeface="Cambria Math"/>
              </a:rPr>
              <a:t>𝑌</a:t>
            </a:r>
            <a:r>
              <a:rPr dirty="0" baseline="-14957" sz="3900" spc="104">
                <a:latin typeface="Cambria Math"/>
                <a:cs typeface="Cambria Math"/>
              </a:rPr>
              <a:t>𝑡$1	</a:t>
            </a:r>
            <a:r>
              <a:rPr dirty="0" sz="3500" spc="15">
                <a:latin typeface="Microsoft Sans Serif"/>
                <a:cs typeface="Microsoft Sans Serif"/>
              </a:rPr>
              <a:t>the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30">
                <a:latin typeface="Microsoft Sans Serif"/>
                <a:cs typeface="Microsoft Sans Serif"/>
              </a:rPr>
              <a:t>model</a:t>
            </a:r>
            <a:r>
              <a:rPr dirty="0" sz="3500" spc="35">
                <a:latin typeface="Microsoft Sans Serif"/>
                <a:cs typeface="Microsoft Sans Serif"/>
              </a:rPr>
              <a:t> </a:t>
            </a:r>
            <a:r>
              <a:rPr dirty="0" sz="3500" spc="-175">
                <a:latin typeface="Microsoft Sans Serif"/>
                <a:cs typeface="Microsoft Sans Serif"/>
              </a:rPr>
              <a:t>(2)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5">
                <a:latin typeface="Microsoft Sans Serif"/>
                <a:cs typeface="Microsoft Sans Serif"/>
              </a:rPr>
              <a:t>may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be</a:t>
            </a:r>
            <a:r>
              <a:rPr dirty="0" sz="3500" spc="35">
                <a:latin typeface="Microsoft Sans Serif"/>
                <a:cs typeface="Microsoft Sans Serif"/>
              </a:rPr>
              <a:t> </a:t>
            </a:r>
            <a:r>
              <a:rPr dirty="0" sz="3500">
                <a:latin typeface="Microsoft Sans Serif"/>
                <a:cs typeface="Microsoft Sans Serif"/>
              </a:rPr>
              <a:t>expressed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40">
                <a:latin typeface="Microsoft Sans Serif"/>
                <a:cs typeface="Microsoft Sans Serif"/>
              </a:rPr>
              <a:t>as</a:t>
            </a:r>
            <a:endParaRPr sz="350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719059" y="4209897"/>
            <a:ext cx="1329690" cy="53276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4145"/>
              </a:lnSpc>
            </a:pPr>
            <a:r>
              <a:rPr dirty="0" sz="3600" spc="195">
                <a:solidFill>
                  <a:srgbClr val="FF0000"/>
                </a:solidFill>
                <a:latin typeface="Microsoft Sans Serif"/>
                <a:cs typeface="Microsoft Sans Serif"/>
              </a:rPr>
              <a:t>----</a:t>
            </a:r>
            <a:r>
              <a:rPr dirty="0" sz="3600" spc="-2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3600" spc="-180">
                <a:solidFill>
                  <a:srgbClr val="FF0000"/>
                </a:solidFill>
                <a:latin typeface="Microsoft Sans Serif"/>
                <a:cs typeface="Microsoft Sans Serif"/>
              </a:rPr>
              <a:t>(3)</a:t>
            </a:r>
            <a:endParaRPr sz="36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102508" y="7098940"/>
            <a:ext cx="1206500" cy="25400"/>
          </a:xfrm>
          <a:custGeom>
            <a:avLst/>
            <a:gdLst/>
            <a:ahLst/>
            <a:cxnLst/>
            <a:rect l="l" t="t" r="r" b="b"/>
            <a:pathLst>
              <a:path w="1206500" h="25400">
                <a:moveTo>
                  <a:pt x="1206499" y="0"/>
                </a:moveTo>
                <a:lnTo>
                  <a:pt x="0" y="0"/>
                </a:lnTo>
                <a:lnTo>
                  <a:pt x="0" y="25399"/>
                </a:lnTo>
                <a:lnTo>
                  <a:pt x="1206499" y="25399"/>
                </a:lnTo>
                <a:lnTo>
                  <a:pt x="1206499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539909" y="3729679"/>
            <a:ext cx="7217409" cy="3613785"/>
          </a:xfrm>
          <a:prstGeom prst="rect">
            <a:avLst/>
          </a:prstGeom>
        </p:spPr>
        <p:txBody>
          <a:bodyPr wrap="square" lIns="0" tIns="64135" rIns="0" bIns="0" rtlCol="0" vert="horz">
            <a:spAutoFit/>
          </a:bodyPr>
          <a:lstStyle/>
          <a:p>
            <a:pPr algn="ctr" marL="443230">
              <a:lnSpc>
                <a:spcPct val="100000"/>
              </a:lnSpc>
              <a:spcBef>
                <a:spcPts val="505"/>
              </a:spcBef>
            </a:pPr>
            <a:r>
              <a:rPr dirty="0" sz="2000">
                <a:solidFill>
                  <a:srgbClr val="FF0000"/>
                </a:solidFill>
                <a:latin typeface="Cambria Math"/>
                <a:cs typeface="Cambria Math"/>
              </a:rPr>
              <a:t>𝒑</a:t>
            </a:r>
            <a:endParaRPr sz="2000">
              <a:latin typeface="Cambria Math"/>
              <a:cs typeface="Cambria Math"/>
            </a:endParaRPr>
          </a:p>
          <a:p>
            <a:pPr marL="38100">
              <a:lnSpc>
                <a:spcPct val="100000"/>
              </a:lnSpc>
              <a:spcBef>
                <a:spcPts val="725"/>
              </a:spcBef>
              <a:tabLst>
                <a:tab pos="6111875" algn="l"/>
              </a:tabLst>
            </a:pPr>
            <a:r>
              <a:rPr dirty="0" sz="3600" spc="-60">
                <a:solidFill>
                  <a:srgbClr val="FF0000"/>
                </a:solidFill>
                <a:latin typeface="Cambria Math"/>
                <a:cs typeface="Cambria Math"/>
              </a:rPr>
              <a:t>∆𝑌</a:t>
            </a:r>
            <a:r>
              <a:rPr dirty="0" baseline="-14957" sz="3900" spc="-89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sz="3600" spc="-6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600" spc="2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𝜇</a:t>
            </a:r>
            <a:r>
              <a:rPr dirty="0" sz="3600" spc="10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+</a:t>
            </a:r>
            <a:r>
              <a:rPr dirty="0" sz="3600" spc="1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 spc="80">
                <a:solidFill>
                  <a:srgbClr val="FF0000"/>
                </a:solidFill>
                <a:latin typeface="Cambria Math"/>
                <a:cs typeface="Cambria Math"/>
              </a:rPr>
              <a:t>𝛿𝑌</a:t>
            </a:r>
            <a:r>
              <a:rPr dirty="0" baseline="-14957" sz="3900" spc="120">
                <a:solidFill>
                  <a:srgbClr val="FF0000"/>
                </a:solidFill>
                <a:latin typeface="Cambria Math"/>
                <a:cs typeface="Cambria Math"/>
              </a:rPr>
              <a:t>𝑡$1</a:t>
            </a:r>
            <a:r>
              <a:rPr dirty="0" baseline="-14957" sz="3900" spc="607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+</a:t>
            </a:r>
            <a:r>
              <a:rPr dirty="0" sz="3600" spc="9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11904" sz="4200" spc="4455">
                <a:solidFill>
                  <a:srgbClr val="FF0000"/>
                </a:solidFill>
                <a:latin typeface="Cambria Math"/>
                <a:cs typeface="Cambria Math"/>
              </a:rPr>
              <a:t>;</a:t>
            </a:r>
            <a:r>
              <a:rPr dirty="0" baseline="11904" sz="4200" spc="-217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11904" sz="4200" spc="217">
                <a:solidFill>
                  <a:srgbClr val="FF0000"/>
                </a:solidFill>
                <a:latin typeface="Cambria Math"/>
                <a:cs typeface="Cambria Math"/>
              </a:rPr>
              <a:t>𝖰</a:t>
            </a:r>
            <a:r>
              <a:rPr dirty="0" sz="2000" spc="145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baseline="11904" sz="4200" spc="217">
                <a:solidFill>
                  <a:srgbClr val="FF0000"/>
                </a:solidFill>
                <a:latin typeface="Cambria Math"/>
                <a:cs typeface="Cambria Math"/>
              </a:rPr>
              <a:t>𝒀</a:t>
            </a:r>
            <a:r>
              <a:rPr dirty="0" sz="2000" spc="145">
                <a:solidFill>
                  <a:srgbClr val="FF0000"/>
                </a:solidFill>
                <a:latin typeface="Cambria Math"/>
                <a:cs typeface="Cambria Math"/>
              </a:rPr>
              <a:t>𝒕(𝒊</a:t>
            </a:r>
            <a:r>
              <a:rPr dirty="0" sz="2000" spc="24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 spc="30">
                <a:solidFill>
                  <a:srgbClr val="FF0000"/>
                </a:solidFill>
                <a:latin typeface="Cambria Math"/>
                <a:cs typeface="Cambria Math"/>
              </a:rPr>
              <a:t>+∈</a:t>
            </a:r>
            <a:r>
              <a:rPr dirty="0" baseline="-14957" sz="3900" spc="44">
                <a:solidFill>
                  <a:srgbClr val="FF0000"/>
                </a:solidFill>
                <a:latin typeface="Cambria Math"/>
                <a:cs typeface="Cambria Math"/>
              </a:rPr>
              <a:t>𝑡	</a:t>
            </a:r>
            <a:r>
              <a:rPr dirty="0" sz="3600" spc="195">
                <a:solidFill>
                  <a:srgbClr val="FF0000"/>
                </a:solidFill>
                <a:latin typeface="Microsoft Sans Serif"/>
                <a:cs typeface="Microsoft Sans Serif"/>
              </a:rPr>
              <a:t>------</a:t>
            </a:r>
            <a:endParaRPr sz="3600">
              <a:latin typeface="Microsoft Sans Serif"/>
              <a:cs typeface="Microsoft Sans Serif"/>
            </a:endParaRPr>
          </a:p>
          <a:p>
            <a:pPr algn="ctr" marL="442595">
              <a:lnSpc>
                <a:spcPts val="2370"/>
              </a:lnSpc>
              <a:spcBef>
                <a:spcPts val="280"/>
              </a:spcBef>
            </a:pPr>
            <a:r>
              <a:rPr dirty="0" sz="2000" spc="160">
                <a:solidFill>
                  <a:srgbClr val="FF0000"/>
                </a:solidFill>
                <a:latin typeface="Cambria Math"/>
                <a:cs typeface="Cambria Math"/>
              </a:rPr>
              <a:t>𝒊$𝟐</a:t>
            </a:r>
            <a:endParaRPr sz="2000">
              <a:latin typeface="Cambria Math"/>
              <a:cs typeface="Cambria Math"/>
            </a:endParaRPr>
          </a:p>
          <a:p>
            <a:pPr marL="38100">
              <a:lnSpc>
                <a:spcPts val="4290"/>
              </a:lnSpc>
            </a:pP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nc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,</a:t>
            </a:r>
            <a:r>
              <a:rPr dirty="0" sz="3600" spc="-195">
                <a:latin typeface="Cambria Math"/>
                <a:cs typeface="Cambria Math"/>
              </a:rPr>
              <a:t> </a:t>
            </a:r>
            <a:r>
              <a:rPr dirty="0" sz="3600" spc="-10">
                <a:latin typeface="Cambria Math"/>
                <a:cs typeface="Cambria Math"/>
              </a:rPr>
              <a:t>t</a:t>
            </a:r>
            <a:r>
              <a:rPr dirty="0" sz="3600" spc="-5">
                <a:latin typeface="Cambria Math"/>
                <a:cs typeface="Cambria Math"/>
              </a:rPr>
              <a:t>h</a:t>
            </a:r>
            <a:r>
              <a:rPr dirty="0" sz="3600">
                <a:latin typeface="Cambria Math"/>
                <a:cs typeface="Cambria Math"/>
              </a:rPr>
              <a:t>e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 spc="-75">
                <a:latin typeface="Cambria Math"/>
                <a:cs typeface="Cambria Math"/>
              </a:rPr>
              <a:t>h</a:t>
            </a:r>
            <a:r>
              <a:rPr dirty="0" sz="3600" spc="-5">
                <a:latin typeface="Cambria Math"/>
                <a:cs typeface="Cambria Math"/>
              </a:rPr>
              <a:t>yp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sis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be</a:t>
            </a:r>
            <a:r>
              <a:rPr dirty="0" sz="3600" spc="-1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d</a:t>
            </a:r>
            <a:r>
              <a:rPr dirty="0" sz="3600" spc="185">
                <a:latin typeface="Cambria Math"/>
                <a:cs typeface="Cambria Math"/>
              </a:rPr>
              <a:t> </a:t>
            </a:r>
            <a:r>
              <a:rPr dirty="0" sz="3500" spc="-30">
                <a:latin typeface="Microsoft Sans Serif"/>
                <a:cs typeface="Microsoft Sans Serif"/>
              </a:rPr>
              <a:t>i</a:t>
            </a:r>
            <a:r>
              <a:rPr dirty="0" sz="3500">
                <a:latin typeface="Microsoft Sans Serif"/>
                <a:cs typeface="Microsoft Sans Serif"/>
              </a:rPr>
              <a:t>s</a:t>
            </a:r>
            <a:endParaRPr sz="3500">
              <a:latin typeface="Microsoft Sans Serif"/>
              <a:cs typeface="Microsoft Sans Serif"/>
            </a:endParaRPr>
          </a:p>
          <a:p>
            <a:pPr marL="38100">
              <a:lnSpc>
                <a:spcPct val="100000"/>
              </a:lnSpc>
              <a:spcBef>
                <a:spcPts val="795"/>
              </a:spcBef>
            </a:pPr>
            <a:r>
              <a:rPr dirty="0" sz="3500" spc="-40" b="1">
                <a:latin typeface="Arial"/>
                <a:cs typeface="Arial"/>
              </a:rPr>
              <a:t>H</a:t>
            </a:r>
            <a:r>
              <a:rPr dirty="0" baseline="-19323" sz="3450" spc="-60" b="1">
                <a:latin typeface="Arial"/>
                <a:cs typeface="Arial"/>
              </a:rPr>
              <a:t>0</a:t>
            </a:r>
            <a:r>
              <a:rPr dirty="0" sz="3500" spc="-40" b="1">
                <a:latin typeface="Arial"/>
                <a:cs typeface="Arial"/>
              </a:rPr>
              <a:t>: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600" spc="95">
                <a:solidFill>
                  <a:srgbClr val="FF0000"/>
                </a:solidFill>
                <a:latin typeface="Cambria Math"/>
                <a:cs typeface="Cambria Math"/>
              </a:rPr>
              <a:t>𝛿</a:t>
            </a:r>
            <a:r>
              <a:rPr dirty="0" sz="3500" spc="95" b="1">
                <a:solidFill>
                  <a:srgbClr val="FF0000"/>
                </a:solidFill>
                <a:latin typeface="Arial"/>
                <a:cs typeface="Arial"/>
              </a:rPr>
              <a:t>=</a:t>
            </a:r>
            <a:r>
              <a:rPr dirty="0" sz="3500" spc="-5" b="1">
                <a:solidFill>
                  <a:srgbClr val="FF0000"/>
                </a:solidFill>
                <a:latin typeface="Arial"/>
                <a:cs typeface="Arial"/>
              </a:rPr>
              <a:t> 0</a:t>
            </a:r>
            <a:r>
              <a:rPr dirty="0" sz="35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against</a:t>
            </a:r>
            <a:r>
              <a:rPr dirty="0" sz="3500" spc="5" b="1">
                <a:latin typeface="Arial"/>
                <a:cs typeface="Arial"/>
              </a:rPr>
              <a:t> </a:t>
            </a:r>
            <a:r>
              <a:rPr dirty="0" sz="3500" spc="-45" b="1">
                <a:latin typeface="Arial"/>
                <a:cs typeface="Arial"/>
              </a:rPr>
              <a:t>H</a:t>
            </a:r>
            <a:r>
              <a:rPr dirty="0" baseline="-19323" sz="3450" spc="-67" b="1">
                <a:latin typeface="Arial"/>
                <a:cs typeface="Arial"/>
              </a:rPr>
              <a:t>1</a:t>
            </a:r>
            <a:r>
              <a:rPr dirty="0" sz="3500" spc="-45" b="1">
                <a:latin typeface="Arial"/>
                <a:cs typeface="Arial"/>
              </a:rPr>
              <a:t>: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600" spc="95">
                <a:solidFill>
                  <a:srgbClr val="FF0000"/>
                </a:solidFill>
                <a:latin typeface="Cambria Math"/>
                <a:cs typeface="Cambria Math"/>
              </a:rPr>
              <a:t>𝛿</a:t>
            </a:r>
            <a:r>
              <a:rPr dirty="0" sz="3500" spc="95" b="1">
                <a:latin typeface="Arial"/>
                <a:cs typeface="Arial"/>
              </a:rPr>
              <a:t>&lt;</a:t>
            </a:r>
            <a:r>
              <a:rPr dirty="0" sz="3500" spc="-5" b="1">
                <a:latin typeface="Arial"/>
                <a:cs typeface="Arial"/>
              </a:rPr>
              <a:t> 0</a:t>
            </a:r>
            <a:endParaRPr sz="3500">
              <a:latin typeface="Arial"/>
              <a:cs typeface="Arial"/>
            </a:endParaRPr>
          </a:p>
          <a:p>
            <a:pPr algn="r" marR="918844">
              <a:lnSpc>
                <a:spcPts val="3925"/>
              </a:lnSpc>
              <a:spcBef>
                <a:spcPts val="500"/>
              </a:spcBef>
            </a:pPr>
            <a:r>
              <a:rPr dirty="0" baseline="-12345" sz="5400" spc="-2242">
                <a:solidFill>
                  <a:srgbClr val="FF0000"/>
                </a:solidFill>
                <a:latin typeface="Cambria Math"/>
                <a:cs typeface="Cambria Math"/>
              </a:rPr>
              <a:t>𝜹</a:t>
            </a:r>
            <a:r>
              <a:rPr dirty="0" sz="3600" spc="-1495">
                <a:solidFill>
                  <a:srgbClr val="FF0000"/>
                </a:solidFill>
                <a:latin typeface="Cambria Math"/>
                <a:cs typeface="Cambria Math"/>
              </a:rPr>
              <a:t>M</a:t>
            </a:r>
            <a:endParaRPr sz="3600">
              <a:latin typeface="Cambria Math"/>
              <a:cs typeface="Cambria Math"/>
            </a:endParaRPr>
          </a:p>
          <a:p>
            <a:pPr marL="38100">
              <a:lnSpc>
                <a:spcPts val="3925"/>
              </a:lnSpc>
              <a:tabLst>
                <a:tab pos="4560570" algn="l"/>
                <a:tab pos="5092065" algn="l"/>
              </a:tabLst>
            </a:pP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𝑻𝒉𝒆</a:t>
            </a:r>
            <a:r>
              <a:rPr dirty="0" sz="3600" spc="-5">
                <a:solidFill>
                  <a:srgbClr val="FF0000"/>
                </a:solidFill>
                <a:latin typeface="Cambria Math"/>
                <a:cs typeface="Cambria Math"/>
              </a:rPr>
              <a:t> 𝒕𝒆𝒔𝒕</a:t>
            </a:r>
            <a:r>
              <a:rPr dirty="0" sz="3600" spc="1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−</a:t>
            </a:r>
            <a:r>
              <a:rPr dirty="0" sz="3600" spc="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𝒔𝒕𝒂𝒕𝒊𝒔𝒕𝒊𝒄:	</a:t>
            </a:r>
            <a:r>
              <a:rPr dirty="0" sz="3600" spc="-785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baseline="-22435" sz="3900" spc="-1177">
                <a:solidFill>
                  <a:srgbClr val="FF0000"/>
                </a:solidFill>
                <a:latin typeface="Cambria Math"/>
                <a:cs typeface="Cambria Math"/>
              </a:rPr>
              <a:t>𝜹</a:t>
            </a:r>
            <a:r>
              <a:rPr dirty="0" baseline="-9615" sz="3900" spc="-1177">
                <a:solidFill>
                  <a:srgbClr val="FF0000"/>
                </a:solidFill>
                <a:latin typeface="Cambria Math"/>
                <a:cs typeface="Cambria Math"/>
              </a:rPr>
              <a:t>%	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600" spc="17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43209" sz="5400" spc="-742">
                <a:solidFill>
                  <a:srgbClr val="FF0000"/>
                </a:solidFill>
                <a:latin typeface="Cambria Math"/>
                <a:cs typeface="Cambria Math"/>
              </a:rPr>
              <a:t>𝑺𝑬(𝜹</a:t>
            </a:r>
            <a:r>
              <a:rPr dirty="0" baseline="-30092" sz="5400" spc="-742">
                <a:solidFill>
                  <a:srgbClr val="FF0000"/>
                </a:solidFill>
                <a:latin typeface="Cambria Math"/>
                <a:cs typeface="Cambria Math"/>
              </a:rPr>
              <a:t>M</a:t>
            </a:r>
            <a:r>
              <a:rPr dirty="0" baseline="-43209" sz="5400" spc="-742">
                <a:solidFill>
                  <a:srgbClr val="FF0000"/>
                </a:solidFill>
                <a:latin typeface="Cambria Math"/>
                <a:cs typeface="Cambria Math"/>
              </a:rPr>
              <a:t>)</a:t>
            </a:r>
            <a:endParaRPr baseline="-43209" sz="5400">
              <a:latin typeface="Cambria Math"/>
              <a:cs typeface="Cambria Math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7947076" y="3947318"/>
            <a:ext cx="5958205" cy="3845560"/>
            <a:chOff x="7947076" y="3947318"/>
            <a:chExt cx="5958205" cy="3845560"/>
          </a:xfrm>
        </p:grpSpPr>
        <p:sp>
          <p:nvSpPr>
            <p:cNvPr id="14" name="object 14"/>
            <p:cNvSpPr/>
            <p:nvPr/>
          </p:nvSpPr>
          <p:spPr>
            <a:xfrm>
              <a:off x="7959776" y="3960018"/>
              <a:ext cx="5932805" cy="3820160"/>
            </a:xfrm>
            <a:custGeom>
              <a:avLst/>
              <a:gdLst/>
              <a:ahLst/>
              <a:cxnLst/>
              <a:rect l="l" t="t" r="r" b="b"/>
              <a:pathLst>
                <a:path w="5932805" h="3820159">
                  <a:moveTo>
                    <a:pt x="5932689" y="0"/>
                  </a:moveTo>
                  <a:lnTo>
                    <a:pt x="0" y="0"/>
                  </a:lnTo>
                  <a:lnTo>
                    <a:pt x="0" y="3819876"/>
                  </a:lnTo>
                  <a:lnTo>
                    <a:pt x="5932689" y="3819876"/>
                  </a:lnTo>
                  <a:lnTo>
                    <a:pt x="59326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7959776" y="3960018"/>
              <a:ext cx="5932805" cy="3820160"/>
            </a:xfrm>
            <a:custGeom>
              <a:avLst/>
              <a:gdLst/>
              <a:ahLst/>
              <a:cxnLst/>
              <a:rect l="l" t="t" r="r" b="b"/>
              <a:pathLst>
                <a:path w="5932805" h="3820159">
                  <a:moveTo>
                    <a:pt x="0" y="0"/>
                  </a:moveTo>
                  <a:lnTo>
                    <a:pt x="5932685" y="0"/>
                  </a:lnTo>
                  <a:lnTo>
                    <a:pt x="5932685" y="3819876"/>
                  </a:lnTo>
                  <a:lnTo>
                    <a:pt x="0" y="3819876"/>
                  </a:lnTo>
                  <a:lnTo>
                    <a:pt x="0" y="0"/>
                  </a:lnTo>
                  <a:close/>
                </a:path>
              </a:pathLst>
            </a:custGeom>
            <a:ln w="25400">
              <a:solidFill>
                <a:srgbClr val="0066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 txBox="1"/>
          <p:nvPr/>
        </p:nvSpPr>
        <p:spPr>
          <a:xfrm>
            <a:off x="8268274" y="4346955"/>
            <a:ext cx="367474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  <a:tabLst>
                <a:tab pos="3512820" algn="l"/>
              </a:tabLst>
            </a:pP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𝑻</a:t>
            </a:r>
            <a:r>
              <a:rPr dirty="0" sz="2800" spc="5">
                <a:solidFill>
                  <a:srgbClr val="FF0000"/>
                </a:solidFill>
                <a:latin typeface="Cambria Math"/>
                <a:cs typeface="Cambria Math"/>
              </a:rPr>
              <a:t>𝒉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𝒆</a:t>
            </a:r>
            <a:r>
              <a:rPr dirty="0" sz="2800" spc="-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800" spc="-5">
                <a:solidFill>
                  <a:srgbClr val="FF0000"/>
                </a:solidFill>
                <a:latin typeface="Cambria Math"/>
                <a:cs typeface="Cambria Math"/>
              </a:rPr>
              <a:t>𝒆</a:t>
            </a:r>
            <a:r>
              <a:rPr dirty="0" sz="2800" spc="-10">
                <a:solidFill>
                  <a:srgbClr val="FF0000"/>
                </a:solidFill>
                <a:latin typeface="Cambria Math"/>
                <a:cs typeface="Cambria Math"/>
              </a:rPr>
              <a:t>𝒔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800" spc="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− </a:t>
            </a:r>
            <a:r>
              <a:rPr dirty="0" sz="2800" spc="-10">
                <a:solidFill>
                  <a:srgbClr val="FF0000"/>
                </a:solidFill>
                <a:latin typeface="Cambria Math"/>
                <a:cs typeface="Cambria Math"/>
              </a:rPr>
              <a:t>𝒔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800" spc="-5">
                <a:solidFill>
                  <a:srgbClr val="FF0000"/>
                </a:solidFill>
                <a:latin typeface="Cambria Math"/>
                <a:cs typeface="Cambria Math"/>
              </a:rPr>
              <a:t>𝒂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800" spc="-5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sz="2800" spc="-10">
                <a:solidFill>
                  <a:srgbClr val="FF0000"/>
                </a:solidFill>
                <a:latin typeface="Cambria Math"/>
                <a:cs typeface="Cambria Math"/>
              </a:rPr>
              <a:t>𝒔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800" spc="-5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sz="2800" spc="-15">
                <a:solidFill>
                  <a:srgbClr val="FF0000"/>
                </a:solidFill>
                <a:latin typeface="Cambria Math"/>
                <a:cs typeface="Cambria Math"/>
              </a:rPr>
              <a:t>𝒄</a:t>
            </a:r>
            <a:r>
              <a:rPr dirty="0" sz="2800">
                <a:solidFill>
                  <a:srgbClr val="FF0000"/>
                </a:solidFill>
                <a:latin typeface="Cambria Math"/>
                <a:cs typeface="Cambria Math"/>
              </a:rPr>
              <a:t>:	𝒕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904982" y="4491228"/>
            <a:ext cx="208279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dirty="0" baseline="-12500" sz="3000" spc="-450">
                <a:solidFill>
                  <a:srgbClr val="FF0000"/>
                </a:solidFill>
                <a:latin typeface="Cambria Math"/>
                <a:cs typeface="Cambria Math"/>
              </a:rPr>
              <a:t>𝜹</a:t>
            </a:r>
            <a:r>
              <a:rPr dirty="0" sz="2000" spc="-300">
                <a:solidFill>
                  <a:srgbClr val="FF0000"/>
                </a:solidFill>
                <a:latin typeface="Cambria Math"/>
                <a:cs typeface="Cambria Math"/>
              </a:rPr>
              <a:t>!</a:t>
            </a:r>
            <a:endParaRPr sz="2000">
              <a:latin typeface="Cambria Math"/>
              <a:cs typeface="Cambria Math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2560872" y="4600092"/>
            <a:ext cx="939800" cy="25400"/>
          </a:xfrm>
          <a:custGeom>
            <a:avLst/>
            <a:gdLst/>
            <a:ahLst/>
            <a:cxnLst/>
            <a:rect l="l" t="t" r="r" b="b"/>
            <a:pathLst>
              <a:path w="939800" h="25400">
                <a:moveTo>
                  <a:pt x="939800" y="0"/>
                </a:moveTo>
                <a:lnTo>
                  <a:pt x="0" y="0"/>
                </a:lnTo>
                <a:lnTo>
                  <a:pt x="0" y="25400"/>
                </a:lnTo>
                <a:lnTo>
                  <a:pt x="939800" y="25400"/>
                </a:lnTo>
                <a:lnTo>
                  <a:pt x="93980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12169333" y="3798315"/>
            <a:ext cx="1364615" cy="1275080"/>
          </a:xfrm>
          <a:prstGeom prst="rect">
            <a:avLst/>
          </a:prstGeom>
        </p:spPr>
        <p:txBody>
          <a:bodyPr wrap="square" lIns="0" tIns="21082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660"/>
              </a:spcBef>
              <a:tabLst>
                <a:tab pos="754380" algn="l"/>
              </a:tabLst>
            </a:pPr>
            <a:r>
              <a:rPr dirty="0" baseline="-54563" sz="4200">
                <a:solidFill>
                  <a:srgbClr val="FF0000"/>
                </a:solidFill>
                <a:latin typeface="Cambria Math"/>
                <a:cs typeface="Cambria Math"/>
              </a:rPr>
              <a:t>=	</a:t>
            </a:r>
            <a:r>
              <a:rPr dirty="0" baseline="-11904" sz="4200" spc="-1192">
                <a:solidFill>
                  <a:srgbClr val="FF0000"/>
                </a:solidFill>
                <a:latin typeface="Cambria Math"/>
                <a:cs typeface="Cambria Math"/>
              </a:rPr>
              <a:t>𝜹</a:t>
            </a:r>
            <a:r>
              <a:rPr dirty="0" sz="2800" spc="-795">
                <a:solidFill>
                  <a:srgbClr val="FF0000"/>
                </a:solidFill>
                <a:latin typeface="Cambria Math"/>
                <a:cs typeface="Cambria Math"/>
              </a:rPr>
              <a:t>5</a:t>
            </a:r>
            <a:endParaRPr sz="2800">
              <a:latin typeface="Cambria Math"/>
              <a:cs typeface="Cambria Math"/>
            </a:endParaRPr>
          </a:p>
          <a:p>
            <a:pPr marL="389255">
              <a:lnSpc>
                <a:spcPct val="100000"/>
              </a:lnSpc>
              <a:spcBef>
                <a:spcPts val="1560"/>
              </a:spcBef>
            </a:pPr>
            <a:r>
              <a:rPr dirty="0" sz="2800" spc="-260">
                <a:solidFill>
                  <a:srgbClr val="FF0000"/>
                </a:solidFill>
                <a:latin typeface="Cambria Math"/>
                <a:cs typeface="Cambria Math"/>
              </a:rPr>
              <a:t>𝑺𝑬(𝜹</a:t>
            </a:r>
            <a:r>
              <a:rPr dirty="0" baseline="11904" sz="4200" spc="-390">
                <a:solidFill>
                  <a:srgbClr val="FF0000"/>
                </a:solidFill>
                <a:latin typeface="Cambria Math"/>
                <a:cs typeface="Cambria Math"/>
              </a:rPr>
              <a:t>5</a:t>
            </a:r>
            <a:r>
              <a:rPr dirty="0" sz="2800" spc="-260">
                <a:solidFill>
                  <a:srgbClr val="FF0000"/>
                </a:solidFill>
                <a:latin typeface="Cambria Math"/>
                <a:cs typeface="Cambria Math"/>
              </a:rPr>
              <a:t>)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214752" y="5133339"/>
            <a:ext cx="4966970" cy="2661285"/>
          </a:xfrm>
          <a:prstGeom prst="rect">
            <a:avLst/>
          </a:prstGeom>
        </p:spPr>
        <p:txBody>
          <a:bodyPr wrap="square" lIns="0" tIns="6350" rIns="0" bIns="0" rtlCol="0" vert="horz">
            <a:spAutoFit/>
          </a:bodyPr>
          <a:lstStyle/>
          <a:p>
            <a:pPr marL="53340" marR="880110">
              <a:lnSpc>
                <a:spcPct val="101400"/>
              </a:lnSpc>
              <a:spcBef>
                <a:spcPts val="50"/>
              </a:spcBef>
            </a:pPr>
            <a:r>
              <a:rPr dirty="0" sz="2800" spc="-30">
                <a:latin typeface="Microsoft Sans Serif"/>
                <a:cs typeface="Microsoft Sans Serif"/>
              </a:rPr>
              <a:t>Will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35">
                <a:latin typeface="Microsoft Sans Serif"/>
                <a:cs typeface="Microsoft Sans Serif"/>
              </a:rPr>
              <a:t>follow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>
                <a:latin typeface="Microsoft Sans Serif"/>
                <a:cs typeface="Microsoft Sans Serif"/>
              </a:rPr>
              <a:t>Dickey</a:t>
            </a:r>
            <a:r>
              <a:rPr dirty="0" sz="2800" spc="20">
                <a:latin typeface="Microsoft Sans Serif"/>
                <a:cs typeface="Microsoft Sans Serif"/>
              </a:rPr>
              <a:t> </a:t>
            </a:r>
            <a:r>
              <a:rPr dirty="0" sz="2800" spc="575">
                <a:latin typeface="Microsoft Sans Serif"/>
                <a:cs typeface="Microsoft Sans Serif"/>
              </a:rPr>
              <a:t>–</a:t>
            </a:r>
            <a:r>
              <a:rPr dirty="0" sz="2800" spc="25">
                <a:latin typeface="Microsoft Sans Serif"/>
                <a:cs typeface="Microsoft Sans Serif"/>
              </a:rPr>
              <a:t> </a:t>
            </a:r>
            <a:r>
              <a:rPr dirty="0" sz="2800" spc="-35">
                <a:latin typeface="Microsoft Sans Serif"/>
                <a:cs typeface="Microsoft Sans Serif"/>
              </a:rPr>
              <a:t>Fuller </a:t>
            </a:r>
            <a:r>
              <a:rPr dirty="0" sz="2800" spc="-730">
                <a:latin typeface="Microsoft Sans Serif"/>
                <a:cs typeface="Microsoft Sans Serif"/>
              </a:rPr>
              <a:t> </a:t>
            </a:r>
            <a:r>
              <a:rPr dirty="0" sz="2800" spc="35">
                <a:latin typeface="Microsoft Sans Serif"/>
                <a:cs typeface="Microsoft Sans Serif"/>
              </a:rPr>
              <a:t>distribution</a:t>
            </a:r>
            <a:endParaRPr sz="2800">
              <a:latin typeface="Microsoft Sans Serif"/>
              <a:cs typeface="Microsoft Sans Serif"/>
            </a:endParaRPr>
          </a:p>
          <a:p>
            <a:pPr marL="25400" marR="30480">
              <a:lnSpc>
                <a:spcPct val="104200"/>
              </a:lnSpc>
              <a:spcBef>
                <a:spcPts val="880"/>
              </a:spcBef>
            </a:pP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𝐑</a:t>
            </a:r>
            <a:r>
              <a:rPr dirty="0" sz="2400" spc="5">
                <a:solidFill>
                  <a:srgbClr val="FF0000"/>
                </a:solidFill>
                <a:latin typeface="Cambria Math"/>
                <a:cs typeface="Cambria Math"/>
              </a:rPr>
              <a:t>𝐞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𝐣𝐞𝐜𝐭</a:t>
            </a:r>
            <a:r>
              <a:rPr dirty="0" sz="2400" spc="-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𝐇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𝟎,</a:t>
            </a:r>
            <a:r>
              <a:rPr dirty="0" sz="2400" spc="-13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𝐢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𝐟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90">
                <a:solidFill>
                  <a:srgbClr val="FF0000"/>
                </a:solidFill>
                <a:latin typeface="Cambria Math"/>
                <a:cs typeface="Cambria Math"/>
              </a:rPr>
              <a:t>𝐭</a:t>
            </a:r>
            <a:r>
              <a:rPr dirty="0" baseline="-21604" sz="2700" spc="-2670">
                <a:solidFill>
                  <a:srgbClr val="FF0000"/>
                </a:solidFill>
                <a:latin typeface="Cambria Math"/>
                <a:cs typeface="Cambria Math"/>
              </a:rPr>
              <a:t>✿</a:t>
            </a:r>
            <a:r>
              <a:rPr dirty="0" baseline="-9259" sz="2700" spc="-359">
                <a:solidFill>
                  <a:srgbClr val="FF0000"/>
                </a:solidFill>
                <a:latin typeface="Cambria Math"/>
                <a:cs typeface="Cambria Math"/>
              </a:rPr>
              <a:t>&amp;</a:t>
            </a:r>
            <a:r>
              <a:rPr dirty="0" baseline="-9259" sz="270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9259" sz="2700" spc="-6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35" b="1">
                <a:solidFill>
                  <a:srgbClr val="FF0000"/>
                </a:solidFill>
                <a:latin typeface="Arial"/>
                <a:cs typeface="Arial"/>
              </a:rPr>
              <a:t>&lt;</a:t>
            </a:r>
            <a:r>
              <a:rPr dirty="0" sz="2400" spc="-1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D</a:t>
            </a:r>
            <a:r>
              <a:rPr dirty="0" sz="2400" b="1">
                <a:solidFill>
                  <a:srgbClr val="FF0000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90" b="1">
                <a:solidFill>
                  <a:srgbClr val="FF0000"/>
                </a:solidFill>
                <a:latin typeface="Arial"/>
                <a:cs typeface="Arial"/>
              </a:rPr>
              <a:t>(</a:t>
            </a:r>
            <a:r>
              <a:rPr dirty="0" sz="2400" spc="-30" b="1">
                <a:solidFill>
                  <a:srgbClr val="FF0000"/>
                </a:solidFill>
                <a:latin typeface="Arial"/>
                <a:cs typeface="Arial"/>
              </a:rPr>
              <a:t>C</a:t>
            </a:r>
            <a:r>
              <a:rPr dirty="0" sz="2400" spc="-25" b="1">
                <a:solidFill>
                  <a:srgbClr val="FF0000"/>
                </a:solidFill>
                <a:latin typeface="Arial"/>
                <a:cs typeface="Arial"/>
              </a:rPr>
              <a:t>V</a:t>
            </a:r>
            <a:r>
              <a:rPr dirty="0" sz="2400" spc="-90" b="1">
                <a:solidFill>
                  <a:srgbClr val="FF0000"/>
                </a:solidFill>
                <a:latin typeface="Arial"/>
                <a:cs typeface="Arial"/>
              </a:rPr>
              <a:t>)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90" b="1">
                <a:solidFill>
                  <a:srgbClr val="FF0000"/>
                </a:solidFill>
                <a:latin typeface="Arial"/>
                <a:cs typeface="Arial"/>
              </a:rPr>
              <a:t>(</a:t>
            </a:r>
            <a:r>
              <a:rPr dirty="0" sz="2400" b="1">
                <a:solidFill>
                  <a:srgbClr val="FF0000"/>
                </a:solidFill>
                <a:latin typeface="Arial"/>
                <a:cs typeface="Arial"/>
              </a:rPr>
              <a:t>P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120" b="1">
                <a:solidFill>
                  <a:srgbClr val="FF0000"/>
                </a:solidFill>
                <a:latin typeface="Arial"/>
                <a:cs typeface="Arial"/>
              </a:rPr>
              <a:t>≤</a:t>
            </a:r>
            <a:r>
              <a:rPr dirty="0" sz="2400" spc="-1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0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.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05</a:t>
            </a:r>
            <a:r>
              <a:rPr dirty="0" sz="2400" spc="-80" b="1">
                <a:solidFill>
                  <a:srgbClr val="FF0000"/>
                </a:solidFill>
                <a:latin typeface="Arial"/>
                <a:cs typeface="Arial"/>
              </a:rPr>
              <a:t>) 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and</a:t>
            </a:r>
            <a:endParaRPr sz="2400">
              <a:latin typeface="Arial"/>
              <a:cs typeface="Arial"/>
            </a:endParaRPr>
          </a:p>
          <a:p>
            <a:pPr marL="25400" marR="505459">
              <a:lnSpc>
                <a:spcPts val="3600"/>
              </a:lnSpc>
              <a:spcBef>
                <a:spcPts val="5"/>
              </a:spcBef>
            </a:pP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a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i</a:t>
            </a:r>
            <a:r>
              <a:rPr dirty="0" sz="2400" spc="-50" b="1">
                <a:solidFill>
                  <a:srgbClr val="0000FF"/>
                </a:solidFill>
                <a:latin typeface="Arial"/>
                <a:cs typeface="Arial"/>
              </a:rPr>
              <a:t>l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50" b="1">
                <a:solidFill>
                  <a:srgbClr val="0000FF"/>
                </a:solidFill>
                <a:latin typeface="Arial"/>
                <a:cs typeface="Arial"/>
              </a:rPr>
              <a:t>t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o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r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e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j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ec</a:t>
            </a:r>
            <a:r>
              <a:rPr dirty="0" sz="2400" spc="45" b="1">
                <a:solidFill>
                  <a:srgbClr val="0000FF"/>
                </a:solidFill>
                <a:latin typeface="Arial"/>
                <a:cs typeface="Arial"/>
              </a:rPr>
              <a:t>t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40" b="1">
                <a:solidFill>
                  <a:srgbClr val="0000FF"/>
                </a:solidFill>
                <a:latin typeface="Arial"/>
                <a:cs typeface="Arial"/>
              </a:rPr>
              <a:t>H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0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,</a:t>
            </a:r>
            <a:r>
              <a:rPr dirty="0" sz="24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i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90">
                <a:solidFill>
                  <a:srgbClr val="0000FF"/>
                </a:solidFill>
                <a:latin typeface="Cambria Math"/>
                <a:cs typeface="Cambria Math"/>
              </a:rPr>
              <a:t>𝐭</a:t>
            </a:r>
            <a:r>
              <a:rPr dirty="0" baseline="-21604" sz="2700" spc="-2670">
                <a:solidFill>
                  <a:srgbClr val="0000FF"/>
                </a:solidFill>
                <a:latin typeface="Cambria Math"/>
                <a:cs typeface="Cambria Math"/>
              </a:rPr>
              <a:t>✿</a:t>
            </a:r>
            <a:r>
              <a:rPr dirty="0" baseline="-9259" sz="2700" spc="-359">
                <a:solidFill>
                  <a:srgbClr val="0000FF"/>
                </a:solidFill>
                <a:latin typeface="Cambria Math"/>
                <a:cs typeface="Cambria Math"/>
              </a:rPr>
              <a:t>&amp;</a:t>
            </a:r>
            <a:r>
              <a:rPr dirty="0" baseline="-9259" sz="2700">
                <a:solidFill>
                  <a:srgbClr val="0000FF"/>
                </a:solidFill>
                <a:latin typeface="Cambria Math"/>
                <a:cs typeface="Cambria Math"/>
              </a:rPr>
              <a:t> </a:t>
            </a:r>
            <a:r>
              <a:rPr dirty="0" baseline="-9259" sz="2700" spc="-60">
                <a:solidFill>
                  <a:srgbClr val="0000FF"/>
                </a:solidFill>
                <a:latin typeface="Cambria Math"/>
                <a:cs typeface="Cambria Math"/>
              </a:rPr>
              <a:t> 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&gt;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D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90" b="1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dirty="0" sz="2400" spc="-30" b="1">
                <a:solidFill>
                  <a:srgbClr val="0000FF"/>
                </a:solidFill>
                <a:latin typeface="Arial"/>
                <a:cs typeface="Arial"/>
              </a:rPr>
              <a:t>C</a:t>
            </a:r>
            <a:r>
              <a:rPr dirty="0" sz="2400" spc="-25" b="1">
                <a:solidFill>
                  <a:srgbClr val="0000FF"/>
                </a:solidFill>
                <a:latin typeface="Arial"/>
                <a:cs typeface="Arial"/>
              </a:rPr>
              <a:t>V</a:t>
            </a:r>
            <a:r>
              <a:rPr dirty="0" sz="2400" spc="-80" b="1">
                <a:solidFill>
                  <a:srgbClr val="0000FF"/>
                </a:solidFill>
                <a:latin typeface="Arial"/>
                <a:cs typeface="Arial"/>
              </a:rPr>
              <a:t>)  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(P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&gt;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20" b="1">
                <a:solidFill>
                  <a:srgbClr val="0000FF"/>
                </a:solidFill>
                <a:latin typeface="Arial"/>
                <a:cs typeface="Arial"/>
              </a:rPr>
              <a:t>0.05)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69253" y="670052"/>
            <a:ext cx="951484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9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for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stationarity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using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Dickey-Fuller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30" b="1">
                <a:solidFill>
                  <a:srgbClr val="0000FF"/>
                </a:solidFill>
                <a:latin typeface="Arial"/>
                <a:cs typeface="Arial"/>
              </a:rPr>
              <a:t>test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8" name="object 8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333305" y="6037579"/>
            <a:ext cx="7118350" cy="1323975"/>
          </a:xfrm>
          <a:prstGeom prst="rect">
            <a:avLst/>
          </a:prstGeom>
        </p:spPr>
        <p:txBody>
          <a:bodyPr wrap="square" lIns="0" tIns="1130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890"/>
              </a:spcBef>
            </a:pP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nc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,</a:t>
            </a:r>
            <a:r>
              <a:rPr dirty="0" sz="3600" spc="-195">
                <a:latin typeface="Cambria Math"/>
                <a:cs typeface="Cambria Math"/>
              </a:rPr>
              <a:t> </a:t>
            </a:r>
            <a:r>
              <a:rPr dirty="0" sz="3600" spc="-10">
                <a:latin typeface="Cambria Math"/>
                <a:cs typeface="Cambria Math"/>
              </a:rPr>
              <a:t>t</a:t>
            </a:r>
            <a:r>
              <a:rPr dirty="0" sz="3600" spc="-5">
                <a:latin typeface="Cambria Math"/>
                <a:cs typeface="Cambria Math"/>
              </a:rPr>
              <a:t>h</a:t>
            </a:r>
            <a:r>
              <a:rPr dirty="0" sz="3600">
                <a:latin typeface="Cambria Math"/>
                <a:cs typeface="Cambria Math"/>
              </a:rPr>
              <a:t>e</a:t>
            </a:r>
            <a:r>
              <a:rPr dirty="0" sz="3600" spc="-10">
                <a:latin typeface="Cambria Math"/>
                <a:cs typeface="Cambria Math"/>
              </a:rPr>
              <a:t> </a:t>
            </a:r>
            <a:r>
              <a:rPr dirty="0" sz="3600" spc="-75">
                <a:latin typeface="Cambria Math"/>
                <a:cs typeface="Cambria Math"/>
              </a:rPr>
              <a:t>h</a:t>
            </a:r>
            <a:r>
              <a:rPr dirty="0" sz="3600" spc="-5">
                <a:latin typeface="Cambria Math"/>
                <a:cs typeface="Cambria Math"/>
              </a:rPr>
              <a:t>yp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h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sis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>
                <a:latin typeface="Cambria Math"/>
                <a:cs typeface="Cambria Math"/>
              </a:rPr>
              <a:t>o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be</a:t>
            </a:r>
            <a:r>
              <a:rPr dirty="0" sz="3600" spc="-15">
                <a:latin typeface="Cambria Math"/>
                <a:cs typeface="Cambria Math"/>
              </a:rPr>
              <a:t> 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s</a:t>
            </a:r>
            <a:r>
              <a:rPr dirty="0" sz="3600" spc="-35">
                <a:latin typeface="Cambria Math"/>
                <a:cs typeface="Cambria Math"/>
              </a:rPr>
              <a:t>t</a:t>
            </a:r>
            <a:r>
              <a:rPr dirty="0" sz="3600" spc="-10">
                <a:latin typeface="Cambria Math"/>
                <a:cs typeface="Cambria Math"/>
              </a:rPr>
              <a:t>e</a:t>
            </a:r>
            <a:r>
              <a:rPr dirty="0" sz="3600">
                <a:latin typeface="Cambria Math"/>
                <a:cs typeface="Cambria Math"/>
              </a:rPr>
              <a:t>d</a:t>
            </a:r>
            <a:r>
              <a:rPr dirty="0" sz="3600" spc="185">
                <a:latin typeface="Cambria Math"/>
                <a:cs typeface="Cambria Math"/>
              </a:rPr>
              <a:t> </a:t>
            </a:r>
            <a:r>
              <a:rPr dirty="0" sz="3500" spc="-30">
                <a:latin typeface="Microsoft Sans Serif"/>
                <a:cs typeface="Microsoft Sans Serif"/>
              </a:rPr>
              <a:t>i</a:t>
            </a:r>
            <a:r>
              <a:rPr dirty="0" sz="3500">
                <a:latin typeface="Microsoft Sans Serif"/>
                <a:cs typeface="Microsoft Sans Serif"/>
              </a:rPr>
              <a:t>s</a:t>
            </a:r>
            <a:endParaRPr sz="3500">
              <a:latin typeface="Microsoft Sans Serif"/>
              <a:cs typeface="Microsoft Sans Serif"/>
            </a:endParaRPr>
          </a:p>
          <a:p>
            <a:pPr marL="38100">
              <a:lnSpc>
                <a:spcPct val="100000"/>
              </a:lnSpc>
              <a:spcBef>
                <a:spcPts val="790"/>
              </a:spcBef>
            </a:pPr>
            <a:r>
              <a:rPr dirty="0" sz="3500" spc="-40" b="1">
                <a:latin typeface="Arial"/>
                <a:cs typeface="Arial"/>
              </a:rPr>
              <a:t>H</a:t>
            </a:r>
            <a:r>
              <a:rPr dirty="0" baseline="-19323" sz="3450" spc="-60" b="1">
                <a:latin typeface="Arial"/>
                <a:cs typeface="Arial"/>
              </a:rPr>
              <a:t>0</a:t>
            </a:r>
            <a:r>
              <a:rPr dirty="0" sz="3500" spc="-40" b="1">
                <a:latin typeface="Arial"/>
                <a:cs typeface="Arial"/>
              </a:rPr>
              <a:t>: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600" spc="95">
                <a:solidFill>
                  <a:srgbClr val="FF0000"/>
                </a:solidFill>
                <a:latin typeface="Cambria Math"/>
                <a:cs typeface="Cambria Math"/>
              </a:rPr>
              <a:t>𝛿</a:t>
            </a:r>
            <a:r>
              <a:rPr dirty="0" sz="3500" spc="95" b="1">
                <a:solidFill>
                  <a:srgbClr val="FF0000"/>
                </a:solidFill>
                <a:latin typeface="Arial"/>
                <a:cs typeface="Arial"/>
              </a:rPr>
              <a:t>=</a:t>
            </a:r>
            <a:r>
              <a:rPr dirty="0" sz="3500" spc="-5" b="1">
                <a:solidFill>
                  <a:srgbClr val="FF0000"/>
                </a:solidFill>
                <a:latin typeface="Arial"/>
                <a:cs typeface="Arial"/>
              </a:rPr>
              <a:t> 0</a:t>
            </a:r>
            <a:r>
              <a:rPr dirty="0" sz="35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against</a:t>
            </a:r>
            <a:r>
              <a:rPr dirty="0" sz="3500" spc="5" b="1">
                <a:latin typeface="Arial"/>
                <a:cs typeface="Arial"/>
              </a:rPr>
              <a:t> </a:t>
            </a:r>
            <a:r>
              <a:rPr dirty="0" sz="3500" spc="-45" b="1">
                <a:latin typeface="Arial"/>
                <a:cs typeface="Arial"/>
              </a:rPr>
              <a:t>H</a:t>
            </a:r>
            <a:r>
              <a:rPr dirty="0" baseline="-19323" sz="3450" spc="-67" b="1">
                <a:latin typeface="Arial"/>
                <a:cs typeface="Arial"/>
              </a:rPr>
              <a:t>1</a:t>
            </a:r>
            <a:r>
              <a:rPr dirty="0" sz="3500" spc="-45" b="1">
                <a:latin typeface="Arial"/>
                <a:cs typeface="Arial"/>
              </a:rPr>
              <a:t>: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600" spc="95">
                <a:solidFill>
                  <a:srgbClr val="FF0000"/>
                </a:solidFill>
                <a:latin typeface="Cambria Math"/>
                <a:cs typeface="Cambria Math"/>
              </a:rPr>
              <a:t>𝛿</a:t>
            </a:r>
            <a:r>
              <a:rPr dirty="0" sz="3500" spc="95" b="1">
                <a:solidFill>
                  <a:srgbClr val="FF0000"/>
                </a:solidFill>
                <a:latin typeface="Arial"/>
                <a:cs typeface="Arial"/>
              </a:rPr>
              <a:t>&lt;</a:t>
            </a:r>
            <a:r>
              <a:rPr dirty="0" sz="3500" spc="-5" b="1">
                <a:solidFill>
                  <a:srgbClr val="FF0000"/>
                </a:solidFill>
                <a:latin typeface="Arial"/>
                <a:cs typeface="Arial"/>
              </a:rPr>
              <a:t> 0</a:t>
            </a:r>
            <a:endParaRPr sz="35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72674" y="4434332"/>
            <a:ext cx="555815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100"/>
              </a:spcBef>
              <a:tabLst>
                <a:tab pos="5165090" algn="l"/>
              </a:tabLst>
            </a:pP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𝑻𝒉𝒆</a:t>
            </a:r>
            <a:r>
              <a:rPr dirty="0" sz="3600" spc="-5">
                <a:solidFill>
                  <a:srgbClr val="FF0000"/>
                </a:solidFill>
                <a:latin typeface="Cambria Math"/>
                <a:cs typeface="Cambria Math"/>
              </a:rPr>
              <a:t> 𝒕𝒆𝒔𝒕</a:t>
            </a:r>
            <a:r>
              <a:rPr dirty="0" sz="3600" spc="2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−</a:t>
            </a:r>
            <a:r>
              <a:rPr dirty="0" sz="3600" spc="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𝒔𝒕𝒂𝒕𝒊𝒔𝒕𝒊𝒄:</a:t>
            </a:r>
            <a:r>
              <a:rPr dirty="0" sz="3600" spc="-19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 spc="-565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baseline="-22435" sz="3900" spc="-847">
                <a:solidFill>
                  <a:srgbClr val="FF0000"/>
                </a:solidFill>
                <a:latin typeface="Cambria Math"/>
                <a:cs typeface="Cambria Math"/>
              </a:rPr>
              <a:t>𝖰</a:t>
            </a:r>
            <a:r>
              <a:rPr dirty="0" baseline="-9615" sz="3900" spc="-847">
                <a:solidFill>
                  <a:srgbClr val="FF0000"/>
                </a:solidFill>
                <a:latin typeface="Cambria Math"/>
                <a:cs typeface="Cambria Math"/>
              </a:rPr>
              <a:t>%</a:t>
            </a:r>
            <a:r>
              <a:rPr dirty="0" baseline="-39141" sz="3300" spc="-847">
                <a:solidFill>
                  <a:srgbClr val="FF0000"/>
                </a:solidFill>
                <a:latin typeface="Cambria Math"/>
                <a:cs typeface="Cambria Math"/>
              </a:rPr>
              <a:t>𝒊	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endParaRPr sz="3600">
              <a:latin typeface="Cambria Math"/>
              <a:cs typeface="Cambria Math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011473" y="4765511"/>
            <a:ext cx="1397000" cy="25400"/>
          </a:xfrm>
          <a:custGeom>
            <a:avLst/>
            <a:gdLst/>
            <a:ahLst/>
            <a:cxnLst/>
            <a:rect l="l" t="t" r="r" b="b"/>
            <a:pathLst>
              <a:path w="1397000" h="25400">
                <a:moveTo>
                  <a:pt x="1396999" y="0"/>
                </a:moveTo>
                <a:lnTo>
                  <a:pt x="0" y="0"/>
                </a:lnTo>
                <a:lnTo>
                  <a:pt x="0" y="25400"/>
                </a:lnTo>
                <a:lnTo>
                  <a:pt x="1396999" y="25400"/>
                </a:lnTo>
                <a:lnTo>
                  <a:pt x="1396999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5968103" y="3733292"/>
            <a:ext cx="1468120" cy="1628775"/>
          </a:xfrm>
          <a:prstGeom prst="rect">
            <a:avLst/>
          </a:prstGeom>
        </p:spPr>
        <p:txBody>
          <a:bodyPr wrap="square" lIns="0" tIns="265430" rIns="0" bIns="0" rtlCol="0" vert="horz">
            <a:spAutoFit/>
          </a:bodyPr>
          <a:lstStyle/>
          <a:p>
            <a:pPr algn="ctr" marR="11430">
              <a:lnSpc>
                <a:spcPct val="100000"/>
              </a:lnSpc>
              <a:spcBef>
                <a:spcPts val="2090"/>
              </a:spcBef>
            </a:pPr>
            <a:r>
              <a:rPr dirty="0" baseline="-12345" sz="5400" spc="-1432">
                <a:solidFill>
                  <a:srgbClr val="FF0000"/>
                </a:solidFill>
                <a:latin typeface="Cambria Math"/>
                <a:cs typeface="Cambria Math"/>
              </a:rPr>
              <a:t>𝖰</a:t>
            </a:r>
            <a:r>
              <a:rPr dirty="0" sz="3600" spc="-955">
                <a:solidFill>
                  <a:srgbClr val="FF0000"/>
                </a:solidFill>
                <a:latin typeface="Cambria Math"/>
                <a:cs typeface="Cambria Math"/>
              </a:rPr>
              <a:t>M</a:t>
            </a:r>
            <a:r>
              <a:rPr dirty="0" baseline="-33119" sz="3900" spc="-1432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endParaRPr baseline="-33119" sz="3900">
              <a:latin typeface="Cambria Math"/>
              <a:cs typeface="Cambria Math"/>
            </a:endParaRPr>
          </a:p>
          <a:p>
            <a:pPr algn="ctr">
              <a:lnSpc>
                <a:spcPct val="100000"/>
              </a:lnSpc>
              <a:spcBef>
                <a:spcPts val="1989"/>
              </a:spcBef>
            </a:pPr>
            <a:r>
              <a:rPr dirty="0" sz="3600" spc="-390">
                <a:solidFill>
                  <a:srgbClr val="FF0000"/>
                </a:solidFill>
                <a:latin typeface="Cambria Math"/>
                <a:cs typeface="Cambria Math"/>
              </a:rPr>
              <a:t>𝑺𝑬(𝖰</a:t>
            </a:r>
            <a:r>
              <a:rPr dirty="0" baseline="12345" sz="5400" spc="-585">
                <a:solidFill>
                  <a:srgbClr val="FF0000"/>
                </a:solidFill>
                <a:latin typeface="Cambria Math"/>
                <a:cs typeface="Cambria Math"/>
              </a:rPr>
              <a:t>M</a:t>
            </a:r>
            <a:r>
              <a:rPr dirty="0" baseline="-14957" sz="3900" spc="-585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sz="3600" spc="-390">
                <a:solidFill>
                  <a:srgbClr val="FF0000"/>
                </a:solidFill>
                <a:latin typeface="Cambria Math"/>
                <a:cs typeface="Cambria Math"/>
              </a:rPr>
              <a:t>)</a:t>
            </a:r>
            <a:endParaRPr sz="3600">
              <a:latin typeface="Cambria Math"/>
              <a:cs typeface="Cambria Math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98074" y="1242850"/>
            <a:ext cx="11753215" cy="2513330"/>
          </a:xfrm>
          <a:prstGeom prst="rect">
            <a:avLst/>
          </a:prstGeom>
        </p:spPr>
        <p:txBody>
          <a:bodyPr wrap="square" lIns="0" tIns="29845" rIns="0" bIns="0" rtlCol="0" vert="horz">
            <a:spAutoFit/>
          </a:bodyPr>
          <a:lstStyle/>
          <a:p>
            <a:pPr marL="3695700">
              <a:lnSpc>
                <a:spcPct val="100000"/>
              </a:lnSpc>
              <a:spcBef>
                <a:spcPts val="235"/>
              </a:spcBef>
            </a:pPr>
            <a:r>
              <a:rPr dirty="0" sz="2000">
                <a:solidFill>
                  <a:srgbClr val="FF0000"/>
                </a:solidFill>
                <a:latin typeface="Cambria Math"/>
                <a:cs typeface="Cambria Math"/>
              </a:rPr>
              <a:t>𝒑</a:t>
            </a:r>
            <a:endParaRPr sz="2000">
              <a:latin typeface="Cambria Math"/>
              <a:cs typeface="Cambria Math"/>
            </a:endParaRPr>
          </a:p>
          <a:p>
            <a:pPr marL="38100">
              <a:lnSpc>
                <a:spcPct val="100000"/>
              </a:lnSpc>
              <a:spcBef>
                <a:spcPts val="250"/>
              </a:spcBef>
              <a:tabLst>
                <a:tab pos="5184140" algn="l"/>
                <a:tab pos="6111875" algn="l"/>
              </a:tabLst>
            </a:pPr>
            <a:r>
              <a:rPr dirty="0" sz="3600" spc="-60">
                <a:solidFill>
                  <a:srgbClr val="FF0000"/>
                </a:solidFill>
                <a:latin typeface="Cambria Math"/>
                <a:cs typeface="Cambria Math"/>
              </a:rPr>
              <a:t>∆𝑌</a:t>
            </a:r>
            <a:r>
              <a:rPr dirty="0" baseline="-16025" sz="3900" spc="-89">
                <a:solidFill>
                  <a:srgbClr val="FF0000"/>
                </a:solidFill>
                <a:latin typeface="Cambria Math"/>
                <a:cs typeface="Cambria Math"/>
              </a:rPr>
              <a:t>𝑡</a:t>
            </a:r>
            <a:r>
              <a:rPr dirty="0" sz="3600" spc="-6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600" spc="2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𝜇</a:t>
            </a:r>
            <a:r>
              <a:rPr dirty="0" sz="3600" spc="10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+</a:t>
            </a:r>
            <a:r>
              <a:rPr dirty="0" sz="3600" spc="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 spc="80">
                <a:solidFill>
                  <a:srgbClr val="FF0000"/>
                </a:solidFill>
                <a:latin typeface="Cambria Math"/>
                <a:cs typeface="Cambria Math"/>
              </a:rPr>
              <a:t>𝛿𝑌</a:t>
            </a:r>
            <a:r>
              <a:rPr dirty="0" baseline="-16025" sz="3900" spc="120">
                <a:solidFill>
                  <a:srgbClr val="FF0000"/>
                </a:solidFill>
                <a:latin typeface="Cambria Math"/>
                <a:cs typeface="Cambria Math"/>
              </a:rPr>
              <a:t>𝑡$1</a:t>
            </a:r>
            <a:r>
              <a:rPr dirty="0" baseline="-16025" sz="3900" spc="607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600">
                <a:solidFill>
                  <a:srgbClr val="FF0000"/>
                </a:solidFill>
                <a:latin typeface="Cambria Math"/>
                <a:cs typeface="Cambria Math"/>
              </a:rPr>
              <a:t>+</a:t>
            </a:r>
            <a:r>
              <a:rPr dirty="0" sz="3600" spc="-35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1984" sz="4200" spc="4455">
                <a:solidFill>
                  <a:srgbClr val="FF0000"/>
                </a:solidFill>
                <a:latin typeface="Cambria Math"/>
                <a:cs typeface="Cambria Math"/>
              </a:rPr>
              <a:t>;</a:t>
            </a:r>
            <a:r>
              <a:rPr dirty="0" baseline="1984" sz="4200" spc="-22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1984" sz="4200" spc="217">
                <a:solidFill>
                  <a:srgbClr val="FF0000"/>
                </a:solidFill>
                <a:latin typeface="Cambria Math"/>
                <a:cs typeface="Cambria Math"/>
              </a:rPr>
              <a:t>𝖰</a:t>
            </a:r>
            <a:r>
              <a:rPr dirty="0" baseline="-13888" sz="3000" spc="217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baseline="1984" sz="4200" spc="217">
                <a:solidFill>
                  <a:srgbClr val="FF0000"/>
                </a:solidFill>
                <a:latin typeface="Cambria Math"/>
                <a:cs typeface="Cambria Math"/>
              </a:rPr>
              <a:t>𝒀</a:t>
            </a:r>
            <a:r>
              <a:rPr dirty="0" baseline="-13888" sz="3000" spc="217">
                <a:solidFill>
                  <a:srgbClr val="FF0000"/>
                </a:solidFill>
                <a:latin typeface="Cambria Math"/>
                <a:cs typeface="Cambria Math"/>
              </a:rPr>
              <a:t>𝒕(𝒊	</a:t>
            </a:r>
            <a:r>
              <a:rPr dirty="0" sz="3600" spc="30">
                <a:solidFill>
                  <a:srgbClr val="FF0000"/>
                </a:solidFill>
                <a:latin typeface="Cambria Math"/>
                <a:cs typeface="Cambria Math"/>
              </a:rPr>
              <a:t>+∈</a:t>
            </a:r>
            <a:r>
              <a:rPr dirty="0" baseline="-16025" sz="3900" spc="44">
                <a:solidFill>
                  <a:srgbClr val="FF0000"/>
                </a:solidFill>
                <a:latin typeface="Cambria Math"/>
                <a:cs typeface="Cambria Math"/>
              </a:rPr>
              <a:t>𝑡	</a:t>
            </a:r>
            <a:r>
              <a:rPr dirty="0" sz="3600" spc="195">
                <a:solidFill>
                  <a:srgbClr val="FF0000"/>
                </a:solidFill>
                <a:latin typeface="Microsoft Sans Serif"/>
                <a:cs typeface="Microsoft Sans Serif"/>
              </a:rPr>
              <a:t>----------</a:t>
            </a:r>
            <a:r>
              <a:rPr dirty="0" sz="3600" spc="1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3600" spc="-180">
                <a:solidFill>
                  <a:srgbClr val="FF0000"/>
                </a:solidFill>
                <a:latin typeface="Microsoft Sans Serif"/>
                <a:cs typeface="Microsoft Sans Serif"/>
              </a:rPr>
              <a:t>(3)</a:t>
            </a:r>
            <a:endParaRPr sz="3600">
              <a:latin typeface="Microsoft Sans Serif"/>
              <a:cs typeface="Microsoft Sans Serif"/>
            </a:endParaRPr>
          </a:p>
          <a:p>
            <a:pPr marL="3554729">
              <a:lnSpc>
                <a:spcPts val="2355"/>
              </a:lnSpc>
              <a:spcBef>
                <a:spcPts val="760"/>
              </a:spcBef>
            </a:pPr>
            <a:r>
              <a:rPr dirty="0" sz="2000" spc="160">
                <a:solidFill>
                  <a:srgbClr val="FF0000"/>
                </a:solidFill>
                <a:latin typeface="Cambria Math"/>
                <a:cs typeface="Cambria Math"/>
              </a:rPr>
              <a:t>𝒊$𝟐</a:t>
            </a:r>
            <a:endParaRPr sz="2000">
              <a:latin typeface="Cambria Math"/>
              <a:cs typeface="Cambria Math"/>
            </a:endParaRPr>
          </a:p>
          <a:p>
            <a:pPr marL="131445">
              <a:lnSpc>
                <a:spcPts val="4275"/>
              </a:lnSpc>
            </a:pPr>
            <a:r>
              <a:rPr dirty="0" sz="3600" spc="-15">
                <a:latin typeface="Cambria Math"/>
                <a:cs typeface="Cambria Math"/>
              </a:rPr>
              <a:t>Like </a:t>
            </a:r>
            <a:r>
              <a:rPr dirty="0" sz="3600" spc="-10">
                <a:latin typeface="Cambria Math"/>
                <a:cs typeface="Cambria Math"/>
              </a:rPr>
              <a:t>testing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15">
                <a:latin typeface="Cambria Math"/>
                <a:cs typeface="Cambria Math"/>
              </a:rPr>
              <a:t>for</a:t>
            </a:r>
            <a:r>
              <a:rPr dirty="0" sz="3600" spc="-5">
                <a:latin typeface="Cambria Math"/>
                <a:cs typeface="Cambria Math"/>
              </a:rPr>
              <a:t> δ,</a:t>
            </a:r>
            <a:r>
              <a:rPr dirty="0" sz="3600" spc="-195">
                <a:latin typeface="Cambria Math"/>
                <a:cs typeface="Cambria Math"/>
              </a:rPr>
              <a:t> </a:t>
            </a:r>
            <a:r>
              <a:rPr dirty="0" sz="3600" spc="-20">
                <a:latin typeface="Cambria Math"/>
                <a:cs typeface="Cambria Math"/>
              </a:rPr>
              <a:t>there</a:t>
            </a:r>
            <a:r>
              <a:rPr dirty="0" sz="3600" spc="-5">
                <a:latin typeface="Cambria Math"/>
                <a:cs typeface="Cambria Math"/>
              </a:rPr>
              <a:t> is</a:t>
            </a:r>
            <a:r>
              <a:rPr dirty="0" sz="3600">
                <a:latin typeface="Cambria Math"/>
                <a:cs typeface="Cambria Math"/>
              </a:rPr>
              <a:t> a </a:t>
            </a:r>
            <a:r>
              <a:rPr dirty="0" sz="3600" spc="-5">
                <a:latin typeface="Cambria Math"/>
                <a:cs typeface="Cambria Math"/>
              </a:rPr>
              <a:t>need</a:t>
            </a:r>
            <a:r>
              <a:rPr dirty="0" sz="3600">
                <a:latin typeface="Cambria Math"/>
                <a:cs typeface="Cambria Math"/>
              </a:rPr>
              <a:t> </a:t>
            </a:r>
            <a:r>
              <a:rPr dirty="0" sz="3600" spc="-20">
                <a:latin typeface="Cambria Math"/>
                <a:cs typeface="Cambria Math"/>
              </a:rPr>
              <a:t>to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-15">
                <a:latin typeface="Cambria Math"/>
                <a:cs typeface="Cambria Math"/>
              </a:rPr>
              <a:t>test</a:t>
            </a:r>
            <a:r>
              <a:rPr dirty="0" sz="3600" spc="-5">
                <a:latin typeface="Cambria Math"/>
                <a:cs typeface="Cambria Math"/>
              </a:rPr>
              <a:t> other </a:t>
            </a:r>
            <a:r>
              <a:rPr dirty="0" sz="3600" spc="-15">
                <a:latin typeface="Cambria Math"/>
                <a:cs typeface="Cambria Math"/>
              </a:rPr>
              <a:t>parameters</a:t>
            </a:r>
            <a:r>
              <a:rPr dirty="0" sz="3600" spc="5">
                <a:latin typeface="Cambria Math"/>
                <a:cs typeface="Cambria Math"/>
              </a:rPr>
              <a:t> </a:t>
            </a:r>
            <a:r>
              <a:rPr dirty="0" sz="3600" spc="5">
                <a:solidFill>
                  <a:srgbClr val="FF0000"/>
                </a:solidFill>
                <a:latin typeface="Cambria Math"/>
                <a:cs typeface="Cambria Math"/>
              </a:rPr>
              <a:t>𝛽</a:t>
            </a:r>
            <a:r>
              <a:rPr dirty="0" baseline="-14957" sz="3900" spc="7">
                <a:solidFill>
                  <a:srgbClr val="FF0000"/>
                </a:solidFill>
                <a:latin typeface="Cambria Math"/>
                <a:cs typeface="Cambria Math"/>
              </a:rPr>
              <a:t>𝐢</a:t>
            </a:r>
            <a:endParaRPr baseline="-14957" sz="3900">
              <a:latin typeface="Cambria Math"/>
              <a:cs typeface="Cambria Math"/>
            </a:endParaRPr>
          </a:p>
          <a:p>
            <a:pPr marL="131445">
              <a:lnSpc>
                <a:spcPct val="100000"/>
              </a:lnSpc>
              <a:spcBef>
                <a:spcPts val="765"/>
              </a:spcBef>
              <a:tabLst>
                <a:tab pos="5036820" algn="l"/>
              </a:tabLst>
            </a:pPr>
            <a:r>
              <a:rPr dirty="0" sz="3500" spc="-40" b="1">
                <a:latin typeface="Arial"/>
                <a:cs typeface="Arial"/>
              </a:rPr>
              <a:t>H</a:t>
            </a:r>
            <a:r>
              <a:rPr dirty="0" baseline="-19323" sz="3450" spc="-60" b="1">
                <a:latin typeface="Arial"/>
                <a:cs typeface="Arial"/>
              </a:rPr>
              <a:t>0</a:t>
            </a:r>
            <a:r>
              <a:rPr dirty="0" sz="3500" spc="-40" b="1">
                <a:latin typeface="Arial"/>
                <a:cs typeface="Arial"/>
              </a:rPr>
              <a:t>:</a:t>
            </a:r>
            <a:r>
              <a:rPr dirty="0" sz="3500" spc="-180" b="1">
                <a:latin typeface="Arial"/>
                <a:cs typeface="Arial"/>
              </a:rPr>
              <a:t> </a:t>
            </a:r>
            <a:r>
              <a:rPr dirty="0" sz="3600" spc="95">
                <a:solidFill>
                  <a:srgbClr val="FF0000"/>
                </a:solidFill>
                <a:latin typeface="Cambria Math"/>
                <a:cs typeface="Cambria Math"/>
              </a:rPr>
              <a:t>𝖰</a:t>
            </a:r>
            <a:r>
              <a:rPr dirty="0" baseline="-16025" sz="3900" spc="142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sz="3500" spc="95" b="1">
                <a:solidFill>
                  <a:srgbClr val="FF0000"/>
                </a:solidFill>
                <a:latin typeface="Arial"/>
                <a:cs typeface="Arial"/>
              </a:rPr>
              <a:t>=</a:t>
            </a:r>
            <a:r>
              <a:rPr dirty="0" sz="35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500" spc="-5" b="1">
                <a:solidFill>
                  <a:srgbClr val="FF0000"/>
                </a:solidFill>
                <a:latin typeface="Arial"/>
                <a:cs typeface="Arial"/>
              </a:rPr>
              <a:t>0</a:t>
            </a:r>
            <a:r>
              <a:rPr dirty="0" sz="3500" spc="1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500" spc="-5" b="1">
                <a:latin typeface="Arial"/>
                <a:cs typeface="Arial"/>
              </a:rPr>
              <a:t>against</a:t>
            </a:r>
            <a:r>
              <a:rPr dirty="0" sz="3500" spc="20" b="1">
                <a:latin typeface="Arial"/>
                <a:cs typeface="Arial"/>
              </a:rPr>
              <a:t> </a:t>
            </a:r>
            <a:r>
              <a:rPr dirty="0" sz="3500" spc="-45" b="1">
                <a:latin typeface="Arial"/>
                <a:cs typeface="Arial"/>
              </a:rPr>
              <a:t>H</a:t>
            </a:r>
            <a:r>
              <a:rPr dirty="0" baseline="-19323" sz="3450" spc="-67" b="1">
                <a:latin typeface="Arial"/>
                <a:cs typeface="Arial"/>
              </a:rPr>
              <a:t>1</a:t>
            </a:r>
            <a:r>
              <a:rPr dirty="0" sz="3500" spc="-45" b="1">
                <a:latin typeface="Arial"/>
                <a:cs typeface="Arial"/>
              </a:rPr>
              <a:t>:</a:t>
            </a:r>
            <a:r>
              <a:rPr dirty="0" sz="3500" spc="-180" b="1">
                <a:latin typeface="Arial"/>
                <a:cs typeface="Arial"/>
              </a:rPr>
              <a:t> </a:t>
            </a:r>
            <a:r>
              <a:rPr dirty="0" sz="3600" spc="40">
                <a:solidFill>
                  <a:srgbClr val="FF0000"/>
                </a:solidFill>
                <a:latin typeface="Cambria Math"/>
                <a:cs typeface="Cambria Math"/>
              </a:rPr>
              <a:t>𝖰</a:t>
            </a:r>
            <a:r>
              <a:rPr dirty="0" baseline="-16025" sz="3900" spc="60">
                <a:solidFill>
                  <a:srgbClr val="FF0000"/>
                </a:solidFill>
                <a:latin typeface="Cambria Math"/>
                <a:cs typeface="Cambria Math"/>
              </a:rPr>
              <a:t>𝒊	</a:t>
            </a:r>
            <a:r>
              <a:rPr dirty="0" sz="3500" spc="55" b="1">
                <a:latin typeface="Arial"/>
                <a:cs typeface="Arial"/>
              </a:rPr>
              <a:t>&lt;</a:t>
            </a:r>
            <a:r>
              <a:rPr dirty="0" sz="3500" spc="-5" b="1">
                <a:latin typeface="Arial"/>
                <a:cs typeface="Arial"/>
              </a:rPr>
              <a:t> 0 for </a:t>
            </a:r>
            <a:r>
              <a:rPr dirty="0" sz="3500" spc="-30" b="1">
                <a:latin typeface="Arial"/>
                <a:cs typeface="Arial"/>
              </a:rPr>
              <a:t>all</a:t>
            </a:r>
            <a:r>
              <a:rPr dirty="0" sz="3500" spc="-15" b="1">
                <a:latin typeface="Arial"/>
                <a:cs typeface="Arial"/>
              </a:rPr>
              <a:t> </a:t>
            </a:r>
            <a:r>
              <a:rPr dirty="0" sz="3500" spc="-70" b="1">
                <a:latin typeface="Arial"/>
                <a:cs typeface="Arial"/>
              </a:rPr>
              <a:t>i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spc="55" b="1">
                <a:latin typeface="Arial"/>
                <a:cs typeface="Arial"/>
              </a:rPr>
              <a:t>=</a:t>
            </a:r>
            <a:r>
              <a:rPr dirty="0" sz="3500" spc="-5" b="1">
                <a:latin typeface="Arial"/>
                <a:cs typeface="Arial"/>
              </a:rPr>
              <a:t> </a:t>
            </a:r>
            <a:r>
              <a:rPr dirty="0" sz="3500" b="1">
                <a:latin typeface="Arial"/>
                <a:cs typeface="Arial"/>
              </a:rPr>
              <a:t>1,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b="1">
                <a:latin typeface="Arial"/>
                <a:cs typeface="Arial"/>
              </a:rPr>
              <a:t>2,</a:t>
            </a:r>
            <a:r>
              <a:rPr dirty="0" sz="3500" spc="-5" b="1">
                <a:latin typeface="Arial"/>
                <a:cs typeface="Arial"/>
              </a:rPr>
              <a:t> </a:t>
            </a:r>
            <a:r>
              <a:rPr dirty="0" sz="3500" b="1">
                <a:latin typeface="Arial"/>
                <a:cs typeface="Arial"/>
              </a:rPr>
              <a:t>3,</a:t>
            </a:r>
            <a:r>
              <a:rPr dirty="0" sz="3500" spc="-10" b="1">
                <a:latin typeface="Arial"/>
                <a:cs typeface="Arial"/>
              </a:rPr>
              <a:t> </a:t>
            </a:r>
            <a:r>
              <a:rPr dirty="0" sz="3500" b="1">
                <a:latin typeface="Arial"/>
                <a:cs typeface="Arial"/>
              </a:rPr>
              <a:t>…,</a:t>
            </a:r>
            <a:r>
              <a:rPr dirty="0" sz="3500" spc="-5" b="1">
                <a:latin typeface="Arial"/>
                <a:cs typeface="Arial"/>
              </a:rPr>
              <a:t> </a:t>
            </a:r>
            <a:r>
              <a:rPr dirty="0" sz="3500" b="1">
                <a:latin typeface="Arial"/>
                <a:cs typeface="Arial"/>
              </a:rPr>
              <a:t>p</a:t>
            </a:r>
            <a:endParaRPr sz="35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959776" y="3960018"/>
            <a:ext cx="5932805" cy="3820160"/>
          </a:xfrm>
          <a:custGeom>
            <a:avLst/>
            <a:gdLst/>
            <a:ahLst/>
            <a:cxnLst/>
            <a:rect l="l" t="t" r="r" b="b"/>
            <a:pathLst>
              <a:path w="5932805" h="3820159">
                <a:moveTo>
                  <a:pt x="0" y="0"/>
                </a:moveTo>
                <a:lnTo>
                  <a:pt x="5932685" y="0"/>
                </a:lnTo>
                <a:lnTo>
                  <a:pt x="5932685" y="3819876"/>
                </a:lnTo>
                <a:lnTo>
                  <a:pt x="0" y="3819876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0066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8268274" y="4309364"/>
            <a:ext cx="30861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𝑻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𝒉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𝒆</a:t>
            </a:r>
            <a:r>
              <a:rPr dirty="0" sz="2400" spc="-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5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400" spc="-10">
                <a:solidFill>
                  <a:srgbClr val="FF0000"/>
                </a:solidFill>
                <a:latin typeface="Cambria Math"/>
                <a:cs typeface="Cambria Math"/>
              </a:rPr>
              <a:t>𝒆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𝒔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400" spc="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−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 𝒔</a:t>
            </a:r>
            <a:r>
              <a:rPr dirty="0" sz="2400" spc="5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𝒂</a:t>
            </a:r>
            <a:r>
              <a:rPr dirty="0" sz="2400" spc="5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𝒊𝒔</a:t>
            </a:r>
            <a:r>
              <a:rPr dirty="0" sz="2400" spc="5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𝒊𝒄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:</a:t>
            </a:r>
            <a:r>
              <a:rPr dirty="0" sz="2400" spc="-12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316845" y="4422140"/>
            <a:ext cx="28067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dirty="0" baseline="-12345" sz="2700" spc="-615">
                <a:solidFill>
                  <a:srgbClr val="FF0000"/>
                </a:solidFill>
                <a:latin typeface="Cambria Math"/>
                <a:cs typeface="Cambria Math"/>
              </a:rPr>
              <a:t>𝖰</a:t>
            </a:r>
            <a:r>
              <a:rPr dirty="0" sz="1800" spc="-409">
                <a:solidFill>
                  <a:srgbClr val="FF0000"/>
                </a:solidFill>
                <a:latin typeface="Cambria Math"/>
                <a:cs typeface="Cambria Math"/>
              </a:rPr>
              <a:t>&amp;</a:t>
            </a:r>
            <a:r>
              <a:rPr dirty="0" baseline="-29761" sz="2100" spc="-615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endParaRPr baseline="-29761" sz="2100">
              <a:latin typeface="Cambria Math"/>
              <a:cs typeface="Cambria Math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1976672" y="4523892"/>
            <a:ext cx="927100" cy="25400"/>
          </a:xfrm>
          <a:custGeom>
            <a:avLst/>
            <a:gdLst/>
            <a:ahLst/>
            <a:cxnLst/>
            <a:rect l="l" t="t" r="r" b="b"/>
            <a:pathLst>
              <a:path w="927100" h="25400">
                <a:moveTo>
                  <a:pt x="927100" y="0"/>
                </a:moveTo>
                <a:lnTo>
                  <a:pt x="0" y="0"/>
                </a:lnTo>
                <a:lnTo>
                  <a:pt x="0" y="25400"/>
                </a:lnTo>
                <a:lnTo>
                  <a:pt x="927100" y="25400"/>
                </a:lnTo>
                <a:lnTo>
                  <a:pt x="92710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11642410" y="3843019"/>
            <a:ext cx="1303655" cy="1092200"/>
          </a:xfrm>
          <a:prstGeom prst="rect">
            <a:avLst/>
          </a:prstGeom>
        </p:spPr>
        <p:txBody>
          <a:bodyPr wrap="square" lIns="0" tIns="18034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420"/>
              </a:spcBef>
              <a:tabLst>
                <a:tab pos="650240" algn="l"/>
              </a:tabLst>
            </a:pPr>
            <a:r>
              <a:rPr dirty="0" baseline="-54398" sz="3600">
                <a:solidFill>
                  <a:srgbClr val="FF0000"/>
                </a:solidFill>
                <a:latin typeface="Cambria Math"/>
                <a:cs typeface="Cambria Math"/>
              </a:rPr>
              <a:t>=	</a:t>
            </a:r>
            <a:r>
              <a:rPr dirty="0" baseline="-12731" sz="3600" spc="-292">
                <a:solidFill>
                  <a:srgbClr val="FF0000"/>
                </a:solidFill>
                <a:latin typeface="Cambria Math"/>
                <a:cs typeface="Cambria Math"/>
              </a:rPr>
              <a:t>𝖰</a:t>
            </a:r>
            <a:r>
              <a:rPr dirty="0" sz="2400" spc="-195">
                <a:solidFill>
                  <a:srgbClr val="FF0000"/>
                </a:solidFill>
                <a:latin typeface="Cambria Math"/>
                <a:cs typeface="Cambria Math"/>
              </a:rPr>
              <a:t>;</a:t>
            </a:r>
            <a:r>
              <a:rPr dirty="0" baseline="-30864" sz="2700" spc="-292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endParaRPr baseline="-30864" sz="2700">
              <a:latin typeface="Cambria Math"/>
              <a:cs typeface="Cambria Math"/>
            </a:endParaRPr>
          </a:p>
          <a:p>
            <a:pPr marL="336550">
              <a:lnSpc>
                <a:spcPct val="100000"/>
              </a:lnSpc>
              <a:spcBef>
                <a:spcPts val="1320"/>
              </a:spcBef>
            </a:pPr>
            <a:r>
              <a:rPr dirty="0" sz="2400" spc="-75">
                <a:solidFill>
                  <a:srgbClr val="FF0000"/>
                </a:solidFill>
                <a:latin typeface="Cambria Math"/>
                <a:cs typeface="Cambria Math"/>
              </a:rPr>
              <a:t>𝑺𝑬(𝖰</a:t>
            </a:r>
            <a:r>
              <a:rPr dirty="0" baseline="12731" sz="3600" spc="-112">
                <a:solidFill>
                  <a:srgbClr val="FF0000"/>
                </a:solidFill>
                <a:latin typeface="Cambria Math"/>
                <a:cs typeface="Cambria Math"/>
              </a:rPr>
              <a:t>;</a:t>
            </a:r>
            <a:r>
              <a:rPr dirty="0" baseline="-15432" sz="2700" spc="-112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sz="2400" spc="-75">
                <a:solidFill>
                  <a:srgbClr val="FF0000"/>
                </a:solidFill>
                <a:latin typeface="Cambria Math"/>
                <a:cs typeface="Cambria Math"/>
              </a:rPr>
              <a:t>)</a:t>
            </a:r>
            <a:endParaRPr sz="2400">
              <a:latin typeface="Cambria Math"/>
              <a:cs typeface="Cambria Math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268274" y="4979923"/>
            <a:ext cx="4787265" cy="760095"/>
          </a:xfrm>
          <a:prstGeom prst="rect">
            <a:avLst/>
          </a:prstGeom>
        </p:spPr>
        <p:txBody>
          <a:bodyPr wrap="square" lIns="0" tIns="9525" rIns="0" bIns="0" rtlCol="0" vert="horz">
            <a:spAutoFit/>
          </a:bodyPr>
          <a:lstStyle/>
          <a:p>
            <a:pPr marR="5080">
              <a:lnSpc>
                <a:spcPct val="100800"/>
              </a:lnSpc>
              <a:spcBef>
                <a:spcPts val="75"/>
              </a:spcBef>
            </a:pPr>
            <a:r>
              <a:rPr dirty="0" sz="2400" spc="-25">
                <a:latin typeface="Microsoft Sans Serif"/>
                <a:cs typeface="Microsoft Sans Serif"/>
              </a:rPr>
              <a:t>Will</a:t>
            </a:r>
            <a:r>
              <a:rPr dirty="0" sz="2400" spc="25">
                <a:latin typeface="Microsoft Sans Serif"/>
                <a:cs typeface="Microsoft Sans Serif"/>
              </a:rPr>
              <a:t> follow</a:t>
            </a:r>
            <a:r>
              <a:rPr dirty="0" sz="2400" spc="35">
                <a:latin typeface="Microsoft Sans Serif"/>
                <a:cs typeface="Microsoft Sans Serif"/>
              </a:rPr>
              <a:t> </a:t>
            </a:r>
            <a:r>
              <a:rPr dirty="0" sz="2400" spc="5">
                <a:latin typeface="Microsoft Sans Serif"/>
                <a:cs typeface="Microsoft Sans Serif"/>
              </a:rPr>
              <a:t>Student’s</a:t>
            </a:r>
            <a:r>
              <a:rPr dirty="0" sz="2400" spc="25">
                <a:latin typeface="Microsoft Sans Serif"/>
                <a:cs typeface="Microsoft Sans Serif"/>
              </a:rPr>
              <a:t> </a:t>
            </a:r>
            <a:r>
              <a:rPr dirty="0" sz="2400" spc="85">
                <a:latin typeface="Microsoft Sans Serif"/>
                <a:cs typeface="Microsoft Sans Serif"/>
              </a:rPr>
              <a:t>t</a:t>
            </a:r>
            <a:r>
              <a:rPr dirty="0" sz="2400" spc="15">
                <a:latin typeface="Microsoft Sans Serif"/>
                <a:cs typeface="Microsoft Sans Serif"/>
              </a:rPr>
              <a:t> </a:t>
            </a:r>
            <a:r>
              <a:rPr dirty="0" sz="2400" spc="495">
                <a:latin typeface="Microsoft Sans Serif"/>
                <a:cs typeface="Microsoft Sans Serif"/>
              </a:rPr>
              <a:t>–</a:t>
            </a:r>
            <a:r>
              <a:rPr dirty="0" sz="2400" spc="30">
                <a:latin typeface="Microsoft Sans Serif"/>
                <a:cs typeface="Microsoft Sans Serif"/>
              </a:rPr>
              <a:t> </a:t>
            </a:r>
            <a:r>
              <a:rPr dirty="0" sz="2400" spc="25">
                <a:latin typeface="Microsoft Sans Serif"/>
                <a:cs typeface="Microsoft Sans Serif"/>
              </a:rPr>
              <a:t>distribution </a:t>
            </a:r>
            <a:r>
              <a:rPr dirty="0" sz="2400" spc="-620">
                <a:latin typeface="Microsoft Sans Serif"/>
                <a:cs typeface="Microsoft Sans Serif"/>
              </a:rPr>
              <a:t> </a:t>
            </a:r>
            <a:r>
              <a:rPr dirty="0" sz="2400" spc="40">
                <a:latin typeface="Microsoft Sans Serif"/>
                <a:cs typeface="Microsoft Sans Serif"/>
              </a:rPr>
              <a:t>with</a:t>
            </a:r>
            <a:r>
              <a:rPr dirty="0" sz="2400" spc="20">
                <a:latin typeface="Microsoft Sans Serif"/>
                <a:cs typeface="Microsoft Sans Serif"/>
              </a:rPr>
              <a:t> </a:t>
            </a:r>
            <a:r>
              <a:rPr dirty="0" sz="2400" spc="70">
                <a:latin typeface="Microsoft Sans Serif"/>
                <a:cs typeface="Microsoft Sans Serif"/>
              </a:rPr>
              <a:t>p-1</a:t>
            </a:r>
            <a:r>
              <a:rPr dirty="0" sz="2400" spc="20">
                <a:latin typeface="Microsoft Sans Serif"/>
                <a:cs typeface="Microsoft Sans Serif"/>
              </a:rPr>
              <a:t> </a:t>
            </a:r>
            <a:r>
              <a:rPr dirty="0" sz="2400" spc="-15">
                <a:latin typeface="Microsoft Sans Serif"/>
                <a:cs typeface="Microsoft Sans Serif"/>
              </a:rPr>
              <a:t>degrees</a:t>
            </a:r>
            <a:r>
              <a:rPr dirty="0" sz="2400" spc="15">
                <a:latin typeface="Microsoft Sans Serif"/>
                <a:cs typeface="Microsoft Sans Serif"/>
              </a:rPr>
              <a:t> </a:t>
            </a:r>
            <a:r>
              <a:rPr dirty="0" sz="2400" spc="40">
                <a:latin typeface="Microsoft Sans Serif"/>
                <a:cs typeface="Microsoft Sans Serif"/>
              </a:rPr>
              <a:t>of</a:t>
            </a:r>
            <a:r>
              <a:rPr dirty="0" sz="2400" spc="20">
                <a:latin typeface="Microsoft Sans Serif"/>
                <a:cs typeface="Microsoft Sans Serif"/>
              </a:rPr>
              <a:t> </a:t>
            </a:r>
            <a:r>
              <a:rPr dirty="0" sz="2400" spc="10">
                <a:latin typeface="Microsoft Sans Serif"/>
                <a:cs typeface="Microsoft Sans Serif"/>
              </a:rPr>
              <a:t>freedom</a:t>
            </a:r>
            <a:endParaRPr sz="2400">
              <a:latin typeface="Microsoft Sans Serif"/>
              <a:cs typeface="Microsoft Sans Serif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242874" y="5903467"/>
            <a:ext cx="5243830" cy="14763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400" marR="30480">
              <a:lnSpc>
                <a:spcPct val="135800"/>
              </a:lnSpc>
              <a:spcBef>
                <a:spcPts val="100"/>
              </a:spcBef>
            </a:pP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𝐑</a:t>
            </a:r>
            <a:r>
              <a:rPr dirty="0" sz="2400" spc="5">
                <a:solidFill>
                  <a:srgbClr val="FF0000"/>
                </a:solidFill>
                <a:latin typeface="Cambria Math"/>
                <a:cs typeface="Cambria Math"/>
              </a:rPr>
              <a:t>𝐞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𝐣𝐞𝐜𝐭</a:t>
            </a:r>
            <a:r>
              <a:rPr dirty="0" sz="2400" spc="-1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𝐇</a:t>
            </a:r>
            <a:r>
              <a:rPr dirty="0" sz="2400">
                <a:solidFill>
                  <a:srgbClr val="FF0000"/>
                </a:solidFill>
                <a:latin typeface="Cambria Math"/>
                <a:cs typeface="Cambria Math"/>
              </a:rPr>
              <a:t>𝟎,</a:t>
            </a:r>
            <a:r>
              <a:rPr dirty="0" sz="2400" spc="-13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-5">
                <a:solidFill>
                  <a:srgbClr val="FF0000"/>
                </a:solidFill>
                <a:latin typeface="Cambria Math"/>
                <a:cs typeface="Cambria Math"/>
              </a:rPr>
              <a:t>𝐢𝐟</a:t>
            </a:r>
            <a:r>
              <a:rPr dirty="0" sz="2400" spc="5">
                <a:solidFill>
                  <a:srgbClr val="FF0000"/>
                </a:solidFill>
                <a:latin typeface="Cambria Math"/>
                <a:cs typeface="Cambria Math"/>
              </a:rPr>
              <a:t>𝒕</a:t>
            </a:r>
            <a:r>
              <a:rPr dirty="0" baseline="-21604" sz="2700" spc="-1575">
                <a:solidFill>
                  <a:srgbClr val="FF0000"/>
                </a:solidFill>
                <a:latin typeface="Cambria Math"/>
                <a:cs typeface="Cambria Math"/>
              </a:rPr>
              <a:t>𝖰</a:t>
            </a:r>
            <a:r>
              <a:rPr dirty="0" baseline="-9259" sz="2700" spc="-240">
                <a:solidFill>
                  <a:srgbClr val="FF0000"/>
                </a:solidFill>
                <a:latin typeface="Cambria Math"/>
                <a:cs typeface="Cambria Math"/>
              </a:rPr>
              <a:t>&amp;</a:t>
            </a:r>
            <a:r>
              <a:rPr dirty="0" baseline="-41666" sz="2100">
                <a:solidFill>
                  <a:srgbClr val="FF0000"/>
                </a:solidFill>
                <a:latin typeface="Cambria Math"/>
                <a:cs typeface="Cambria Math"/>
              </a:rPr>
              <a:t>𝒊</a:t>
            </a:r>
            <a:r>
              <a:rPr dirty="0" baseline="-41666" sz="2100" spc="-179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2400" spc="35" b="1">
                <a:solidFill>
                  <a:srgbClr val="FF0000"/>
                </a:solidFill>
                <a:latin typeface="Arial"/>
                <a:cs typeface="Arial"/>
              </a:rPr>
              <a:t>&gt;</a:t>
            </a:r>
            <a:r>
              <a:rPr dirty="0" sz="2400" spc="-1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45" b="1">
                <a:solidFill>
                  <a:srgbClr val="FF0000"/>
                </a:solidFill>
                <a:latin typeface="Arial"/>
                <a:cs typeface="Arial"/>
              </a:rPr>
              <a:t>t</a:t>
            </a:r>
            <a:r>
              <a:rPr dirty="0" sz="24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90" b="1">
                <a:solidFill>
                  <a:srgbClr val="FF0000"/>
                </a:solidFill>
                <a:latin typeface="Arial"/>
                <a:cs typeface="Arial"/>
              </a:rPr>
              <a:t>(</a:t>
            </a:r>
            <a:r>
              <a:rPr dirty="0" sz="2400" spc="-30" b="1">
                <a:solidFill>
                  <a:srgbClr val="FF0000"/>
                </a:solidFill>
                <a:latin typeface="Arial"/>
                <a:cs typeface="Arial"/>
              </a:rPr>
              <a:t>C</a:t>
            </a:r>
            <a:r>
              <a:rPr dirty="0" sz="2400" spc="-25" b="1">
                <a:solidFill>
                  <a:srgbClr val="FF0000"/>
                </a:solidFill>
                <a:latin typeface="Arial"/>
                <a:cs typeface="Arial"/>
              </a:rPr>
              <a:t>V</a:t>
            </a:r>
            <a:r>
              <a:rPr dirty="0" sz="2400" spc="-90" b="1">
                <a:solidFill>
                  <a:srgbClr val="FF0000"/>
                </a:solidFill>
                <a:latin typeface="Arial"/>
                <a:cs typeface="Arial"/>
              </a:rPr>
              <a:t>)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90" b="1">
                <a:solidFill>
                  <a:srgbClr val="FF0000"/>
                </a:solidFill>
                <a:latin typeface="Arial"/>
                <a:cs typeface="Arial"/>
              </a:rPr>
              <a:t>(</a:t>
            </a:r>
            <a:r>
              <a:rPr dirty="0" sz="2400" b="1">
                <a:solidFill>
                  <a:srgbClr val="FF0000"/>
                </a:solidFill>
                <a:latin typeface="Arial"/>
                <a:cs typeface="Arial"/>
              </a:rPr>
              <a:t>P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120" b="1">
                <a:solidFill>
                  <a:srgbClr val="FF0000"/>
                </a:solidFill>
                <a:latin typeface="Arial"/>
                <a:cs typeface="Arial"/>
              </a:rPr>
              <a:t>≤</a:t>
            </a:r>
            <a:r>
              <a:rPr dirty="0" sz="2400" spc="-1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0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.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05</a:t>
            </a:r>
            <a:r>
              <a:rPr dirty="0" sz="2400" spc="-90" b="1">
                <a:solidFill>
                  <a:srgbClr val="FF0000"/>
                </a:solidFill>
                <a:latin typeface="Arial"/>
                <a:cs typeface="Arial"/>
              </a:rPr>
              <a:t>)</a:t>
            </a:r>
            <a:r>
              <a:rPr dirty="0" sz="2400" spc="-5" b="1">
                <a:solidFill>
                  <a:srgbClr val="FF0000"/>
                </a:solidFill>
                <a:latin typeface="Arial"/>
                <a:cs typeface="Arial"/>
              </a:rPr>
              <a:t> a</a:t>
            </a:r>
            <a:r>
              <a:rPr dirty="0" sz="2400" b="1">
                <a:solidFill>
                  <a:srgbClr val="FF0000"/>
                </a:solidFill>
                <a:latin typeface="Arial"/>
                <a:cs typeface="Arial"/>
              </a:rPr>
              <a:t>n</a:t>
            </a:r>
            <a:r>
              <a:rPr dirty="0" sz="2400" b="1">
                <a:solidFill>
                  <a:srgbClr val="FF0000"/>
                </a:solidFill>
                <a:latin typeface="Arial"/>
                <a:cs typeface="Arial"/>
              </a:rPr>
              <a:t>d  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a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i</a:t>
            </a:r>
            <a:r>
              <a:rPr dirty="0" sz="2400" spc="-50" b="1">
                <a:solidFill>
                  <a:srgbClr val="0000FF"/>
                </a:solidFill>
                <a:latin typeface="Arial"/>
                <a:cs typeface="Arial"/>
              </a:rPr>
              <a:t>l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50" b="1">
                <a:solidFill>
                  <a:srgbClr val="0000FF"/>
                </a:solidFill>
                <a:latin typeface="Arial"/>
                <a:cs typeface="Arial"/>
              </a:rPr>
              <a:t>t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o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r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e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j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ec</a:t>
            </a:r>
            <a:r>
              <a:rPr dirty="0" sz="2400" spc="45" b="1">
                <a:solidFill>
                  <a:srgbClr val="0000FF"/>
                </a:solidFill>
                <a:latin typeface="Arial"/>
                <a:cs typeface="Arial"/>
              </a:rPr>
              <a:t>t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40" b="1">
                <a:solidFill>
                  <a:srgbClr val="0000FF"/>
                </a:solidFill>
                <a:latin typeface="Arial"/>
                <a:cs typeface="Arial"/>
              </a:rPr>
              <a:t>H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0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,</a:t>
            </a:r>
            <a:r>
              <a:rPr dirty="0" sz="24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i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f</a:t>
            </a:r>
            <a:r>
              <a:rPr dirty="0" sz="24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90">
                <a:solidFill>
                  <a:srgbClr val="0000FF"/>
                </a:solidFill>
                <a:latin typeface="Cambria Math"/>
                <a:cs typeface="Cambria Math"/>
              </a:rPr>
              <a:t>𝐭</a:t>
            </a:r>
            <a:r>
              <a:rPr dirty="0" baseline="-20061" sz="2700" spc="-2670">
                <a:solidFill>
                  <a:srgbClr val="0000FF"/>
                </a:solidFill>
                <a:latin typeface="Cambria Math"/>
                <a:cs typeface="Cambria Math"/>
              </a:rPr>
              <a:t>✿</a:t>
            </a:r>
            <a:r>
              <a:rPr dirty="0" baseline="-9259" sz="2700" spc="-359">
                <a:solidFill>
                  <a:srgbClr val="0000FF"/>
                </a:solidFill>
                <a:latin typeface="Cambria Math"/>
                <a:cs typeface="Cambria Math"/>
              </a:rPr>
              <a:t>&amp;</a:t>
            </a:r>
            <a:r>
              <a:rPr dirty="0" baseline="-9259" sz="2700">
                <a:solidFill>
                  <a:srgbClr val="0000FF"/>
                </a:solidFill>
                <a:latin typeface="Cambria Math"/>
                <a:cs typeface="Cambria Math"/>
              </a:rPr>
              <a:t> </a:t>
            </a:r>
            <a:r>
              <a:rPr dirty="0" baseline="-9259" sz="2700" spc="-60">
                <a:solidFill>
                  <a:srgbClr val="0000FF"/>
                </a:solidFill>
                <a:latin typeface="Cambria Math"/>
                <a:cs typeface="Cambria Math"/>
              </a:rPr>
              <a:t> 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&lt;</a:t>
            </a:r>
            <a:r>
              <a:rPr dirty="0" sz="24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45" b="1">
                <a:solidFill>
                  <a:srgbClr val="0000FF"/>
                </a:solidFill>
                <a:latin typeface="Arial"/>
                <a:cs typeface="Arial"/>
              </a:rPr>
              <a:t>t</a:t>
            </a:r>
            <a:r>
              <a:rPr dirty="0" sz="24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90" b="1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dirty="0" sz="2400" spc="-30" b="1">
                <a:solidFill>
                  <a:srgbClr val="0000FF"/>
                </a:solidFill>
                <a:latin typeface="Arial"/>
                <a:cs typeface="Arial"/>
              </a:rPr>
              <a:t>C</a:t>
            </a:r>
            <a:r>
              <a:rPr dirty="0" sz="2400" spc="-25" b="1">
                <a:solidFill>
                  <a:srgbClr val="0000FF"/>
                </a:solidFill>
                <a:latin typeface="Arial"/>
                <a:cs typeface="Arial"/>
              </a:rPr>
              <a:t>V</a:t>
            </a:r>
            <a:r>
              <a:rPr dirty="0" sz="2400" spc="-90" b="1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2400">
              <a:latin typeface="Arial"/>
              <a:cs typeface="Arial"/>
            </a:endParaRPr>
          </a:p>
          <a:p>
            <a:pPr marL="25400">
              <a:lnSpc>
                <a:spcPct val="100000"/>
              </a:lnSpc>
              <a:spcBef>
                <a:spcPts val="720"/>
              </a:spcBef>
            </a:pPr>
            <a:r>
              <a:rPr dirty="0" sz="2400" spc="-45" b="1">
                <a:solidFill>
                  <a:srgbClr val="0000FF"/>
                </a:solidFill>
                <a:latin typeface="Arial"/>
                <a:cs typeface="Arial"/>
              </a:rPr>
              <a:t>(P</a:t>
            </a:r>
            <a:r>
              <a:rPr dirty="0" sz="2400" spc="-3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35" b="1">
                <a:solidFill>
                  <a:srgbClr val="0000FF"/>
                </a:solidFill>
                <a:latin typeface="Arial"/>
                <a:cs typeface="Arial"/>
              </a:rPr>
              <a:t>&gt;</a:t>
            </a:r>
            <a:r>
              <a:rPr dirty="0" sz="2400" spc="-4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400" spc="-20" b="1">
                <a:solidFill>
                  <a:srgbClr val="0000FF"/>
                </a:solidFill>
                <a:latin typeface="Arial"/>
                <a:cs typeface="Arial"/>
              </a:rPr>
              <a:t>0.05)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434801"/>
            <a:ext cx="12331700" cy="5307330"/>
          </a:xfrm>
          <a:prstGeom prst="rect">
            <a:avLst/>
          </a:prstGeom>
        </p:spPr>
        <p:txBody>
          <a:bodyPr wrap="square" lIns="0" tIns="183515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445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Definition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of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endParaRPr sz="3600">
              <a:latin typeface="Arial"/>
              <a:cs typeface="Arial"/>
            </a:endParaRPr>
          </a:p>
          <a:p>
            <a:pPr marL="526415" indent="-396875">
              <a:lnSpc>
                <a:spcPct val="100000"/>
              </a:lnSpc>
              <a:spcBef>
                <a:spcPts val="1650"/>
              </a:spcBef>
              <a:buFont typeface="Arial MT"/>
              <a:buChar char="•"/>
              <a:tabLst>
                <a:tab pos="527050" algn="l"/>
                <a:tab pos="1316990" algn="l"/>
              </a:tabLst>
            </a:pPr>
            <a:r>
              <a:rPr dirty="0" sz="4400" spc="5">
                <a:latin typeface="Microsoft Sans Serif"/>
                <a:cs typeface="Microsoft Sans Serif"/>
              </a:rPr>
              <a:t>Y</a:t>
            </a:r>
            <a:r>
              <a:rPr dirty="0" baseline="-19157" sz="4350" spc="7">
                <a:latin typeface="Microsoft Sans Serif"/>
                <a:cs typeface="Microsoft Sans Serif"/>
              </a:rPr>
              <a:t>t	</a:t>
            </a:r>
            <a:r>
              <a:rPr dirty="0" sz="4400" spc="-15">
                <a:latin typeface="Microsoft Sans Serif"/>
                <a:cs typeface="Microsoft Sans Serif"/>
              </a:rPr>
              <a:t>represents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random</a:t>
            </a:r>
            <a:r>
              <a:rPr dirty="0" sz="4400" spc="45">
                <a:latin typeface="Microsoft Sans Serif"/>
                <a:cs typeface="Microsoft Sans Serif"/>
              </a:rPr>
              <a:t> quantity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at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time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60">
                <a:latin typeface="Microsoft Sans Serif"/>
                <a:cs typeface="Microsoft Sans Serif"/>
              </a:rPr>
              <a:t>t</a:t>
            </a:r>
            <a:endParaRPr sz="4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Arial MT"/>
              <a:buChar char="•"/>
            </a:pPr>
            <a:endParaRPr sz="4650">
              <a:latin typeface="Microsoft Sans Serif"/>
              <a:cs typeface="Microsoft Sans Serif"/>
            </a:endParaRPr>
          </a:p>
          <a:p>
            <a:pPr marL="526415" marR="17780" indent="-396240">
              <a:lnSpc>
                <a:spcPct val="149500"/>
              </a:lnSpc>
              <a:spcBef>
                <a:spcPts val="5"/>
              </a:spcBef>
              <a:buFont typeface="Arial MT"/>
              <a:buChar char="•"/>
              <a:tabLst>
                <a:tab pos="527050" algn="l"/>
                <a:tab pos="3656965" algn="l"/>
                <a:tab pos="6317615" algn="l"/>
                <a:tab pos="11634470" algn="l"/>
              </a:tabLst>
            </a:pPr>
            <a:r>
              <a:rPr dirty="0" sz="4400" spc="-45">
                <a:latin typeface="Microsoft Sans Serif"/>
                <a:cs typeface="Microsoft Sans Serif"/>
              </a:rPr>
              <a:t>In</a:t>
            </a:r>
            <a:r>
              <a:rPr dirty="0" sz="4400" spc="75">
                <a:latin typeface="Microsoft Sans Serif"/>
                <a:cs typeface="Microsoft Sans Serif"/>
              </a:rPr>
              <a:t> </a:t>
            </a:r>
            <a:r>
              <a:rPr dirty="0" sz="4400" spc="-30">
                <a:latin typeface="Microsoft Sans Serif"/>
                <a:cs typeface="Microsoft Sans Serif"/>
              </a:rPr>
              <a:t>general,</a:t>
            </a:r>
            <a:r>
              <a:rPr dirty="0" sz="4400" spc="80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</a:t>
            </a:r>
            <a:r>
              <a:rPr dirty="0" sz="4400" spc="80">
                <a:latin typeface="Microsoft Sans Serif"/>
                <a:cs typeface="Microsoft Sans Serif"/>
              </a:rPr>
              <a:t> </a:t>
            </a:r>
            <a:r>
              <a:rPr dirty="0" sz="4400" spc="-45">
                <a:latin typeface="Microsoft Sans Serif"/>
                <a:cs typeface="Microsoft Sans Serif"/>
              </a:rPr>
              <a:t>value</a:t>
            </a:r>
            <a:r>
              <a:rPr dirty="0" sz="4400" spc="80">
                <a:latin typeface="Microsoft Sans Serif"/>
                <a:cs typeface="Microsoft Sans Serif"/>
              </a:rPr>
              <a:t> </a:t>
            </a:r>
            <a:r>
              <a:rPr dirty="0" sz="4400" spc="-75" i="1">
                <a:latin typeface="Arial"/>
                <a:cs typeface="Arial"/>
              </a:rPr>
              <a:t>Y</a:t>
            </a:r>
            <a:r>
              <a:rPr dirty="0" baseline="-19157" sz="4350" spc="-112" i="1">
                <a:latin typeface="Arial"/>
                <a:cs typeface="Arial"/>
              </a:rPr>
              <a:t>t	</a:t>
            </a:r>
            <a:r>
              <a:rPr dirty="0" sz="4400" spc="55">
                <a:latin typeface="Microsoft Sans Serif"/>
                <a:cs typeface="Microsoft Sans Serif"/>
              </a:rPr>
              <a:t>might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55">
                <a:latin typeface="Microsoft Sans Serif"/>
                <a:cs typeface="Microsoft Sans Serif"/>
              </a:rPr>
              <a:t>depend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on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 </a:t>
            </a:r>
            <a:r>
              <a:rPr dirty="0" sz="4400" spc="30">
                <a:latin typeface="Microsoft Sans Serif"/>
                <a:cs typeface="Microsoft Sans Serif"/>
              </a:rPr>
              <a:t> </a:t>
            </a:r>
            <a:r>
              <a:rPr dirty="0" sz="4400" spc="160">
                <a:latin typeface="Microsoft Sans Serif"/>
                <a:cs typeface="Microsoft Sans Serif"/>
              </a:rPr>
              <a:t>q</a:t>
            </a:r>
            <a:r>
              <a:rPr dirty="0" sz="4400" spc="-5">
                <a:latin typeface="Microsoft Sans Serif"/>
                <a:cs typeface="Microsoft Sans Serif"/>
              </a:rPr>
              <a:t>u</a:t>
            </a:r>
            <a:r>
              <a:rPr dirty="0" sz="4400" spc="-90">
                <a:latin typeface="Microsoft Sans Serif"/>
                <a:cs typeface="Microsoft Sans Serif"/>
              </a:rPr>
              <a:t>a</a:t>
            </a:r>
            <a:r>
              <a:rPr dirty="0" sz="4400" spc="-5">
                <a:latin typeface="Microsoft Sans Serif"/>
                <a:cs typeface="Microsoft Sans Serif"/>
              </a:rPr>
              <a:t>n</a:t>
            </a:r>
            <a:r>
              <a:rPr dirty="0" sz="4400" spc="160">
                <a:latin typeface="Microsoft Sans Serif"/>
                <a:cs typeface="Microsoft Sans Serif"/>
              </a:rPr>
              <a:t>t</a:t>
            </a:r>
            <a:r>
              <a:rPr dirty="0" sz="4400" spc="-35">
                <a:latin typeface="Microsoft Sans Serif"/>
                <a:cs typeface="Microsoft Sans Serif"/>
              </a:rPr>
              <a:t>i</a:t>
            </a:r>
            <a:r>
              <a:rPr dirty="0" sz="4400" spc="160">
                <a:latin typeface="Microsoft Sans Serif"/>
                <a:cs typeface="Microsoft Sans Serif"/>
              </a:rPr>
              <a:t>t</a:t>
            </a:r>
            <a:r>
              <a:rPr dirty="0" sz="4400">
                <a:latin typeface="Microsoft Sans Serif"/>
                <a:cs typeface="Microsoft Sans Serif"/>
              </a:rPr>
              <a:t>y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254" i="1">
                <a:latin typeface="Arial"/>
                <a:cs typeface="Arial"/>
              </a:rPr>
              <a:t>Y</a:t>
            </a:r>
            <a:r>
              <a:rPr dirty="0" baseline="-19157" sz="4350" spc="172" i="1">
                <a:latin typeface="Arial"/>
                <a:cs typeface="Arial"/>
              </a:rPr>
              <a:t>t</a:t>
            </a:r>
            <a:r>
              <a:rPr dirty="0" baseline="-19157" sz="4350" spc="247" i="1">
                <a:latin typeface="Arial"/>
                <a:cs typeface="Arial"/>
              </a:rPr>
              <a:t>-</a:t>
            </a:r>
            <a:r>
              <a:rPr dirty="0" baseline="-19157" sz="4350" spc="-7">
                <a:latin typeface="Microsoft Sans Serif"/>
                <a:cs typeface="Microsoft Sans Serif"/>
              </a:rPr>
              <a:t>1</a:t>
            </a:r>
            <a:r>
              <a:rPr dirty="0" baseline="-19157" sz="4350">
                <a:latin typeface="Microsoft Sans Serif"/>
                <a:cs typeface="Microsoft Sans Serif"/>
              </a:rPr>
              <a:t>	</a:t>
            </a:r>
            <a:r>
              <a:rPr dirty="0" sz="4400" spc="45">
                <a:latin typeface="Microsoft Sans Serif"/>
                <a:cs typeface="Microsoft Sans Serif"/>
              </a:rPr>
              <a:t>a</a:t>
            </a:r>
            <a:r>
              <a:rPr dirty="0" sz="4400" spc="25">
                <a:latin typeface="Microsoft Sans Serif"/>
                <a:cs typeface="Microsoft Sans Serif"/>
              </a:rPr>
              <a:t>t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70">
                <a:latin typeface="Microsoft Sans Serif"/>
                <a:cs typeface="Microsoft Sans Serif"/>
              </a:rPr>
              <a:t>tim</a:t>
            </a:r>
            <a:r>
              <a:rPr dirty="0" sz="4400" spc="-85">
                <a:latin typeface="Microsoft Sans Serif"/>
                <a:cs typeface="Microsoft Sans Serif"/>
              </a:rPr>
              <a:t>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60" i="1">
                <a:latin typeface="Arial"/>
                <a:cs typeface="Arial"/>
              </a:rPr>
              <a:t>t</a:t>
            </a:r>
            <a:r>
              <a:rPr dirty="0" sz="4400" spc="245">
                <a:latin typeface="Microsoft Sans Serif"/>
                <a:cs typeface="Microsoft Sans Serif"/>
              </a:rPr>
              <a:t>-</a:t>
            </a:r>
            <a:r>
              <a:rPr dirty="0" sz="4400" spc="-5">
                <a:latin typeface="Microsoft Sans Serif"/>
                <a:cs typeface="Microsoft Sans Serif"/>
              </a:rPr>
              <a:t>1</a:t>
            </a:r>
            <a:r>
              <a:rPr dirty="0" sz="4400">
                <a:latin typeface="Microsoft Sans Serif"/>
                <a:cs typeface="Microsoft Sans Serif"/>
              </a:rPr>
              <a:t>,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70">
                <a:latin typeface="Microsoft Sans Serif"/>
                <a:cs typeface="Microsoft Sans Serif"/>
              </a:rPr>
              <a:t>o</a:t>
            </a:r>
            <a:r>
              <a:rPr dirty="0" sz="4400">
                <a:latin typeface="Microsoft Sans Serif"/>
                <a:cs typeface="Microsoft Sans Serif"/>
              </a:rPr>
              <a:t>r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90">
                <a:latin typeface="Microsoft Sans Serif"/>
                <a:cs typeface="Microsoft Sans Serif"/>
              </a:rPr>
              <a:t>e</a:t>
            </a:r>
            <a:r>
              <a:rPr dirty="0" sz="4400" spc="-40">
                <a:latin typeface="Microsoft Sans Serif"/>
                <a:cs typeface="Microsoft Sans Serif"/>
              </a:rPr>
              <a:t>v</a:t>
            </a:r>
            <a:r>
              <a:rPr dirty="0" sz="4400" spc="-50">
                <a:latin typeface="Microsoft Sans Serif"/>
                <a:cs typeface="Microsoft Sans Serif"/>
              </a:rPr>
              <a:t>e</a:t>
            </a:r>
            <a:r>
              <a:rPr dirty="0" sz="4400" spc="-5">
                <a:latin typeface="Microsoft Sans Serif"/>
                <a:cs typeface="Microsoft Sans Serif"/>
              </a:rPr>
              <a:t>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60">
                <a:latin typeface="Microsoft Sans Serif"/>
                <a:cs typeface="Microsoft Sans Serif"/>
              </a:rPr>
              <a:t>t</a:t>
            </a:r>
            <a:r>
              <a:rPr dirty="0" sz="4400" spc="-5">
                <a:latin typeface="Microsoft Sans Serif"/>
                <a:cs typeface="Microsoft Sans Serif"/>
              </a:rPr>
              <a:t>h</a:t>
            </a:r>
            <a:r>
              <a:rPr dirty="0" sz="4400" spc="-85">
                <a:latin typeface="Microsoft Sans Serif"/>
                <a:cs typeface="Microsoft Sans Serif"/>
              </a:rPr>
              <a:t>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40">
                <a:latin typeface="Microsoft Sans Serif"/>
                <a:cs typeface="Microsoft Sans Serif"/>
              </a:rPr>
              <a:t>v</a:t>
            </a:r>
            <a:r>
              <a:rPr dirty="0" sz="4400" spc="-50">
                <a:latin typeface="Microsoft Sans Serif"/>
                <a:cs typeface="Microsoft Sans Serif"/>
              </a:rPr>
              <a:t>a</a:t>
            </a:r>
            <a:r>
              <a:rPr dirty="0" sz="4400" spc="-35">
                <a:latin typeface="Microsoft Sans Serif"/>
                <a:cs typeface="Microsoft Sans Serif"/>
              </a:rPr>
              <a:t>l</a:t>
            </a:r>
            <a:r>
              <a:rPr dirty="0" sz="4400" spc="-5">
                <a:latin typeface="Microsoft Sans Serif"/>
                <a:cs typeface="Microsoft Sans Serif"/>
              </a:rPr>
              <a:t>u</a:t>
            </a:r>
            <a:r>
              <a:rPr dirty="0" sz="4400" spc="-85">
                <a:latin typeface="Microsoft Sans Serif"/>
                <a:cs typeface="Microsoft Sans Serif"/>
              </a:rPr>
              <a:t>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254" i="1">
                <a:latin typeface="Arial"/>
                <a:cs typeface="Arial"/>
              </a:rPr>
              <a:t>Y</a:t>
            </a:r>
            <a:r>
              <a:rPr dirty="0" baseline="-19157" sz="4350" spc="-89" i="1">
                <a:latin typeface="Arial"/>
                <a:cs typeface="Arial"/>
              </a:rPr>
              <a:t>s</a:t>
            </a:r>
            <a:r>
              <a:rPr dirty="0" baseline="-19157" sz="4350" i="1">
                <a:latin typeface="Arial"/>
                <a:cs typeface="Arial"/>
              </a:rPr>
              <a:t>	</a:t>
            </a:r>
            <a:r>
              <a:rPr dirty="0" sz="4400" spc="40">
                <a:latin typeface="Microsoft Sans Serif"/>
                <a:cs typeface="Microsoft Sans Serif"/>
              </a:rPr>
              <a:t>for  </a:t>
            </a:r>
            <a:r>
              <a:rPr dirty="0" sz="4400" spc="25">
                <a:latin typeface="Microsoft Sans Serif"/>
                <a:cs typeface="Microsoft Sans Serif"/>
              </a:rPr>
              <a:t>other</a:t>
            </a:r>
            <a:r>
              <a:rPr dirty="0" sz="4400" spc="45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times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85" i="1">
                <a:latin typeface="Arial"/>
                <a:cs typeface="Arial"/>
              </a:rPr>
              <a:t>s</a:t>
            </a:r>
            <a:r>
              <a:rPr dirty="0" sz="4400" spc="-5" i="1">
                <a:latin typeface="Arial"/>
                <a:cs typeface="Arial"/>
              </a:rPr>
              <a:t> </a:t>
            </a:r>
            <a:r>
              <a:rPr dirty="0" sz="4400" spc="70" i="1">
                <a:latin typeface="Arial"/>
                <a:cs typeface="Arial"/>
              </a:rPr>
              <a:t>&lt;</a:t>
            </a:r>
            <a:r>
              <a:rPr dirty="0" sz="4400" spc="-5" i="1">
                <a:latin typeface="Arial"/>
                <a:cs typeface="Arial"/>
              </a:rPr>
              <a:t> </a:t>
            </a:r>
            <a:r>
              <a:rPr dirty="0" sz="4400" spc="80" i="1">
                <a:latin typeface="Arial"/>
                <a:cs typeface="Arial"/>
              </a:rPr>
              <a:t>t</a:t>
            </a:r>
            <a:r>
              <a:rPr dirty="0" sz="4400" spc="80">
                <a:latin typeface="Microsoft Sans Serif"/>
                <a:cs typeface="Microsoft Sans Serif"/>
              </a:rPr>
              <a:t>.</a:t>
            </a:r>
            <a:endParaRPr sz="44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6" name="object 6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410774" y="317092"/>
            <a:ext cx="12385040" cy="6797675"/>
          </a:xfrm>
          <a:prstGeom prst="rect">
            <a:avLst/>
          </a:prstGeom>
        </p:spPr>
        <p:txBody>
          <a:bodyPr wrap="square" lIns="0" tIns="301625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2375"/>
              </a:spcBef>
              <a:tabLst>
                <a:tab pos="35706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Moving </a:t>
            </a:r>
            <a:r>
              <a:rPr dirty="0" sz="3600" spc="-25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40" b="1">
                <a:solidFill>
                  <a:srgbClr val="0000FF"/>
                </a:solidFill>
                <a:latin typeface="Arial"/>
                <a:cs typeface="Arial"/>
              </a:rPr>
              <a:t>(MA)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45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3600">
              <a:latin typeface="Arial"/>
              <a:cs typeface="Arial"/>
            </a:endParaRPr>
          </a:p>
          <a:p>
            <a:pPr marL="558800" marR="17780" indent="-396240">
              <a:lnSpc>
                <a:spcPct val="150000"/>
              </a:lnSpc>
              <a:spcBef>
                <a:spcPts val="125"/>
              </a:spcBef>
              <a:buFont typeface="Arial MT"/>
              <a:buChar char="•"/>
              <a:tabLst>
                <a:tab pos="558800" algn="l"/>
                <a:tab pos="559435" algn="l"/>
              </a:tabLst>
            </a:pPr>
            <a:r>
              <a:rPr dirty="0" sz="4000" spc="20" b="1">
                <a:latin typeface="Arial"/>
                <a:cs typeface="Arial"/>
              </a:rPr>
              <a:t>Moving</a:t>
            </a:r>
            <a:r>
              <a:rPr dirty="0" sz="4000" spc="20">
                <a:latin typeface="Microsoft Sans Serif"/>
                <a:cs typeface="Microsoft Sans Serif"/>
              </a:rPr>
              <a:t>-</a:t>
            </a:r>
            <a:r>
              <a:rPr dirty="0" sz="4000" spc="20" b="1">
                <a:latin typeface="Arial"/>
                <a:cs typeface="Arial"/>
              </a:rPr>
              <a:t>average</a:t>
            </a:r>
            <a:r>
              <a:rPr dirty="0" sz="4000" b="1">
                <a:latin typeface="Arial"/>
                <a:cs typeface="Arial"/>
              </a:rPr>
              <a:t> </a:t>
            </a:r>
            <a:r>
              <a:rPr dirty="0" sz="4000" spc="10" b="1">
                <a:latin typeface="Arial"/>
                <a:cs typeface="Arial"/>
              </a:rPr>
              <a:t>model</a:t>
            </a:r>
            <a:r>
              <a:rPr dirty="0" sz="4000" spc="10">
                <a:latin typeface="Microsoft Sans Serif"/>
                <a:cs typeface="Microsoft Sans Serif"/>
              </a:rPr>
              <a:t>: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" b="1">
                <a:latin typeface="Arial"/>
                <a:cs typeface="Arial"/>
              </a:rPr>
              <a:t>moving</a:t>
            </a:r>
            <a:r>
              <a:rPr dirty="0" sz="4000" spc="5">
                <a:latin typeface="Microsoft Sans Serif"/>
                <a:cs typeface="Microsoft Sans Serif"/>
              </a:rPr>
              <a:t>-</a:t>
            </a:r>
            <a:r>
              <a:rPr dirty="0" sz="4000" spc="5" b="1">
                <a:latin typeface="Arial"/>
                <a:cs typeface="Arial"/>
              </a:rPr>
              <a:t>average </a:t>
            </a:r>
            <a:r>
              <a:rPr dirty="0" sz="4000" spc="10" b="1">
                <a:latin typeface="Arial"/>
                <a:cs typeface="Arial"/>
              </a:rPr>
              <a:t> model</a:t>
            </a:r>
            <a:r>
              <a:rPr dirty="0" sz="4000" b="1">
                <a:latin typeface="Arial"/>
                <a:cs typeface="Arial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specifies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that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85">
                <a:latin typeface="Microsoft Sans Serif"/>
                <a:cs typeface="Microsoft Sans Serif"/>
              </a:rPr>
              <a:t>output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depends 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linearly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 b="1">
                <a:solidFill>
                  <a:srgbClr val="0033CC"/>
                </a:solidFill>
                <a:latin typeface="Arial"/>
                <a:cs typeface="Arial"/>
              </a:rPr>
              <a:t>current</a:t>
            </a:r>
            <a:r>
              <a:rPr dirty="0" sz="4000" b="1">
                <a:solidFill>
                  <a:srgbClr val="0033CC"/>
                </a:solidFill>
                <a:latin typeface="Arial"/>
                <a:cs typeface="Arial"/>
              </a:rPr>
              <a:t> and</a:t>
            </a:r>
            <a:r>
              <a:rPr dirty="0" sz="4000" spc="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-45" b="1">
                <a:solidFill>
                  <a:srgbClr val="0033CC"/>
                </a:solidFill>
                <a:latin typeface="Arial"/>
                <a:cs typeface="Arial"/>
              </a:rPr>
              <a:t>various</a:t>
            </a:r>
            <a:r>
              <a:rPr dirty="0" sz="4000" spc="-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15" b="1">
                <a:solidFill>
                  <a:srgbClr val="0033CC"/>
                </a:solidFill>
                <a:latin typeface="Arial"/>
                <a:cs typeface="Arial"/>
              </a:rPr>
              <a:t>past</a:t>
            </a:r>
            <a:r>
              <a:rPr dirty="0" sz="4000" spc="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values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stochastic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term.</a:t>
            </a:r>
            <a:endParaRPr sz="4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 MT"/>
              <a:buChar char="•"/>
            </a:pPr>
            <a:endParaRPr sz="4200">
              <a:latin typeface="Microsoft Sans Serif"/>
              <a:cs typeface="Microsoft Sans Serif"/>
            </a:endParaRPr>
          </a:p>
          <a:p>
            <a:pPr marL="558800" indent="-396875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558800" algn="l"/>
                <a:tab pos="559435" algn="l"/>
              </a:tabLst>
            </a:pPr>
            <a:r>
              <a:rPr dirty="0" sz="4000" spc="40">
                <a:latin typeface="Microsoft Sans Serif"/>
                <a:cs typeface="Microsoft Sans Serif"/>
              </a:rPr>
              <a:t>Moving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average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model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order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145">
                <a:latin typeface="Microsoft Sans Serif"/>
                <a:cs typeface="Microsoft Sans Serif"/>
              </a:rPr>
              <a:t>q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25">
                <a:latin typeface="Microsoft Sans Serif"/>
                <a:cs typeface="Microsoft Sans Serif"/>
              </a:rPr>
              <a:t>(MA(q)):</a:t>
            </a:r>
            <a:endParaRPr sz="4000">
              <a:latin typeface="Microsoft Sans Serif"/>
              <a:cs typeface="Microsoft Sans Serif"/>
            </a:endParaRPr>
          </a:p>
          <a:p>
            <a:pPr marL="811530">
              <a:lnSpc>
                <a:spcPct val="100000"/>
              </a:lnSpc>
              <a:spcBef>
                <a:spcPts val="2440"/>
              </a:spcBef>
              <a:tabLst>
                <a:tab pos="1480185" algn="l"/>
                <a:tab pos="2903220" algn="l"/>
                <a:tab pos="5300345" algn="l"/>
                <a:tab pos="7710805" algn="l"/>
                <a:tab pos="11367770" algn="l"/>
              </a:tabLst>
            </a:pPr>
            <a:r>
              <a:rPr dirty="0" sz="4800" spc="-320">
                <a:latin typeface="Cambria Math"/>
                <a:cs typeface="Cambria Math"/>
              </a:rPr>
              <a:t>𝑌</a:t>
            </a:r>
            <a:r>
              <a:rPr dirty="0" baseline="-15873" sz="5250" spc="-480">
                <a:latin typeface="Cambria Math"/>
                <a:cs typeface="Cambria Math"/>
              </a:rPr>
              <a:t>𝑡	</a:t>
            </a:r>
            <a:r>
              <a:rPr dirty="0" sz="4800">
                <a:latin typeface="Cambria Math"/>
                <a:cs typeface="Cambria Math"/>
              </a:rPr>
              <a:t>=</a:t>
            </a:r>
            <a:r>
              <a:rPr dirty="0" sz="4800" spc="275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𝑤</a:t>
            </a:r>
            <a:r>
              <a:rPr dirty="0" baseline="-15873" sz="5250">
                <a:latin typeface="Cambria Math"/>
                <a:cs typeface="Cambria Math"/>
              </a:rPr>
              <a:t>𝑡	</a:t>
            </a:r>
            <a:r>
              <a:rPr dirty="0" sz="4800">
                <a:latin typeface="Cambria Math"/>
                <a:cs typeface="Cambria Math"/>
              </a:rPr>
              <a:t>+</a:t>
            </a:r>
            <a:r>
              <a:rPr dirty="0" sz="4800" spc="20">
                <a:latin typeface="Cambria Math"/>
                <a:cs typeface="Cambria Math"/>
              </a:rPr>
              <a:t> </a:t>
            </a:r>
            <a:r>
              <a:rPr dirty="0" sz="4800" spc="95">
                <a:latin typeface="Cambria Math"/>
                <a:cs typeface="Cambria Math"/>
              </a:rPr>
              <a:t>𝜃</a:t>
            </a:r>
            <a:r>
              <a:rPr dirty="0" baseline="-15873" sz="5250" spc="142">
                <a:latin typeface="Cambria Math"/>
                <a:cs typeface="Cambria Math"/>
              </a:rPr>
              <a:t>1</a:t>
            </a:r>
            <a:r>
              <a:rPr dirty="0" sz="4800" spc="95">
                <a:latin typeface="Cambria Math"/>
                <a:cs typeface="Cambria Math"/>
              </a:rPr>
              <a:t>𝑌</a:t>
            </a:r>
            <a:r>
              <a:rPr dirty="0" baseline="-15873" sz="5250" spc="142">
                <a:latin typeface="Cambria Math"/>
                <a:cs typeface="Cambria Math"/>
              </a:rPr>
              <a:t>𝑡*1	</a:t>
            </a:r>
            <a:r>
              <a:rPr dirty="0" sz="4800">
                <a:latin typeface="Cambria Math"/>
                <a:cs typeface="Cambria Math"/>
              </a:rPr>
              <a:t>+</a:t>
            </a:r>
            <a:r>
              <a:rPr dirty="0" sz="4800" spc="15">
                <a:latin typeface="Cambria Math"/>
                <a:cs typeface="Cambria Math"/>
              </a:rPr>
              <a:t> </a:t>
            </a:r>
            <a:r>
              <a:rPr dirty="0" sz="4800" spc="-40">
                <a:latin typeface="Cambria Math"/>
                <a:cs typeface="Cambria Math"/>
              </a:rPr>
              <a:t>𝜃</a:t>
            </a:r>
            <a:r>
              <a:rPr dirty="0" baseline="-15873" sz="5250" spc="-60">
                <a:latin typeface="Cambria Math"/>
                <a:cs typeface="Cambria Math"/>
              </a:rPr>
              <a:t>&amp;</a:t>
            </a:r>
            <a:r>
              <a:rPr dirty="0" sz="4800" spc="-40">
                <a:latin typeface="Cambria Math"/>
                <a:cs typeface="Cambria Math"/>
              </a:rPr>
              <a:t>𝑌</a:t>
            </a:r>
            <a:r>
              <a:rPr dirty="0" baseline="-15873" sz="5250" spc="-60">
                <a:latin typeface="Cambria Math"/>
                <a:cs typeface="Cambria Math"/>
              </a:rPr>
              <a:t>𝑡*&amp;	</a:t>
            </a:r>
            <a:r>
              <a:rPr dirty="0" sz="4800">
                <a:latin typeface="Cambria Math"/>
                <a:cs typeface="Cambria Math"/>
              </a:rPr>
              <a:t>+</a:t>
            </a:r>
            <a:r>
              <a:rPr dirty="0" sz="4800" spc="15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⋯</a:t>
            </a:r>
            <a:r>
              <a:rPr dirty="0" sz="4800" spc="-260">
                <a:latin typeface="Cambria Math"/>
                <a:cs typeface="Cambria Math"/>
              </a:rPr>
              <a:t> </a:t>
            </a:r>
            <a:r>
              <a:rPr dirty="0" sz="4800">
                <a:latin typeface="Cambria Math"/>
                <a:cs typeface="Cambria Math"/>
              </a:rPr>
              <a:t>+</a:t>
            </a:r>
            <a:r>
              <a:rPr dirty="0" sz="4800" spc="15">
                <a:latin typeface="Cambria Math"/>
                <a:cs typeface="Cambria Math"/>
              </a:rPr>
              <a:t> </a:t>
            </a:r>
            <a:r>
              <a:rPr dirty="0" sz="4800" spc="155">
                <a:latin typeface="Cambria Math"/>
                <a:cs typeface="Cambria Math"/>
              </a:rPr>
              <a:t>𝜃</a:t>
            </a:r>
            <a:r>
              <a:rPr dirty="0" baseline="-15873" sz="5250" spc="232">
                <a:latin typeface="Cambria Math"/>
                <a:cs typeface="Cambria Math"/>
              </a:rPr>
              <a:t>𝑞</a:t>
            </a:r>
            <a:r>
              <a:rPr dirty="0" sz="4800" spc="155">
                <a:latin typeface="Cambria Math"/>
                <a:cs typeface="Cambria Math"/>
              </a:rPr>
              <a:t>𝑌</a:t>
            </a:r>
            <a:r>
              <a:rPr dirty="0" baseline="-15873" sz="5250" spc="232">
                <a:latin typeface="Cambria Math"/>
                <a:cs typeface="Cambria Math"/>
              </a:rPr>
              <a:t>𝑡*𝑞	</a:t>
            </a:r>
            <a:r>
              <a:rPr dirty="0" sz="4800" spc="25">
                <a:latin typeface="Cambria Math"/>
                <a:cs typeface="Cambria Math"/>
              </a:rPr>
              <a:t>+𝜀</a:t>
            </a:r>
            <a:r>
              <a:rPr dirty="0" baseline="-15873" sz="5250" spc="37">
                <a:latin typeface="Cambria Math"/>
                <a:cs typeface="Cambria Math"/>
              </a:rPr>
              <a:t>𝑡</a:t>
            </a:r>
            <a:endParaRPr baseline="-15873" sz="5250">
              <a:latin typeface="Cambria Math"/>
              <a:cs typeface="Cambria Math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6043"/>
            <a:ext cx="10375265" cy="15627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Moving </a:t>
            </a:r>
            <a:r>
              <a:rPr dirty="0" sz="3600" spc="-25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40" b="1">
                <a:solidFill>
                  <a:srgbClr val="0000FF"/>
                </a:solidFill>
                <a:latin typeface="Arial"/>
                <a:cs typeface="Arial"/>
              </a:rPr>
              <a:t>(MA)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45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3600">
              <a:latin typeface="Arial"/>
              <a:cs typeface="Arial"/>
            </a:endParaRPr>
          </a:p>
          <a:p>
            <a:pPr marL="550545" indent="-396875">
              <a:lnSpc>
                <a:spcPct val="100000"/>
              </a:lnSpc>
              <a:spcBef>
                <a:spcPts val="2985"/>
              </a:spcBef>
              <a:buFont typeface="Arial MT"/>
              <a:buChar char="•"/>
              <a:tabLst>
                <a:tab pos="550545" algn="l"/>
                <a:tab pos="551180" algn="l"/>
              </a:tabLst>
            </a:pPr>
            <a:r>
              <a:rPr dirty="0" sz="4000" spc="20" b="1">
                <a:latin typeface="Arial"/>
                <a:cs typeface="Arial"/>
              </a:rPr>
              <a:t>Moving</a:t>
            </a:r>
            <a:r>
              <a:rPr dirty="0" sz="4000" spc="20">
                <a:latin typeface="Microsoft Sans Serif"/>
                <a:cs typeface="Microsoft Sans Serif"/>
              </a:rPr>
              <a:t>-</a:t>
            </a:r>
            <a:r>
              <a:rPr dirty="0" sz="4000" spc="20" b="1">
                <a:latin typeface="Arial"/>
                <a:cs typeface="Arial"/>
              </a:rPr>
              <a:t>average</a:t>
            </a:r>
            <a:r>
              <a:rPr dirty="0" sz="4000" spc="5" b="1">
                <a:latin typeface="Arial"/>
                <a:cs typeface="Arial"/>
              </a:rPr>
              <a:t> </a:t>
            </a:r>
            <a:r>
              <a:rPr dirty="0" sz="4000" spc="10" b="1">
                <a:latin typeface="Arial"/>
                <a:cs typeface="Arial"/>
              </a:rPr>
              <a:t>model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order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145">
                <a:latin typeface="Microsoft Sans Serif"/>
                <a:cs typeface="Microsoft Sans Serif"/>
              </a:rPr>
              <a:t>q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125">
                <a:latin typeface="Microsoft Sans Serif"/>
                <a:cs typeface="Microsoft Sans Serif"/>
              </a:rPr>
              <a:t>(MA(q)):</a:t>
            </a:r>
            <a:endParaRPr sz="40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9909" y="4645659"/>
            <a:ext cx="1252474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4924425" algn="l"/>
                <a:tab pos="9841230" algn="l"/>
                <a:tab pos="11992610" algn="l"/>
              </a:tabLst>
            </a:pPr>
            <a:r>
              <a:rPr dirty="0" sz="4000" spc="-15">
                <a:latin typeface="Microsoft Sans Serif"/>
                <a:cs typeface="Microsoft Sans Serif"/>
              </a:rPr>
              <a:t>where: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θ</a:t>
            </a:r>
            <a:r>
              <a:rPr dirty="0" baseline="-18518" sz="4050" spc="-52">
                <a:latin typeface="Microsoft Sans Serif"/>
                <a:cs typeface="Microsoft Sans Serif"/>
              </a:rPr>
              <a:t>1</a:t>
            </a:r>
            <a:r>
              <a:rPr dirty="0" sz="4000" spc="-35">
                <a:latin typeface="Microsoft Sans Serif"/>
                <a:cs typeface="Microsoft Sans Serif"/>
              </a:rPr>
              <a:t>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θ</a:t>
            </a:r>
            <a:r>
              <a:rPr dirty="0" baseline="-18518" sz="4050" spc="-52">
                <a:latin typeface="Microsoft Sans Serif"/>
                <a:cs typeface="Microsoft Sans Serif"/>
              </a:rPr>
              <a:t>2</a:t>
            </a:r>
            <a:r>
              <a:rPr dirty="0" sz="4000" spc="-35">
                <a:latin typeface="Microsoft Sans Serif"/>
                <a:cs typeface="Microsoft Sans Serif"/>
              </a:rPr>
              <a:t>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.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.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.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θ</a:t>
            </a:r>
            <a:r>
              <a:rPr dirty="0" baseline="-18518" sz="4050" spc="7">
                <a:latin typeface="Microsoft Sans Serif"/>
                <a:cs typeface="Microsoft Sans Serif"/>
              </a:rPr>
              <a:t>q	</a:t>
            </a:r>
            <a:r>
              <a:rPr dirty="0" sz="4000" spc="-75">
                <a:latin typeface="Microsoft Sans Serif"/>
                <a:cs typeface="Microsoft Sans Serif"/>
              </a:rPr>
              <a:t>are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constants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with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θ</a:t>
            </a:r>
            <a:r>
              <a:rPr dirty="0" baseline="-18518" sz="4050" spc="7">
                <a:latin typeface="Microsoft Sans Serif"/>
                <a:cs typeface="Microsoft Sans Serif"/>
              </a:rPr>
              <a:t>q	</a:t>
            </a:r>
            <a:r>
              <a:rPr dirty="0" sz="4000" spc="60">
                <a:latin typeface="Microsoft Sans Serif"/>
                <a:cs typeface="Microsoft Sans Serif"/>
              </a:rPr>
              <a:t>≠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0;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	</a:t>
            </a:r>
            <a:r>
              <a:rPr dirty="0" sz="4000" spc="120">
                <a:latin typeface="Microsoft Sans Serif"/>
                <a:cs typeface="Microsoft Sans Serif"/>
              </a:rPr>
              <a:t>w</a:t>
            </a:r>
            <a:r>
              <a:rPr dirty="0" baseline="-18518" sz="4050" spc="179">
                <a:latin typeface="Microsoft Sans Serif"/>
                <a:cs typeface="Microsoft Sans Serif"/>
              </a:rPr>
              <a:t>t</a:t>
            </a:r>
            <a:endParaRPr baseline="-18518" sz="405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34508" y="5837935"/>
            <a:ext cx="285750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95">
                <a:latin typeface="Microsoft Sans Serif"/>
                <a:cs typeface="Microsoft Sans Serif"/>
              </a:rPr>
              <a:t>w</a:t>
            </a:r>
            <a:endParaRPr sz="27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9909" y="5560059"/>
            <a:ext cx="8176259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7863840" algn="l"/>
              </a:tabLst>
            </a:pP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0" b="1">
                <a:solidFill>
                  <a:srgbClr val="0033CC"/>
                </a:solidFill>
                <a:latin typeface="Arial"/>
                <a:cs typeface="Arial"/>
              </a:rPr>
              <a:t>Gaussian</a:t>
            </a:r>
            <a:r>
              <a:rPr dirty="0" sz="4000" spc="1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25" b="1">
                <a:solidFill>
                  <a:srgbClr val="0033CC"/>
                </a:solidFill>
                <a:latin typeface="Arial"/>
                <a:cs typeface="Arial"/>
              </a:rPr>
              <a:t>white</a:t>
            </a:r>
            <a:r>
              <a:rPr dirty="0" sz="4000" spc="1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-30" b="1">
                <a:solidFill>
                  <a:srgbClr val="0033CC"/>
                </a:solidFill>
                <a:latin typeface="Arial"/>
                <a:cs typeface="Arial"/>
              </a:rPr>
              <a:t>noise</a:t>
            </a:r>
            <a:r>
              <a:rPr dirty="0" sz="4000" spc="1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000" spc="120">
                <a:latin typeface="Microsoft Sans Serif"/>
                <a:cs typeface="Microsoft Sans Serif"/>
              </a:rPr>
              <a:t>w</a:t>
            </a:r>
            <a:r>
              <a:rPr dirty="0" baseline="-18518" sz="4050" spc="179">
                <a:latin typeface="Microsoft Sans Serif"/>
                <a:cs typeface="Microsoft Sans Serif"/>
              </a:rPr>
              <a:t>t</a:t>
            </a:r>
            <a:r>
              <a:rPr dirty="0" baseline="-18518" sz="4050" spc="15">
                <a:latin typeface="Microsoft Sans Serif"/>
                <a:cs typeface="Microsoft Sans Serif"/>
              </a:rPr>
              <a:t> </a:t>
            </a:r>
            <a:r>
              <a:rPr dirty="0" sz="4000" spc="-100">
                <a:latin typeface="Microsoft Sans Serif"/>
                <a:cs typeface="Microsoft Sans Serif"/>
              </a:rPr>
              <a:t>(0,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σ</a:t>
            </a:r>
            <a:r>
              <a:rPr dirty="0" baseline="24691" sz="4050" spc="-67">
                <a:latin typeface="Microsoft Sans Serif"/>
                <a:cs typeface="Microsoft Sans Serif"/>
              </a:rPr>
              <a:t>2	</a:t>
            </a:r>
            <a:r>
              <a:rPr dirty="0" sz="4000" spc="-150">
                <a:latin typeface="Microsoft Sans Serif"/>
                <a:cs typeface="Microsoft Sans Serif"/>
              </a:rPr>
              <a:t>).</a:t>
            </a:r>
            <a:endParaRPr sz="400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5309" y="6347460"/>
            <a:ext cx="12757785" cy="939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2000" b="1">
                <a:solidFill>
                  <a:srgbClr val="FF0000"/>
                </a:solidFill>
                <a:latin typeface="Arial"/>
                <a:cs typeface="Arial"/>
              </a:rPr>
              <a:t>Note:</a:t>
            </a:r>
            <a:r>
              <a:rPr dirty="0" sz="2000" spc="-1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000" spc="-25" b="1">
                <a:latin typeface="Arial"/>
                <a:cs typeface="Arial"/>
              </a:rPr>
              <a:t>Gaussian</a:t>
            </a:r>
            <a:r>
              <a:rPr dirty="0" sz="2000" b="1">
                <a:latin typeface="Arial"/>
                <a:cs typeface="Arial"/>
              </a:rPr>
              <a:t> </a:t>
            </a:r>
            <a:r>
              <a:rPr dirty="0" sz="2000" spc="-15" b="1">
                <a:latin typeface="Arial"/>
                <a:cs typeface="Arial"/>
              </a:rPr>
              <a:t>noise</a:t>
            </a:r>
            <a:r>
              <a:rPr dirty="0" sz="2000" spc="-15">
                <a:latin typeface="Microsoft Sans Serif"/>
                <a:cs typeface="Microsoft Sans Serif"/>
              </a:rPr>
              <a:t>,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5">
                <a:latin typeface="Microsoft Sans Serif"/>
                <a:cs typeface="Microsoft Sans Serif"/>
              </a:rPr>
              <a:t>named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>
                <a:latin typeface="Microsoft Sans Serif"/>
                <a:cs typeface="Microsoft Sans Serif"/>
              </a:rPr>
              <a:t>after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-15">
                <a:latin typeface="Microsoft Sans Serif"/>
                <a:cs typeface="Microsoft Sans Serif"/>
              </a:rPr>
              <a:t>Carl</a:t>
            </a:r>
            <a:r>
              <a:rPr dirty="0" sz="2000" spc="25">
                <a:latin typeface="Microsoft Sans Serif"/>
                <a:cs typeface="Microsoft Sans Serif"/>
              </a:rPr>
              <a:t> </a:t>
            </a:r>
            <a:r>
              <a:rPr dirty="0" sz="2000">
                <a:latin typeface="Microsoft Sans Serif"/>
                <a:cs typeface="Microsoft Sans Serif"/>
              </a:rPr>
              <a:t>Friedrich</a:t>
            </a:r>
            <a:r>
              <a:rPr dirty="0" sz="2000" spc="10">
                <a:latin typeface="Microsoft Sans Serif"/>
                <a:cs typeface="Microsoft Sans Serif"/>
              </a:rPr>
              <a:t> </a:t>
            </a:r>
            <a:r>
              <a:rPr dirty="0" sz="2000" spc="-25" b="1">
                <a:latin typeface="Arial"/>
                <a:cs typeface="Arial"/>
              </a:rPr>
              <a:t>Gauss</a:t>
            </a:r>
            <a:r>
              <a:rPr dirty="0" sz="2000" spc="-25">
                <a:latin typeface="Microsoft Sans Serif"/>
                <a:cs typeface="Microsoft Sans Serif"/>
              </a:rPr>
              <a:t>,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-5">
                <a:latin typeface="Microsoft Sans Serif"/>
                <a:cs typeface="Microsoft Sans Serif"/>
              </a:rPr>
              <a:t>is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 b="1">
                <a:latin typeface="Arial"/>
                <a:cs typeface="Arial"/>
              </a:rPr>
              <a:t>statistical</a:t>
            </a:r>
            <a:r>
              <a:rPr dirty="0" sz="2000" spc="-5" b="1">
                <a:latin typeface="Arial"/>
                <a:cs typeface="Arial"/>
              </a:rPr>
              <a:t> </a:t>
            </a:r>
            <a:r>
              <a:rPr dirty="0" sz="2000" spc="-20" b="1">
                <a:latin typeface="Arial"/>
                <a:cs typeface="Arial"/>
              </a:rPr>
              <a:t>noise</a:t>
            </a:r>
            <a:r>
              <a:rPr dirty="0" sz="2000" spc="-5" b="1">
                <a:latin typeface="Arial"/>
                <a:cs typeface="Arial"/>
              </a:rPr>
              <a:t> </a:t>
            </a:r>
            <a:r>
              <a:rPr dirty="0" sz="2000" spc="-5">
                <a:latin typeface="Microsoft Sans Serif"/>
                <a:cs typeface="Microsoft Sans Serif"/>
              </a:rPr>
              <a:t>having</a:t>
            </a:r>
            <a:r>
              <a:rPr dirty="0" sz="2000" spc="25">
                <a:latin typeface="Microsoft Sans Serif"/>
                <a:cs typeface="Microsoft Sans Serif"/>
              </a:rPr>
              <a:t> </a:t>
            </a:r>
            <a:r>
              <a:rPr dirty="0" sz="2000" spc="-40">
                <a:latin typeface="Microsoft Sans Serif"/>
                <a:cs typeface="Microsoft Sans Serif"/>
              </a:rPr>
              <a:t>a</a:t>
            </a:r>
            <a:r>
              <a:rPr dirty="0" sz="2000" spc="20">
                <a:latin typeface="Microsoft Sans Serif"/>
                <a:cs typeface="Microsoft Sans Serif"/>
              </a:rPr>
              <a:t> probability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10">
                <a:latin typeface="Microsoft Sans Serif"/>
                <a:cs typeface="Microsoft Sans Serif"/>
              </a:rPr>
              <a:t>density 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25">
                <a:latin typeface="Microsoft Sans Serif"/>
                <a:cs typeface="Microsoft Sans Serif"/>
              </a:rPr>
              <a:t>function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 spc="-95">
                <a:latin typeface="Microsoft Sans Serif"/>
                <a:cs typeface="Microsoft Sans Serif"/>
              </a:rPr>
              <a:t>(PDF)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-5">
                <a:latin typeface="Microsoft Sans Serif"/>
                <a:cs typeface="Microsoft Sans Serif"/>
              </a:rPr>
              <a:t>equal</a:t>
            </a:r>
            <a:r>
              <a:rPr dirty="0" sz="2000" spc="25">
                <a:latin typeface="Microsoft Sans Serif"/>
                <a:cs typeface="Microsoft Sans Serif"/>
              </a:rPr>
              <a:t> </a:t>
            </a:r>
            <a:r>
              <a:rPr dirty="0" sz="2000" spc="50">
                <a:latin typeface="Microsoft Sans Serif"/>
                <a:cs typeface="Microsoft Sans Serif"/>
              </a:rPr>
              <a:t>to</a:t>
            </a:r>
            <a:r>
              <a:rPr dirty="0" sz="2000" spc="25">
                <a:latin typeface="Microsoft Sans Serif"/>
                <a:cs typeface="Microsoft Sans Serif"/>
              </a:rPr>
              <a:t> that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35">
                <a:latin typeface="Microsoft Sans Serif"/>
                <a:cs typeface="Microsoft Sans Serif"/>
              </a:rPr>
              <a:t>of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 spc="10">
                <a:latin typeface="Microsoft Sans Serif"/>
                <a:cs typeface="Microsoft Sans Serif"/>
              </a:rPr>
              <a:t>the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>
                <a:latin typeface="Microsoft Sans Serif"/>
                <a:cs typeface="Microsoft Sans Serif"/>
              </a:rPr>
              <a:t>normal</a:t>
            </a:r>
            <a:r>
              <a:rPr dirty="0" sz="2000" spc="25">
                <a:latin typeface="Microsoft Sans Serif"/>
                <a:cs typeface="Microsoft Sans Serif"/>
              </a:rPr>
              <a:t> </a:t>
            </a:r>
            <a:r>
              <a:rPr dirty="0" sz="2000" spc="20">
                <a:latin typeface="Microsoft Sans Serif"/>
                <a:cs typeface="Microsoft Sans Serif"/>
              </a:rPr>
              <a:t>distribution,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25">
                <a:latin typeface="Microsoft Sans Serif"/>
                <a:cs typeface="Microsoft Sans Serif"/>
              </a:rPr>
              <a:t>which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 spc="-5">
                <a:latin typeface="Microsoft Sans Serif"/>
                <a:cs typeface="Microsoft Sans Serif"/>
              </a:rPr>
              <a:t>is</a:t>
            </a:r>
            <a:r>
              <a:rPr dirty="0" sz="2000" spc="25">
                <a:latin typeface="Microsoft Sans Serif"/>
                <a:cs typeface="Microsoft Sans Serif"/>
              </a:rPr>
              <a:t> </a:t>
            </a:r>
            <a:r>
              <a:rPr dirty="0" sz="2000" spc="-5">
                <a:latin typeface="Microsoft Sans Serif"/>
                <a:cs typeface="Microsoft Sans Serif"/>
              </a:rPr>
              <a:t>also</a:t>
            </a:r>
            <a:r>
              <a:rPr dirty="0" sz="2000" spc="25">
                <a:latin typeface="Microsoft Sans Serif"/>
                <a:cs typeface="Microsoft Sans Serif"/>
              </a:rPr>
              <a:t> known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 spc="-20">
                <a:latin typeface="Microsoft Sans Serif"/>
                <a:cs typeface="Microsoft Sans Serif"/>
              </a:rPr>
              <a:t>as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 spc="10">
                <a:latin typeface="Microsoft Sans Serif"/>
                <a:cs typeface="Microsoft Sans Serif"/>
              </a:rPr>
              <a:t>the</a:t>
            </a:r>
            <a:r>
              <a:rPr dirty="0" sz="2000" spc="25">
                <a:latin typeface="Microsoft Sans Serif"/>
                <a:cs typeface="Microsoft Sans Serif"/>
              </a:rPr>
              <a:t> </a:t>
            </a:r>
            <a:r>
              <a:rPr dirty="0" sz="2000" spc="-25" b="1">
                <a:latin typeface="Arial"/>
                <a:cs typeface="Arial"/>
              </a:rPr>
              <a:t>Gaussian</a:t>
            </a:r>
            <a:r>
              <a:rPr dirty="0" sz="2000" spc="5" b="1">
                <a:latin typeface="Arial"/>
                <a:cs typeface="Arial"/>
              </a:rPr>
              <a:t> </a:t>
            </a:r>
            <a:r>
              <a:rPr dirty="0" sz="2000" spc="20">
                <a:latin typeface="Microsoft Sans Serif"/>
                <a:cs typeface="Microsoft Sans Serif"/>
              </a:rPr>
              <a:t>distribution.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-25">
                <a:latin typeface="Microsoft Sans Serif"/>
                <a:cs typeface="Microsoft Sans Serif"/>
              </a:rPr>
              <a:t>In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 spc="10">
                <a:latin typeface="Microsoft Sans Serif"/>
                <a:cs typeface="Microsoft Sans Serif"/>
              </a:rPr>
              <a:t>other </a:t>
            </a:r>
            <a:r>
              <a:rPr dirty="0" sz="2000" spc="-515">
                <a:latin typeface="Microsoft Sans Serif"/>
                <a:cs typeface="Microsoft Sans Serif"/>
              </a:rPr>
              <a:t> </a:t>
            </a:r>
            <a:r>
              <a:rPr dirty="0" sz="2000" spc="20">
                <a:latin typeface="Microsoft Sans Serif"/>
                <a:cs typeface="Microsoft Sans Serif"/>
              </a:rPr>
              <a:t>words,</a:t>
            </a:r>
            <a:r>
              <a:rPr dirty="0" sz="2000" spc="10">
                <a:latin typeface="Microsoft Sans Serif"/>
                <a:cs typeface="Microsoft Sans Serif"/>
              </a:rPr>
              <a:t> the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-15">
                <a:latin typeface="Microsoft Sans Serif"/>
                <a:cs typeface="Microsoft Sans Serif"/>
              </a:rPr>
              <a:t>values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25">
                <a:latin typeface="Microsoft Sans Serif"/>
                <a:cs typeface="Microsoft Sans Serif"/>
              </a:rPr>
              <a:t>that</a:t>
            </a:r>
            <a:r>
              <a:rPr dirty="0" sz="2000" spc="10">
                <a:latin typeface="Microsoft Sans Serif"/>
                <a:cs typeface="Microsoft Sans Serif"/>
              </a:rPr>
              <a:t> the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-20" b="1">
                <a:latin typeface="Arial"/>
                <a:cs typeface="Arial"/>
              </a:rPr>
              <a:t>noise</a:t>
            </a:r>
            <a:r>
              <a:rPr dirty="0" sz="2000" spc="-5" b="1">
                <a:latin typeface="Arial"/>
                <a:cs typeface="Arial"/>
              </a:rPr>
              <a:t> </a:t>
            </a:r>
            <a:r>
              <a:rPr dirty="0" sz="2000" spc="10">
                <a:latin typeface="Microsoft Sans Serif"/>
                <a:cs typeface="Microsoft Sans Serif"/>
              </a:rPr>
              <a:t>can</a:t>
            </a:r>
            <a:r>
              <a:rPr dirty="0" sz="2000" spc="15">
                <a:latin typeface="Microsoft Sans Serif"/>
                <a:cs typeface="Microsoft Sans Serif"/>
              </a:rPr>
              <a:t> </a:t>
            </a:r>
            <a:r>
              <a:rPr dirty="0" sz="2000" spc="5">
                <a:latin typeface="Microsoft Sans Serif"/>
                <a:cs typeface="Microsoft Sans Serif"/>
              </a:rPr>
              <a:t>take</a:t>
            </a:r>
            <a:r>
              <a:rPr dirty="0" sz="2000" spc="15">
                <a:latin typeface="Microsoft Sans Serif"/>
                <a:cs typeface="Microsoft Sans Serif"/>
              </a:rPr>
              <a:t> on </a:t>
            </a:r>
            <a:r>
              <a:rPr dirty="0" sz="2000" spc="-40">
                <a:latin typeface="Microsoft Sans Serif"/>
                <a:cs typeface="Microsoft Sans Serif"/>
              </a:rPr>
              <a:t>are</a:t>
            </a:r>
            <a:r>
              <a:rPr dirty="0" sz="2000" spc="20">
                <a:latin typeface="Microsoft Sans Serif"/>
                <a:cs typeface="Microsoft Sans Serif"/>
              </a:rPr>
              <a:t> </a:t>
            </a:r>
            <a:r>
              <a:rPr dirty="0" sz="2000" spc="-25" b="1">
                <a:latin typeface="Arial"/>
                <a:cs typeface="Arial"/>
              </a:rPr>
              <a:t>Gaussian</a:t>
            </a:r>
            <a:r>
              <a:rPr dirty="0" sz="2000" spc="-10" b="1">
                <a:latin typeface="Arial"/>
                <a:cs typeface="Arial"/>
              </a:rPr>
              <a:t> </a:t>
            </a:r>
            <a:r>
              <a:rPr dirty="0" sz="2000" spc="25">
                <a:latin typeface="Microsoft Sans Serif"/>
                <a:cs typeface="Microsoft Sans Serif"/>
              </a:rPr>
              <a:t>distributed.</a:t>
            </a:r>
            <a:endParaRPr sz="2000">
              <a:latin typeface="Microsoft Sans Serif"/>
              <a:cs typeface="Microsoft Sans Serif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72743" y="2632781"/>
            <a:ext cx="5676900" cy="1419225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12" name="object 12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5309" y="1070355"/>
            <a:ext cx="12231370" cy="6426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305" marR="5080" indent="-396240">
              <a:lnSpc>
                <a:spcPct val="150000"/>
              </a:lnSpc>
              <a:spcBef>
                <a:spcPts val="100"/>
              </a:spcBef>
              <a:buFont typeface="Arial MT"/>
              <a:buChar char="•"/>
              <a:tabLst>
                <a:tab pos="408305" algn="l"/>
                <a:tab pos="408940" algn="l"/>
                <a:tab pos="10436225" algn="l"/>
              </a:tabLst>
            </a:pPr>
            <a:r>
              <a:rPr dirty="0" sz="4000" spc="15" b="1">
                <a:solidFill>
                  <a:srgbClr val="006600"/>
                </a:solidFill>
                <a:latin typeface="Arial"/>
                <a:cs typeface="Arial"/>
              </a:rPr>
              <a:t>Autoregressive</a:t>
            </a:r>
            <a:r>
              <a:rPr dirty="0" sz="4000" spc="15">
                <a:solidFill>
                  <a:srgbClr val="006600"/>
                </a:solidFill>
                <a:latin typeface="Microsoft Sans Serif"/>
                <a:cs typeface="Microsoft Sans Serif"/>
              </a:rPr>
              <a:t>–</a:t>
            </a:r>
            <a:r>
              <a:rPr dirty="0" sz="4000" spc="15" b="1">
                <a:solidFill>
                  <a:srgbClr val="006600"/>
                </a:solidFill>
                <a:latin typeface="Arial"/>
                <a:cs typeface="Arial"/>
              </a:rPr>
              <a:t>moving</a:t>
            </a:r>
            <a:r>
              <a:rPr dirty="0" sz="4000" spc="15">
                <a:solidFill>
                  <a:srgbClr val="006600"/>
                </a:solidFill>
                <a:latin typeface="Microsoft Sans Serif"/>
                <a:cs typeface="Microsoft Sans Serif"/>
              </a:rPr>
              <a:t>-</a:t>
            </a:r>
            <a:r>
              <a:rPr dirty="0" sz="4000" spc="15" b="1">
                <a:solidFill>
                  <a:srgbClr val="006600"/>
                </a:solidFill>
                <a:latin typeface="Arial"/>
                <a:cs typeface="Arial"/>
              </a:rPr>
              <a:t>average</a:t>
            </a:r>
            <a:r>
              <a:rPr dirty="0" sz="4000" spc="20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4000" spc="10" b="1">
                <a:solidFill>
                  <a:srgbClr val="006600"/>
                </a:solidFill>
                <a:latin typeface="Arial"/>
                <a:cs typeface="Arial"/>
              </a:rPr>
              <a:t>model</a:t>
            </a:r>
            <a:r>
              <a:rPr dirty="0" sz="4000" spc="10">
                <a:latin typeface="Microsoft Sans Serif"/>
                <a:cs typeface="Microsoft Sans Serif"/>
              </a:rPr>
              <a:t>.	</a:t>
            </a:r>
            <a:r>
              <a:rPr dirty="0" sz="4000" spc="-40">
                <a:latin typeface="Microsoft Sans Serif"/>
                <a:cs typeface="Microsoft Sans Serif"/>
              </a:rPr>
              <a:t>In</a:t>
            </a:r>
            <a:r>
              <a:rPr dirty="0" sz="4000" spc="3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 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statistical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analysis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Auto-Regressive </a:t>
            </a:r>
            <a:r>
              <a:rPr dirty="0" sz="4000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Moving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Average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30">
                <a:latin typeface="Microsoft Sans Serif"/>
                <a:cs typeface="Microsoft Sans Serif"/>
              </a:rPr>
              <a:t>(ARMA)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models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provide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 </a:t>
            </a:r>
            <a:r>
              <a:rPr dirty="0" sz="4000" spc="-7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parsimonious</a:t>
            </a:r>
            <a:r>
              <a:rPr dirty="0" sz="4000" spc="45">
                <a:latin typeface="Microsoft Sans Serif"/>
                <a:cs typeface="Microsoft Sans Serif"/>
              </a:rPr>
              <a:t> description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70">
                <a:latin typeface="Microsoft Sans Serif"/>
                <a:cs typeface="Microsoft Sans Serif"/>
              </a:rPr>
              <a:t>(weakly)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stationary </a:t>
            </a:r>
            <a:r>
              <a:rPr dirty="0" sz="4000" spc="2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stochastic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process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terms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20">
                <a:latin typeface="Microsoft Sans Serif"/>
                <a:cs typeface="Microsoft Sans Serif"/>
              </a:rPr>
              <a:t>two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polynomials,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one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for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20" b="1">
                <a:latin typeface="Arial"/>
                <a:cs typeface="Arial"/>
              </a:rPr>
              <a:t>autoregression</a:t>
            </a:r>
            <a:r>
              <a:rPr dirty="0" sz="4000" spc="10" b="1">
                <a:latin typeface="Arial"/>
                <a:cs typeface="Arial"/>
              </a:rPr>
              <a:t> </a:t>
            </a:r>
            <a:r>
              <a:rPr dirty="0" sz="4000" spc="-210">
                <a:latin typeface="Microsoft Sans Serif"/>
                <a:cs typeface="Microsoft Sans Serif"/>
              </a:rPr>
              <a:t>(AR)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second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for</a:t>
            </a:r>
            <a:endParaRPr sz="4000">
              <a:latin typeface="Microsoft Sans Serif"/>
              <a:cs typeface="Microsoft Sans Serif"/>
            </a:endParaRPr>
          </a:p>
          <a:p>
            <a:pPr marL="408305">
              <a:lnSpc>
                <a:spcPct val="100000"/>
              </a:lnSpc>
              <a:spcBef>
                <a:spcPts val="2400"/>
              </a:spcBef>
            </a:pP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-40" b="1">
                <a:latin typeface="Arial"/>
                <a:cs typeface="Arial"/>
              </a:rPr>
              <a:t>moving</a:t>
            </a:r>
            <a:r>
              <a:rPr dirty="0" sz="4000" spc="-10" b="1">
                <a:latin typeface="Arial"/>
                <a:cs typeface="Arial"/>
              </a:rPr>
              <a:t> </a:t>
            </a:r>
            <a:r>
              <a:rPr dirty="0" sz="4000" spc="15" b="1">
                <a:latin typeface="Arial"/>
                <a:cs typeface="Arial"/>
              </a:rPr>
              <a:t>average</a:t>
            </a:r>
            <a:r>
              <a:rPr dirty="0" sz="4000" spc="-10" b="1">
                <a:latin typeface="Arial"/>
                <a:cs typeface="Arial"/>
              </a:rPr>
              <a:t> </a:t>
            </a:r>
            <a:r>
              <a:rPr dirty="0" sz="4000" spc="-105">
                <a:latin typeface="Microsoft Sans Serif"/>
                <a:cs typeface="Microsoft Sans Serif"/>
              </a:rPr>
              <a:t>(MA).</a:t>
            </a:r>
            <a:endParaRPr sz="40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69253" y="604519"/>
            <a:ext cx="9347835" cy="52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-30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33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5" b="1">
                <a:solidFill>
                  <a:srgbClr val="0000FF"/>
                </a:solidFill>
                <a:latin typeface="Arial"/>
                <a:cs typeface="Arial"/>
              </a:rPr>
              <a:t>Moving </a:t>
            </a:r>
            <a:r>
              <a:rPr dirty="0" sz="3300" spc="-20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3300" spc="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45" b="1">
                <a:solidFill>
                  <a:srgbClr val="006600"/>
                </a:solidFill>
                <a:latin typeface="Arial"/>
                <a:cs typeface="Arial"/>
              </a:rPr>
              <a:t>(ARMA)</a:t>
            </a:r>
            <a:r>
              <a:rPr dirty="0" sz="3300" spc="-5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3300" spc="40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33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5309" y="1278635"/>
            <a:ext cx="12153900" cy="15011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408305" marR="5080" indent="-396240">
              <a:lnSpc>
                <a:spcPct val="151300"/>
              </a:lnSpc>
              <a:spcBef>
                <a:spcPts val="95"/>
              </a:spcBef>
              <a:buFont typeface="Arial MT"/>
              <a:buChar char="•"/>
              <a:tabLst>
                <a:tab pos="408305" algn="l"/>
                <a:tab pos="408940" algn="l"/>
                <a:tab pos="3491229" algn="l"/>
              </a:tabLst>
            </a:pPr>
            <a:r>
              <a:rPr dirty="0" sz="3200" spc="-6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90">
                <a:latin typeface="Microsoft Sans Serif"/>
                <a:cs typeface="Microsoft Sans Serif"/>
              </a:rPr>
              <a:t>AR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and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30">
                <a:latin typeface="Microsoft Sans Serif"/>
                <a:cs typeface="Microsoft Sans Serif"/>
              </a:rPr>
              <a:t>MA	</a:t>
            </a:r>
            <a:r>
              <a:rPr dirty="0" sz="3200" spc="20">
                <a:latin typeface="Microsoft Sans Serif"/>
                <a:cs typeface="Microsoft Sans Serif"/>
              </a:rPr>
              <a:t>models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dynamics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can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be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45">
                <a:latin typeface="Microsoft Sans Serif"/>
                <a:cs typeface="Microsoft Sans Serif"/>
              </a:rPr>
              <a:t>combined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35">
                <a:latin typeface="Microsoft Sans Serif"/>
                <a:cs typeface="Microsoft Sans Serif"/>
              </a:rPr>
              <a:t>into what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called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40">
                <a:latin typeface="Microsoft Sans Serif"/>
                <a:cs typeface="Microsoft Sans Serif"/>
              </a:rPr>
              <a:t>an</a:t>
            </a:r>
            <a:r>
              <a:rPr dirty="0" sz="3200" spc="25">
                <a:latin typeface="Microsoft Sans Serif"/>
                <a:cs typeface="Microsoft Sans Serif"/>
              </a:rPr>
              <a:t> </a:t>
            </a:r>
            <a:r>
              <a:rPr dirty="0" sz="3200" spc="-30" i="1">
                <a:latin typeface="Arial"/>
                <a:cs typeface="Arial"/>
              </a:rPr>
              <a:t>autoregressive</a:t>
            </a:r>
            <a:r>
              <a:rPr dirty="0" sz="3200" spc="-10" i="1">
                <a:latin typeface="Arial"/>
                <a:cs typeface="Arial"/>
              </a:rPr>
              <a:t> moving-average </a:t>
            </a:r>
            <a:r>
              <a:rPr dirty="0" sz="3200" spc="-85" i="1">
                <a:latin typeface="Arial"/>
                <a:cs typeface="Arial"/>
              </a:rPr>
              <a:t>(ARMA)</a:t>
            </a:r>
            <a:r>
              <a:rPr dirty="0" sz="3200" spc="-10" i="1">
                <a:latin typeface="Arial"/>
                <a:cs typeface="Arial"/>
              </a:rPr>
              <a:t> </a:t>
            </a:r>
            <a:r>
              <a:rPr dirty="0" sz="3200" spc="25" i="1">
                <a:latin typeface="Arial"/>
                <a:cs typeface="Arial"/>
              </a:rPr>
              <a:t>model</a:t>
            </a:r>
            <a:r>
              <a:rPr dirty="0" sz="3200" spc="25">
                <a:latin typeface="Microsoft Sans Serif"/>
                <a:cs typeface="Microsoft Sans Serif"/>
              </a:rPr>
              <a:t>.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65309" y="3092196"/>
            <a:ext cx="377444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9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3200" spc="-65">
                <a:latin typeface="Microsoft Sans Serif"/>
                <a:cs typeface="Microsoft Sans Serif"/>
              </a:rPr>
              <a:t>The</a:t>
            </a:r>
            <a:r>
              <a:rPr dirty="0" sz="3200" spc="15">
                <a:latin typeface="Microsoft Sans Serif"/>
                <a:cs typeface="Microsoft Sans Serif"/>
              </a:rPr>
              <a:t> </a:t>
            </a:r>
            <a:r>
              <a:rPr dirty="0" sz="3200" spc="-35">
                <a:latin typeface="Microsoft Sans Serif"/>
                <a:cs typeface="Microsoft Sans Serif"/>
              </a:rPr>
              <a:t>ARMA</a:t>
            </a:r>
            <a:r>
              <a:rPr dirty="0" sz="3200" spc="20">
                <a:latin typeface="Microsoft Sans Serif"/>
                <a:cs typeface="Microsoft Sans Serif"/>
              </a:rPr>
              <a:t> </a:t>
            </a:r>
            <a:r>
              <a:rPr dirty="0" sz="3200" spc="-85">
                <a:latin typeface="Microsoft Sans Serif"/>
                <a:cs typeface="Microsoft Sans Serif"/>
              </a:rPr>
              <a:t>(1,</a:t>
            </a:r>
            <a:r>
              <a:rPr dirty="0" sz="3200" spc="20">
                <a:latin typeface="Microsoft Sans Serif"/>
                <a:cs typeface="Microsoft Sans Serif"/>
              </a:rPr>
              <a:t> </a:t>
            </a:r>
            <a:r>
              <a:rPr dirty="0" sz="3200" spc="-125">
                <a:latin typeface="Microsoft Sans Serif"/>
                <a:cs typeface="Microsoft Sans Serif"/>
              </a:rPr>
              <a:t>1)</a:t>
            </a:r>
            <a:r>
              <a:rPr dirty="0" sz="3200" spc="15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69253" y="604519"/>
            <a:ext cx="9347835" cy="52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-30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33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5" b="1">
                <a:solidFill>
                  <a:srgbClr val="0000FF"/>
                </a:solidFill>
                <a:latin typeface="Arial"/>
                <a:cs typeface="Arial"/>
              </a:rPr>
              <a:t>Moving </a:t>
            </a:r>
            <a:r>
              <a:rPr dirty="0" sz="3300" spc="-20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3300" spc="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45" b="1">
                <a:solidFill>
                  <a:srgbClr val="006600"/>
                </a:solidFill>
                <a:latin typeface="Arial"/>
                <a:cs typeface="Arial"/>
              </a:rPr>
              <a:t>(ARMA)</a:t>
            </a:r>
            <a:r>
              <a:rPr dirty="0" sz="3300" spc="-5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3300" spc="40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33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10" name="object 10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4587938" y="3047491"/>
            <a:ext cx="616204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541655" algn="l"/>
              </a:tabLst>
            </a:pPr>
            <a:r>
              <a:rPr dirty="0" sz="3600" spc="-235">
                <a:latin typeface="Cambria Math"/>
                <a:cs typeface="Cambria Math"/>
              </a:rPr>
              <a:t>𝑌</a:t>
            </a:r>
            <a:r>
              <a:rPr dirty="0" baseline="-14957" sz="3900" spc="-352">
                <a:latin typeface="Cambria Math"/>
                <a:cs typeface="Cambria Math"/>
              </a:rPr>
              <a:t>𝑡	</a:t>
            </a:r>
            <a:r>
              <a:rPr dirty="0" sz="3600">
                <a:latin typeface="Cambria Math"/>
                <a:cs typeface="Cambria Math"/>
              </a:rPr>
              <a:t>=</a:t>
            </a:r>
            <a:r>
              <a:rPr dirty="0" sz="3600" spc="190">
                <a:latin typeface="Cambria Math"/>
                <a:cs typeface="Cambria Math"/>
              </a:rPr>
              <a:t> </a:t>
            </a:r>
            <a:r>
              <a:rPr dirty="0" sz="3600" spc="320">
                <a:latin typeface="Cambria Math"/>
                <a:cs typeface="Cambria Math"/>
              </a:rPr>
              <a:t>𝜙</a:t>
            </a:r>
            <a:r>
              <a:rPr dirty="0" baseline="-14957" sz="3900" spc="480">
                <a:latin typeface="Cambria Math"/>
                <a:cs typeface="Cambria Math"/>
              </a:rPr>
              <a:t>-</a:t>
            </a:r>
            <a:r>
              <a:rPr dirty="0" baseline="-14957" sz="3900" spc="585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+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70">
                <a:latin typeface="Cambria Math"/>
                <a:cs typeface="Cambria Math"/>
              </a:rPr>
              <a:t>𝜙</a:t>
            </a:r>
            <a:r>
              <a:rPr dirty="0" baseline="-14957" sz="3900" spc="104">
                <a:latin typeface="Cambria Math"/>
                <a:cs typeface="Cambria Math"/>
              </a:rPr>
              <a:t>1</a:t>
            </a:r>
            <a:r>
              <a:rPr dirty="0" sz="3600" spc="70">
                <a:latin typeface="Cambria Math"/>
                <a:cs typeface="Cambria Math"/>
              </a:rPr>
              <a:t>𝑌</a:t>
            </a:r>
            <a:r>
              <a:rPr dirty="0" baseline="-14957" sz="3900" spc="104">
                <a:latin typeface="Cambria Math"/>
                <a:cs typeface="Cambria Math"/>
              </a:rPr>
              <a:t>𝑡$1</a:t>
            </a:r>
            <a:r>
              <a:rPr dirty="0" baseline="-14957" sz="3900" spc="585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+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145">
                <a:latin typeface="Cambria Math"/>
                <a:cs typeface="Cambria Math"/>
              </a:rPr>
              <a:t>𝜃</a:t>
            </a:r>
            <a:r>
              <a:rPr dirty="0" baseline="-14957" sz="3900" spc="217">
                <a:latin typeface="Cambria Math"/>
                <a:cs typeface="Cambria Math"/>
              </a:rPr>
              <a:t>1</a:t>
            </a:r>
            <a:r>
              <a:rPr dirty="0" sz="3600" spc="145">
                <a:latin typeface="Cambria Math"/>
                <a:cs typeface="Cambria Math"/>
              </a:rPr>
              <a:t>𝜖</a:t>
            </a:r>
            <a:r>
              <a:rPr dirty="0" baseline="-14957" sz="3900" spc="217">
                <a:latin typeface="Cambria Math"/>
                <a:cs typeface="Cambria Math"/>
              </a:rPr>
              <a:t>𝑡$1</a:t>
            </a:r>
            <a:r>
              <a:rPr dirty="0" baseline="-14957" sz="3900" spc="585">
                <a:latin typeface="Cambria Math"/>
                <a:cs typeface="Cambria Math"/>
              </a:rPr>
              <a:t> </a:t>
            </a:r>
            <a:r>
              <a:rPr dirty="0" sz="3600">
                <a:latin typeface="Cambria Math"/>
                <a:cs typeface="Cambria Math"/>
              </a:rPr>
              <a:t>+</a:t>
            </a:r>
            <a:r>
              <a:rPr dirty="0" sz="3600" spc="-5">
                <a:latin typeface="Cambria Math"/>
                <a:cs typeface="Cambria Math"/>
              </a:rPr>
              <a:t> </a:t>
            </a:r>
            <a:r>
              <a:rPr dirty="0" sz="3600" spc="55">
                <a:latin typeface="Cambria Math"/>
                <a:cs typeface="Cambria Math"/>
              </a:rPr>
              <a:t>𝜖</a:t>
            </a:r>
            <a:r>
              <a:rPr dirty="0" baseline="-14957" sz="3900" spc="82">
                <a:latin typeface="Cambria Math"/>
                <a:cs typeface="Cambria Math"/>
              </a:rPr>
              <a:t>𝑡</a:t>
            </a:r>
            <a:endParaRPr baseline="-14957" sz="3900">
              <a:latin typeface="Cambria Math"/>
              <a:cs typeface="Cambria Math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247015" rIns="0" bIns="0" rtlCol="0" vert="horz">
            <a:spAutoFit/>
          </a:bodyPr>
          <a:lstStyle/>
          <a:p>
            <a:pPr marL="434340" indent="-396240">
              <a:lnSpc>
                <a:spcPct val="100000"/>
              </a:lnSpc>
              <a:spcBef>
                <a:spcPts val="1945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pc="-5">
                <a:latin typeface="Cambria Math"/>
                <a:cs typeface="Cambria Math"/>
              </a:rPr>
              <a:t>𝜙</a:t>
            </a:r>
            <a:r>
              <a:rPr dirty="0" baseline="-18518" sz="3150" spc="-7"/>
              <a:t>0</a:t>
            </a:r>
            <a:r>
              <a:rPr dirty="0" baseline="-18518" sz="3150" spc="509"/>
              <a:t> </a:t>
            </a:r>
            <a:r>
              <a:rPr dirty="0" sz="3200" spc="660"/>
              <a:t>–</a:t>
            </a:r>
            <a:r>
              <a:rPr dirty="0" sz="3200" spc="25"/>
              <a:t> Constant</a:t>
            </a:r>
            <a:r>
              <a:rPr dirty="0" sz="3200" spc="35"/>
              <a:t> </a:t>
            </a:r>
            <a:r>
              <a:rPr dirty="0" sz="3200" spc="25"/>
              <a:t>term</a:t>
            </a:r>
            <a:r>
              <a:rPr dirty="0" sz="3200" spc="20"/>
              <a:t> </a:t>
            </a:r>
            <a:r>
              <a:rPr dirty="0" sz="3200" spc="-10"/>
              <a:t>in</a:t>
            </a:r>
            <a:r>
              <a:rPr dirty="0" sz="3200" spc="25"/>
              <a:t> </a:t>
            </a:r>
            <a:r>
              <a:rPr dirty="0" sz="3200" spc="-90"/>
              <a:t>AR</a:t>
            </a:r>
            <a:r>
              <a:rPr dirty="0" sz="3200" spc="25"/>
              <a:t> model</a:t>
            </a:r>
            <a:endParaRPr sz="3200">
              <a:latin typeface="Cambria Math"/>
              <a:cs typeface="Cambria Math"/>
            </a:endParaRPr>
          </a:p>
          <a:p>
            <a:pPr marL="434340" indent="-396240">
              <a:lnSpc>
                <a:spcPct val="100000"/>
              </a:lnSpc>
              <a:spcBef>
                <a:spcPts val="185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pc="-5">
                <a:latin typeface="Cambria Math"/>
                <a:cs typeface="Cambria Math"/>
              </a:rPr>
              <a:t>𝜙</a:t>
            </a:r>
            <a:r>
              <a:rPr dirty="0" baseline="-18518" sz="3150" spc="-7"/>
              <a:t>1</a:t>
            </a:r>
            <a:r>
              <a:rPr dirty="0" baseline="-18518" sz="3150" spc="525"/>
              <a:t> </a:t>
            </a:r>
            <a:r>
              <a:rPr dirty="0" sz="3200" spc="660"/>
              <a:t>–</a:t>
            </a:r>
            <a:r>
              <a:rPr dirty="0" sz="3200" spc="35"/>
              <a:t> </a:t>
            </a:r>
            <a:r>
              <a:rPr dirty="0" sz="3200" spc="10"/>
              <a:t>Coefficient</a:t>
            </a:r>
            <a:r>
              <a:rPr dirty="0" sz="3200" spc="40"/>
              <a:t> </a:t>
            </a:r>
            <a:r>
              <a:rPr dirty="0" sz="3200" spc="15"/>
              <a:t>associated</a:t>
            </a:r>
            <a:r>
              <a:rPr dirty="0" sz="3200" spc="40"/>
              <a:t> </a:t>
            </a:r>
            <a:r>
              <a:rPr dirty="0" sz="3200" spc="50"/>
              <a:t>with</a:t>
            </a:r>
            <a:r>
              <a:rPr dirty="0" sz="3200" spc="30"/>
              <a:t> </a:t>
            </a:r>
            <a:r>
              <a:rPr dirty="0" sz="3200" spc="35"/>
              <a:t>Y</a:t>
            </a:r>
            <a:r>
              <a:rPr dirty="0" baseline="-18518" sz="3150" spc="52"/>
              <a:t>t-1</a:t>
            </a:r>
            <a:r>
              <a:rPr dirty="0" baseline="-18518" sz="3150" spc="525"/>
              <a:t> </a:t>
            </a:r>
            <a:r>
              <a:rPr dirty="0" sz="3200" spc="-10"/>
              <a:t>in</a:t>
            </a:r>
            <a:r>
              <a:rPr dirty="0" sz="3200" spc="35"/>
              <a:t> </a:t>
            </a:r>
            <a:r>
              <a:rPr dirty="0" sz="3200" spc="-90"/>
              <a:t>AR</a:t>
            </a:r>
            <a:r>
              <a:rPr dirty="0" sz="3200" spc="30"/>
              <a:t> </a:t>
            </a:r>
            <a:r>
              <a:rPr dirty="0" sz="3200" spc="25"/>
              <a:t>model</a:t>
            </a:r>
            <a:endParaRPr sz="3200">
              <a:latin typeface="Cambria Math"/>
              <a:cs typeface="Cambria Math"/>
            </a:endParaRPr>
          </a:p>
          <a:p>
            <a:pPr marL="434340" indent="-396240">
              <a:lnSpc>
                <a:spcPct val="100000"/>
              </a:lnSpc>
              <a:spcBef>
                <a:spcPts val="187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pc="-5">
                <a:latin typeface="Cambria Math"/>
                <a:cs typeface="Cambria Math"/>
              </a:rPr>
              <a:t>𝜃</a:t>
            </a:r>
            <a:r>
              <a:rPr dirty="0" baseline="-18518" sz="3150" spc="-7"/>
              <a:t>1</a:t>
            </a:r>
            <a:r>
              <a:rPr dirty="0" baseline="-18518" sz="3150" spc="525"/>
              <a:t> </a:t>
            </a:r>
            <a:r>
              <a:rPr dirty="0" sz="3200" spc="660"/>
              <a:t>–</a:t>
            </a:r>
            <a:r>
              <a:rPr dirty="0" sz="3200" spc="35"/>
              <a:t> </a:t>
            </a:r>
            <a:r>
              <a:rPr dirty="0" sz="3200" spc="10"/>
              <a:t>Coefficient</a:t>
            </a:r>
            <a:r>
              <a:rPr dirty="0" sz="3200" spc="45"/>
              <a:t> </a:t>
            </a:r>
            <a:r>
              <a:rPr dirty="0" sz="3200" spc="15"/>
              <a:t>associated</a:t>
            </a:r>
            <a:r>
              <a:rPr dirty="0" sz="3200" spc="35"/>
              <a:t> </a:t>
            </a:r>
            <a:r>
              <a:rPr dirty="0" sz="3200" spc="50"/>
              <a:t>with</a:t>
            </a:r>
            <a:r>
              <a:rPr dirty="0" sz="3200" spc="35"/>
              <a:t> </a:t>
            </a:r>
            <a:r>
              <a:rPr dirty="0" sz="3200" spc="50">
                <a:latin typeface="Cambria Math"/>
                <a:cs typeface="Cambria Math"/>
              </a:rPr>
              <a:t>𝜖</a:t>
            </a:r>
            <a:r>
              <a:rPr dirty="0" baseline="-18518" sz="3150" spc="75"/>
              <a:t>t-1</a:t>
            </a:r>
            <a:r>
              <a:rPr dirty="0" baseline="-18518" sz="3150" spc="525"/>
              <a:t> </a:t>
            </a:r>
            <a:r>
              <a:rPr dirty="0" sz="3200" spc="-10"/>
              <a:t>in</a:t>
            </a:r>
            <a:r>
              <a:rPr dirty="0" sz="3200" spc="30"/>
              <a:t> </a:t>
            </a:r>
            <a:r>
              <a:rPr dirty="0" sz="3200" spc="25"/>
              <a:t>MA</a:t>
            </a:r>
            <a:r>
              <a:rPr dirty="0" sz="3200" spc="45"/>
              <a:t> </a:t>
            </a:r>
            <a:r>
              <a:rPr dirty="0" sz="3200" spc="25"/>
              <a:t>model</a:t>
            </a:r>
            <a:endParaRPr sz="3200">
              <a:latin typeface="Cambria Math"/>
              <a:cs typeface="Cambria Math"/>
            </a:endParaRPr>
          </a:p>
          <a:p>
            <a:pPr marL="434340" indent="-396240">
              <a:lnSpc>
                <a:spcPct val="100000"/>
              </a:lnSpc>
              <a:spcBef>
                <a:spcPts val="197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pc="50">
                <a:latin typeface="Cambria Math"/>
                <a:cs typeface="Cambria Math"/>
              </a:rPr>
              <a:t>𝜖</a:t>
            </a:r>
            <a:r>
              <a:rPr dirty="0" baseline="-18518" sz="3150" spc="75"/>
              <a:t>t-1</a:t>
            </a:r>
            <a:r>
              <a:rPr dirty="0" baseline="-18518" sz="3150" spc="517"/>
              <a:t> </a:t>
            </a:r>
            <a:r>
              <a:rPr dirty="0" sz="3200" spc="660"/>
              <a:t>–</a:t>
            </a:r>
            <a:r>
              <a:rPr dirty="0" sz="3200" spc="35"/>
              <a:t> </a:t>
            </a:r>
            <a:r>
              <a:rPr dirty="0" sz="3200" spc="-45"/>
              <a:t>Error</a:t>
            </a:r>
            <a:r>
              <a:rPr dirty="0" sz="3200" spc="30"/>
              <a:t> </a:t>
            </a:r>
            <a:r>
              <a:rPr dirty="0" sz="3200"/>
              <a:t>while</a:t>
            </a:r>
            <a:r>
              <a:rPr dirty="0" sz="3200" spc="30"/>
              <a:t> </a:t>
            </a:r>
            <a:r>
              <a:rPr dirty="0" sz="3200" spc="-10"/>
              <a:t>measuring</a:t>
            </a:r>
            <a:r>
              <a:rPr dirty="0" sz="3200" spc="35"/>
              <a:t> Y</a:t>
            </a:r>
            <a:r>
              <a:rPr dirty="0" baseline="-18518" sz="3150" spc="52"/>
              <a:t>t-1</a:t>
            </a:r>
            <a:r>
              <a:rPr dirty="0" baseline="-18518" sz="3150" spc="517"/>
              <a:t> </a:t>
            </a:r>
            <a:r>
              <a:rPr dirty="0" sz="3200" spc="-10"/>
              <a:t>in</a:t>
            </a:r>
            <a:r>
              <a:rPr dirty="0" sz="3200" spc="30"/>
              <a:t> </a:t>
            </a:r>
            <a:r>
              <a:rPr dirty="0" sz="3200" spc="25"/>
              <a:t>MA</a:t>
            </a:r>
            <a:r>
              <a:rPr dirty="0" sz="3200" spc="40"/>
              <a:t> </a:t>
            </a:r>
            <a:r>
              <a:rPr dirty="0" sz="3200" spc="25"/>
              <a:t>model</a:t>
            </a:r>
            <a:endParaRPr sz="3200">
              <a:latin typeface="Cambria Math"/>
              <a:cs typeface="Cambria Math"/>
            </a:endParaRPr>
          </a:p>
          <a:p>
            <a:pPr marL="434340" indent="-396240">
              <a:lnSpc>
                <a:spcPct val="100000"/>
              </a:lnSpc>
              <a:spcBef>
                <a:spcPts val="1945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pc="35">
                <a:latin typeface="Cambria Math"/>
                <a:cs typeface="Cambria Math"/>
              </a:rPr>
              <a:t>𝜖</a:t>
            </a:r>
            <a:r>
              <a:rPr dirty="0" baseline="-18518" sz="3150" spc="52"/>
              <a:t>t</a:t>
            </a:r>
            <a:r>
              <a:rPr dirty="0" baseline="-18518" sz="3150" spc="509"/>
              <a:t> </a:t>
            </a:r>
            <a:r>
              <a:rPr dirty="0" sz="3200" spc="660"/>
              <a:t>–</a:t>
            </a:r>
            <a:r>
              <a:rPr dirty="0" sz="3200" spc="35"/>
              <a:t> </a:t>
            </a:r>
            <a:r>
              <a:rPr dirty="0" sz="3200" spc="-45"/>
              <a:t>Error</a:t>
            </a:r>
            <a:r>
              <a:rPr dirty="0" sz="3200" spc="30"/>
              <a:t> </a:t>
            </a:r>
            <a:r>
              <a:rPr dirty="0" sz="3200"/>
              <a:t>while</a:t>
            </a:r>
            <a:r>
              <a:rPr dirty="0" sz="3200" spc="25"/>
              <a:t> </a:t>
            </a:r>
            <a:r>
              <a:rPr dirty="0" sz="3200" spc="-10"/>
              <a:t>measuring</a:t>
            </a:r>
            <a:r>
              <a:rPr dirty="0" sz="3200" spc="35"/>
              <a:t> </a:t>
            </a:r>
            <a:r>
              <a:rPr dirty="0" sz="3200" spc="5"/>
              <a:t>Y</a:t>
            </a:r>
            <a:r>
              <a:rPr dirty="0" baseline="-18518" sz="3150" spc="7"/>
              <a:t>t</a:t>
            </a:r>
            <a:r>
              <a:rPr dirty="0" baseline="-18518" sz="3150" spc="517"/>
              <a:t> </a:t>
            </a:r>
            <a:r>
              <a:rPr dirty="0" sz="3200" spc="-10"/>
              <a:t>in</a:t>
            </a:r>
            <a:r>
              <a:rPr dirty="0" sz="3200" spc="30"/>
              <a:t> </a:t>
            </a:r>
            <a:r>
              <a:rPr dirty="0" sz="3200" spc="25"/>
              <a:t>MA</a:t>
            </a:r>
            <a:r>
              <a:rPr dirty="0" sz="3200" spc="35"/>
              <a:t> </a:t>
            </a:r>
            <a:r>
              <a:rPr dirty="0" sz="3200" spc="25"/>
              <a:t>model</a:t>
            </a:r>
            <a:endParaRPr sz="3200">
              <a:latin typeface="Cambria Math"/>
              <a:cs typeface="Cambria Math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9909" y="1528571"/>
            <a:ext cx="12855575" cy="42443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34340" indent="-39624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3200" spc="-6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35">
                <a:latin typeface="Microsoft Sans Serif"/>
                <a:cs typeface="Microsoft Sans Serif"/>
              </a:rPr>
              <a:t>predicted </a:t>
            </a:r>
            <a:r>
              <a:rPr dirty="0" sz="3200" spc="-35">
                <a:latin typeface="Microsoft Sans Serif"/>
                <a:cs typeface="Microsoft Sans Serif"/>
              </a:rPr>
              <a:t>value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35">
                <a:latin typeface="Microsoft Sans Serif"/>
                <a:cs typeface="Microsoft Sans Serif"/>
              </a:rPr>
              <a:t>for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35">
                <a:latin typeface="Microsoft Sans Serif"/>
                <a:cs typeface="Microsoft Sans Serif"/>
              </a:rPr>
              <a:t>ARMA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90">
                <a:latin typeface="Microsoft Sans Serif"/>
                <a:cs typeface="Microsoft Sans Serif"/>
              </a:rPr>
              <a:t>(1,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125">
                <a:latin typeface="Microsoft Sans Serif"/>
                <a:cs typeface="Microsoft Sans Serif"/>
              </a:rPr>
              <a:t>1)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endParaRPr sz="32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 MT"/>
              <a:buChar char="•"/>
            </a:pPr>
            <a:endParaRPr sz="3500">
              <a:latin typeface="Microsoft Sans Serif"/>
              <a:cs typeface="Microsoft Sans Serif"/>
            </a:endParaRPr>
          </a:p>
          <a:p>
            <a:pPr marL="502284">
              <a:lnSpc>
                <a:spcPct val="100000"/>
              </a:lnSpc>
              <a:tabLst>
                <a:tab pos="948055" algn="l"/>
              </a:tabLst>
            </a:pPr>
            <a:r>
              <a:rPr dirty="0" baseline="11284" sz="4800" spc="-1102">
                <a:latin typeface="Cambria Math"/>
                <a:cs typeface="Cambria Math"/>
              </a:rPr>
              <a:t>𝑌</a:t>
            </a:r>
            <a:r>
              <a:rPr dirty="0" baseline="21701" sz="4800" spc="-1102">
                <a:latin typeface="Cambria Math"/>
                <a:cs typeface="Cambria Math"/>
              </a:rPr>
              <a:t>9</a:t>
            </a:r>
            <a:r>
              <a:rPr dirty="0" sz="2300" spc="-735">
                <a:latin typeface="Cambria Math"/>
                <a:cs typeface="Cambria Math"/>
              </a:rPr>
              <a:t>𝑡	</a:t>
            </a:r>
            <a:r>
              <a:rPr dirty="0" baseline="11284" sz="4800">
                <a:latin typeface="Cambria Math"/>
                <a:cs typeface="Cambria Math"/>
              </a:rPr>
              <a:t>=</a:t>
            </a:r>
            <a:r>
              <a:rPr dirty="0" baseline="11284" sz="4800" spc="247">
                <a:latin typeface="Cambria Math"/>
                <a:cs typeface="Cambria Math"/>
              </a:rPr>
              <a:t> </a:t>
            </a:r>
            <a:r>
              <a:rPr dirty="0" baseline="11284" sz="4800" spc="277">
                <a:latin typeface="Cambria Math"/>
                <a:cs typeface="Cambria Math"/>
              </a:rPr>
              <a:t>𝜙</a:t>
            </a:r>
            <a:r>
              <a:rPr dirty="0" sz="2300" spc="185">
                <a:latin typeface="Cambria Math"/>
                <a:cs typeface="Cambria Math"/>
              </a:rPr>
              <a:t>)</a:t>
            </a:r>
            <a:r>
              <a:rPr dirty="0" sz="2300" spc="350">
                <a:latin typeface="Cambria Math"/>
                <a:cs typeface="Cambria Math"/>
              </a:rPr>
              <a:t> </a:t>
            </a:r>
            <a:r>
              <a:rPr dirty="0" baseline="11284" sz="4800">
                <a:latin typeface="Cambria Math"/>
                <a:cs typeface="Cambria Math"/>
              </a:rPr>
              <a:t>+</a:t>
            </a:r>
            <a:r>
              <a:rPr dirty="0" baseline="11284" sz="4800" spc="-15">
                <a:latin typeface="Cambria Math"/>
                <a:cs typeface="Cambria Math"/>
              </a:rPr>
              <a:t> </a:t>
            </a:r>
            <a:r>
              <a:rPr dirty="0" baseline="11284" sz="4800" spc="-75">
                <a:latin typeface="Cambria Math"/>
                <a:cs typeface="Cambria Math"/>
              </a:rPr>
              <a:t>𝜙</a:t>
            </a:r>
            <a:r>
              <a:rPr dirty="0" sz="2300" spc="-50">
                <a:latin typeface="Cambria Math"/>
                <a:cs typeface="Cambria Math"/>
              </a:rPr>
              <a:t>$</a:t>
            </a:r>
            <a:r>
              <a:rPr dirty="0" baseline="11284" sz="4800" spc="-75">
                <a:latin typeface="Cambria Math"/>
                <a:cs typeface="Cambria Math"/>
              </a:rPr>
              <a:t>𝑌</a:t>
            </a:r>
            <a:r>
              <a:rPr dirty="0" sz="2300" spc="-50">
                <a:latin typeface="Cambria Math"/>
                <a:cs typeface="Cambria Math"/>
              </a:rPr>
              <a:t>𝑡%$</a:t>
            </a:r>
            <a:r>
              <a:rPr dirty="0" sz="2300" spc="345">
                <a:latin typeface="Cambria Math"/>
                <a:cs typeface="Cambria Math"/>
              </a:rPr>
              <a:t> </a:t>
            </a:r>
            <a:r>
              <a:rPr dirty="0" baseline="11284" sz="4800">
                <a:latin typeface="Cambria Math"/>
                <a:cs typeface="Cambria Math"/>
              </a:rPr>
              <a:t>+</a:t>
            </a:r>
            <a:r>
              <a:rPr dirty="0" baseline="11284" sz="4800" spc="-7">
                <a:latin typeface="Cambria Math"/>
                <a:cs typeface="Cambria Math"/>
              </a:rPr>
              <a:t> </a:t>
            </a:r>
            <a:r>
              <a:rPr dirty="0" baseline="11284" sz="4800" spc="22">
                <a:latin typeface="Cambria Math"/>
                <a:cs typeface="Cambria Math"/>
              </a:rPr>
              <a:t>𝜃</a:t>
            </a:r>
            <a:r>
              <a:rPr dirty="0" sz="2300" spc="15">
                <a:latin typeface="Cambria Math"/>
                <a:cs typeface="Cambria Math"/>
              </a:rPr>
              <a:t>$</a:t>
            </a:r>
            <a:r>
              <a:rPr dirty="0" baseline="11284" sz="4800" spc="22">
                <a:latin typeface="Cambria Math"/>
                <a:cs typeface="Cambria Math"/>
              </a:rPr>
              <a:t>𝜖</a:t>
            </a:r>
            <a:r>
              <a:rPr dirty="0" sz="2300" spc="15">
                <a:latin typeface="Cambria Math"/>
                <a:cs typeface="Cambria Math"/>
              </a:rPr>
              <a:t>𝑡%$</a:t>
            </a:r>
            <a:endParaRPr sz="2300">
              <a:latin typeface="Cambria Math"/>
              <a:cs typeface="Cambria Math"/>
            </a:endParaRPr>
          </a:p>
          <a:p>
            <a:pPr marL="434340" indent="-396240">
              <a:lnSpc>
                <a:spcPct val="100000"/>
              </a:lnSpc>
              <a:spcBef>
                <a:spcPts val="1395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3200" spc="-50">
                <a:latin typeface="Microsoft Sans Serif"/>
                <a:cs typeface="Microsoft Sans Serif"/>
              </a:rPr>
              <a:t>Here</a:t>
            </a:r>
            <a:r>
              <a:rPr dirty="0" sz="3200" spc="2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Cambria Math"/>
                <a:cs typeface="Cambria Math"/>
              </a:rPr>
              <a:t>𝜙</a:t>
            </a:r>
            <a:r>
              <a:rPr dirty="0" baseline="-18518" sz="3150" spc="7">
                <a:latin typeface="Microsoft Sans Serif"/>
                <a:cs typeface="Microsoft Sans Serif"/>
              </a:rPr>
              <a:t>0</a:t>
            </a:r>
            <a:r>
              <a:rPr dirty="0" sz="3200" spc="5">
                <a:latin typeface="Microsoft Sans Serif"/>
                <a:cs typeface="Microsoft Sans Serif"/>
              </a:rPr>
              <a:t>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Cambria Math"/>
                <a:cs typeface="Cambria Math"/>
              </a:rPr>
              <a:t>𝜙</a:t>
            </a:r>
            <a:r>
              <a:rPr dirty="0" baseline="-18518" sz="3150" spc="7">
                <a:latin typeface="Microsoft Sans Serif"/>
                <a:cs typeface="Microsoft Sans Serif"/>
              </a:rPr>
              <a:t>1,</a:t>
            </a:r>
            <a:r>
              <a:rPr dirty="0" baseline="-18518" sz="3150" spc="44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and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0">
                <a:latin typeface="Cambria Math"/>
                <a:cs typeface="Cambria Math"/>
              </a:rPr>
              <a:t>𝜖</a:t>
            </a:r>
            <a:r>
              <a:rPr dirty="0" baseline="-18518" sz="3150" spc="75">
                <a:latin typeface="Microsoft Sans Serif"/>
                <a:cs typeface="Microsoft Sans Serif"/>
              </a:rPr>
              <a:t>t-1</a:t>
            </a:r>
            <a:r>
              <a:rPr dirty="0" baseline="-18518" sz="3150" spc="525">
                <a:latin typeface="Microsoft Sans Serif"/>
                <a:cs typeface="Microsoft Sans Serif"/>
              </a:rPr>
              <a:t> </a:t>
            </a:r>
            <a:r>
              <a:rPr dirty="0" sz="3200" spc="-70">
                <a:latin typeface="Microsoft Sans Serif"/>
                <a:cs typeface="Microsoft Sans Serif"/>
              </a:rPr>
              <a:t>are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40">
                <a:latin typeface="Microsoft Sans Serif"/>
                <a:cs typeface="Microsoft Sans Serif"/>
              </a:rPr>
              <a:t>all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45">
                <a:latin typeface="Microsoft Sans Serif"/>
                <a:cs typeface="Microsoft Sans Serif"/>
              </a:rPr>
              <a:t>known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40">
                <a:latin typeface="Microsoft Sans Serif"/>
                <a:cs typeface="Microsoft Sans Serif"/>
              </a:rPr>
              <a:t>except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35">
                <a:latin typeface="Cambria Math"/>
                <a:cs typeface="Cambria Math"/>
              </a:rPr>
              <a:t>𝜖</a:t>
            </a:r>
            <a:r>
              <a:rPr dirty="0" baseline="-18518" sz="3150" spc="52">
                <a:latin typeface="Microsoft Sans Serif"/>
                <a:cs typeface="Microsoft Sans Serif"/>
              </a:rPr>
              <a:t>t</a:t>
            </a:r>
            <a:r>
              <a:rPr dirty="0" baseline="-18518" sz="3150" spc="509">
                <a:latin typeface="Microsoft Sans Serif"/>
                <a:cs typeface="Microsoft Sans Serif"/>
              </a:rPr>
              <a:t> </a:t>
            </a:r>
            <a:r>
              <a:rPr dirty="0" sz="3200" spc="660">
                <a:latin typeface="Microsoft Sans Serif"/>
                <a:cs typeface="Microsoft Sans Serif"/>
              </a:rPr>
              <a:t>–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20">
                <a:latin typeface="Microsoft Sans Serif"/>
                <a:cs typeface="Microsoft Sans Serif"/>
              </a:rPr>
              <a:t>error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current</a:t>
            </a:r>
            <a:endParaRPr sz="3200">
              <a:latin typeface="Microsoft Sans Serif"/>
              <a:cs typeface="Microsoft Sans Serif"/>
            </a:endParaRPr>
          </a:p>
          <a:p>
            <a:pPr marL="433705">
              <a:lnSpc>
                <a:spcPct val="100000"/>
              </a:lnSpc>
              <a:spcBef>
                <a:spcPts val="1964"/>
              </a:spcBef>
            </a:pPr>
            <a:r>
              <a:rPr dirty="0" sz="3200" spc="20">
                <a:latin typeface="Microsoft Sans Serif"/>
                <a:cs typeface="Microsoft Sans Serif"/>
              </a:rPr>
              <a:t>time</a:t>
            </a:r>
            <a:endParaRPr sz="3200">
              <a:latin typeface="Microsoft Sans Serif"/>
              <a:cs typeface="Microsoft Sans Serif"/>
            </a:endParaRPr>
          </a:p>
          <a:p>
            <a:pPr marL="434340" indent="-396240">
              <a:lnSpc>
                <a:spcPct val="100000"/>
              </a:lnSpc>
              <a:spcBef>
                <a:spcPts val="89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3200" spc="5">
                <a:latin typeface="Microsoft Sans Serif"/>
                <a:cs typeface="Microsoft Sans Serif"/>
              </a:rPr>
              <a:t>With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help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60">
                <a:latin typeface="Microsoft Sans Serif"/>
                <a:cs typeface="Microsoft Sans Serif"/>
              </a:rPr>
              <a:t>ACF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35">
                <a:latin typeface="Microsoft Sans Serif"/>
                <a:cs typeface="Microsoft Sans Serif"/>
              </a:rPr>
              <a:t>which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>
                <a:latin typeface="Microsoft Sans Serif"/>
                <a:cs typeface="Microsoft Sans Serif"/>
              </a:rPr>
              <a:t>helps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identify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MA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order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and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60">
                <a:latin typeface="Microsoft Sans Serif"/>
                <a:cs typeface="Microsoft Sans Serif"/>
              </a:rPr>
              <a:t>PCAF</a:t>
            </a:r>
            <a:endParaRPr sz="3200">
              <a:latin typeface="Microsoft Sans Serif"/>
              <a:cs typeface="Microsoft Sans Serif"/>
            </a:endParaRPr>
          </a:p>
          <a:p>
            <a:pPr marL="433705">
              <a:lnSpc>
                <a:spcPct val="100000"/>
              </a:lnSpc>
              <a:spcBef>
                <a:spcPts val="1945"/>
              </a:spcBef>
            </a:pPr>
            <a:r>
              <a:rPr dirty="0" sz="3200">
                <a:latin typeface="Microsoft Sans Serif"/>
                <a:cs typeface="Microsoft Sans Serif"/>
              </a:rPr>
              <a:t>helps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identify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90">
                <a:latin typeface="Microsoft Sans Serif"/>
                <a:cs typeface="Microsoft Sans Serif"/>
              </a:rPr>
              <a:t>AR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model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35">
                <a:latin typeface="Microsoft Sans Serif"/>
                <a:cs typeface="Microsoft Sans Serif"/>
              </a:rPr>
              <a:t>ARMA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45">
                <a:latin typeface="Microsoft Sans Serif"/>
                <a:cs typeface="Microsoft Sans Serif"/>
              </a:rPr>
              <a:t>(p,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60">
                <a:latin typeface="Microsoft Sans Serif"/>
                <a:cs typeface="Microsoft Sans Serif"/>
              </a:rPr>
              <a:t>q)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model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given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by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69253" y="604519"/>
            <a:ext cx="9347835" cy="52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-30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33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5" b="1">
                <a:solidFill>
                  <a:srgbClr val="0000FF"/>
                </a:solidFill>
                <a:latin typeface="Arial"/>
                <a:cs typeface="Arial"/>
              </a:rPr>
              <a:t>Moving </a:t>
            </a:r>
            <a:r>
              <a:rPr dirty="0" sz="3300" spc="-20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3300" spc="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45" b="1">
                <a:solidFill>
                  <a:srgbClr val="006600"/>
                </a:solidFill>
                <a:latin typeface="Arial"/>
                <a:cs typeface="Arial"/>
              </a:rPr>
              <a:t>(ARMA)</a:t>
            </a:r>
            <a:r>
              <a:rPr dirty="0" sz="3300" spc="-5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3300" spc="40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33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5309" y="1278635"/>
            <a:ext cx="12431395" cy="15011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408305" marR="5080" indent="-396240">
              <a:lnSpc>
                <a:spcPct val="151300"/>
              </a:lnSpc>
              <a:spcBef>
                <a:spcPts val="95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3200" spc="-6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60">
                <a:latin typeface="Microsoft Sans Serif"/>
                <a:cs typeface="Microsoft Sans Serif"/>
              </a:rPr>
              <a:t>ACF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and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120">
                <a:latin typeface="Microsoft Sans Serif"/>
                <a:cs typeface="Microsoft Sans Serif"/>
              </a:rPr>
              <a:t>PACF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70">
                <a:latin typeface="Microsoft Sans Serif"/>
                <a:cs typeface="Microsoft Sans Serif"/>
              </a:rPr>
              <a:t>are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one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many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ways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25">
                <a:latin typeface="Microsoft Sans Serif"/>
                <a:cs typeface="Microsoft Sans Serif"/>
              </a:rPr>
              <a:t>use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30">
                <a:latin typeface="Microsoft Sans Serif"/>
                <a:cs typeface="Microsoft Sans Serif"/>
              </a:rPr>
              <a:t>decide </a:t>
            </a:r>
            <a:r>
              <a:rPr dirty="0" sz="3200" spc="15">
                <a:latin typeface="Microsoft Sans Serif"/>
                <a:cs typeface="Microsoft Sans Serif"/>
              </a:rPr>
              <a:t>the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order</a:t>
            </a:r>
            <a:r>
              <a:rPr dirty="0" sz="3200" spc="2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35">
                <a:latin typeface="Microsoft Sans Serif"/>
                <a:cs typeface="Microsoft Sans Serif"/>
              </a:rPr>
              <a:t>ARMA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5">
                <a:latin typeface="Microsoft Sans Serif"/>
                <a:cs typeface="Microsoft Sans Serif"/>
              </a:rPr>
              <a:t>model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69253" y="604519"/>
            <a:ext cx="9347835" cy="52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-30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33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5" b="1">
                <a:solidFill>
                  <a:srgbClr val="0000FF"/>
                </a:solidFill>
                <a:latin typeface="Arial"/>
                <a:cs typeface="Arial"/>
              </a:rPr>
              <a:t>Moving </a:t>
            </a:r>
            <a:r>
              <a:rPr dirty="0" sz="3300" spc="-20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3300" spc="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45" b="1">
                <a:solidFill>
                  <a:srgbClr val="006600"/>
                </a:solidFill>
                <a:latin typeface="Arial"/>
                <a:cs typeface="Arial"/>
              </a:rPr>
              <a:t>(ARMA)</a:t>
            </a:r>
            <a:r>
              <a:rPr dirty="0" sz="3300" spc="-5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3300" spc="40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33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0" name="object 10"/>
          <p:cNvGrpSpPr/>
          <p:nvPr/>
        </p:nvGrpSpPr>
        <p:grpSpPr>
          <a:xfrm>
            <a:off x="634093" y="3067815"/>
            <a:ext cx="4237990" cy="3862070"/>
            <a:chOff x="634093" y="3067815"/>
            <a:chExt cx="4237990" cy="3862070"/>
          </a:xfrm>
        </p:grpSpPr>
        <p:sp>
          <p:nvSpPr>
            <p:cNvPr id="11" name="object 11"/>
            <p:cNvSpPr/>
            <p:nvPr/>
          </p:nvSpPr>
          <p:spPr>
            <a:xfrm>
              <a:off x="653143" y="3190410"/>
              <a:ext cx="18415" cy="3720465"/>
            </a:xfrm>
            <a:custGeom>
              <a:avLst/>
              <a:gdLst/>
              <a:ahLst/>
              <a:cxnLst/>
              <a:rect l="l" t="t" r="r" b="b"/>
              <a:pathLst>
                <a:path w="18415" h="3720465">
                  <a:moveTo>
                    <a:pt x="0" y="0"/>
                  </a:moveTo>
                  <a:lnTo>
                    <a:pt x="18370" y="372005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671513" y="5232162"/>
              <a:ext cx="4200525" cy="0"/>
            </a:xfrm>
            <a:custGeom>
              <a:avLst/>
              <a:gdLst/>
              <a:ahLst/>
              <a:cxnLst/>
              <a:rect l="l" t="t" r="r" b="b"/>
              <a:pathLst>
                <a:path w="4200525" h="0">
                  <a:moveTo>
                    <a:pt x="4200289" y="0"/>
                  </a:moveTo>
                  <a:lnTo>
                    <a:pt x="0" y="1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653143" y="4100047"/>
              <a:ext cx="4218940" cy="0"/>
            </a:xfrm>
            <a:custGeom>
              <a:avLst/>
              <a:gdLst/>
              <a:ahLst/>
              <a:cxnLst/>
              <a:rect l="l" t="t" r="r" b="b"/>
              <a:pathLst>
                <a:path w="4218940" h="0">
                  <a:moveTo>
                    <a:pt x="4218659" y="0"/>
                  </a:moveTo>
                  <a:lnTo>
                    <a:pt x="0" y="1"/>
                  </a:lnTo>
                </a:path>
              </a:pathLst>
            </a:custGeom>
            <a:ln w="38100">
              <a:solidFill>
                <a:srgbClr val="0432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671513" y="6346653"/>
              <a:ext cx="4200525" cy="0"/>
            </a:xfrm>
            <a:custGeom>
              <a:avLst/>
              <a:gdLst/>
              <a:ahLst/>
              <a:cxnLst/>
              <a:rect l="l" t="t" r="r" b="b"/>
              <a:pathLst>
                <a:path w="4200525" h="0">
                  <a:moveTo>
                    <a:pt x="4200289" y="0"/>
                  </a:moveTo>
                  <a:lnTo>
                    <a:pt x="0" y="1"/>
                  </a:lnTo>
                </a:path>
              </a:pathLst>
            </a:custGeom>
            <a:ln w="38100">
              <a:solidFill>
                <a:srgbClr val="0432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1197429" y="3190410"/>
              <a:ext cx="0" cy="2046605"/>
            </a:xfrm>
            <a:custGeom>
              <a:avLst/>
              <a:gdLst/>
              <a:ahLst/>
              <a:cxnLst/>
              <a:rect l="l" t="t" r="r" b="b"/>
              <a:pathLst>
                <a:path w="0" h="2046604">
                  <a:moveTo>
                    <a:pt x="0" y="0"/>
                  </a:moveTo>
                  <a:lnTo>
                    <a:pt x="1" y="2046515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1843224" y="4287189"/>
              <a:ext cx="0" cy="949960"/>
            </a:xfrm>
            <a:custGeom>
              <a:avLst/>
              <a:gdLst/>
              <a:ahLst/>
              <a:cxnLst/>
              <a:rect l="l" t="t" r="r" b="b"/>
              <a:pathLst>
                <a:path w="0" h="949960">
                  <a:moveTo>
                    <a:pt x="0" y="0"/>
                  </a:moveTo>
                  <a:lnTo>
                    <a:pt x="1" y="949735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2609004" y="3575152"/>
              <a:ext cx="0" cy="1657350"/>
            </a:xfrm>
            <a:custGeom>
              <a:avLst/>
              <a:gdLst/>
              <a:ahLst/>
              <a:cxnLst/>
              <a:rect l="l" t="t" r="r" b="b"/>
              <a:pathLst>
                <a:path w="0" h="1657350">
                  <a:moveTo>
                    <a:pt x="0" y="0"/>
                  </a:moveTo>
                  <a:lnTo>
                    <a:pt x="1" y="165700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3545340" y="4646954"/>
              <a:ext cx="0" cy="585470"/>
            </a:xfrm>
            <a:custGeom>
              <a:avLst/>
              <a:gdLst/>
              <a:ahLst/>
              <a:cxnLst/>
              <a:rect l="l" t="t" r="r" b="b"/>
              <a:pathLst>
                <a:path w="0" h="585470">
                  <a:moveTo>
                    <a:pt x="0" y="0"/>
                  </a:moveTo>
                  <a:lnTo>
                    <a:pt x="1" y="585208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1440989" y="5232162"/>
              <a:ext cx="0" cy="949960"/>
            </a:xfrm>
            <a:custGeom>
              <a:avLst/>
              <a:gdLst/>
              <a:ahLst/>
              <a:cxnLst/>
              <a:rect l="l" t="t" r="r" b="b"/>
              <a:pathLst>
                <a:path w="0" h="949960">
                  <a:moveTo>
                    <a:pt x="0" y="0"/>
                  </a:moveTo>
                  <a:lnTo>
                    <a:pt x="1" y="949735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2267945" y="5232161"/>
              <a:ext cx="0" cy="629285"/>
            </a:xfrm>
            <a:custGeom>
              <a:avLst/>
              <a:gdLst/>
              <a:ahLst/>
              <a:cxnLst/>
              <a:rect l="l" t="t" r="r" b="b"/>
              <a:pathLst>
                <a:path w="0" h="629285">
                  <a:moveTo>
                    <a:pt x="0" y="0"/>
                  </a:moveTo>
                  <a:lnTo>
                    <a:pt x="1" y="628997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/>
            <p:cNvSpPr/>
            <p:nvPr/>
          </p:nvSpPr>
          <p:spPr>
            <a:xfrm>
              <a:off x="4297347" y="4939558"/>
              <a:ext cx="0" cy="288290"/>
            </a:xfrm>
            <a:custGeom>
              <a:avLst/>
              <a:gdLst/>
              <a:ahLst/>
              <a:cxnLst/>
              <a:rect l="l" t="t" r="r" b="b"/>
              <a:pathLst>
                <a:path w="0" h="288289">
                  <a:moveTo>
                    <a:pt x="0" y="0"/>
                  </a:moveTo>
                  <a:lnTo>
                    <a:pt x="1" y="287903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3256133" y="5258756"/>
              <a:ext cx="0" cy="288290"/>
            </a:xfrm>
            <a:custGeom>
              <a:avLst/>
              <a:gdLst/>
              <a:ahLst/>
              <a:cxnLst/>
              <a:rect l="l" t="t" r="r" b="b"/>
              <a:pathLst>
                <a:path w="0" h="288289">
                  <a:moveTo>
                    <a:pt x="0" y="0"/>
                  </a:moveTo>
                  <a:lnTo>
                    <a:pt x="1" y="287903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4068100" y="5227460"/>
              <a:ext cx="0" cy="288290"/>
            </a:xfrm>
            <a:custGeom>
              <a:avLst/>
              <a:gdLst/>
              <a:ahLst/>
              <a:cxnLst/>
              <a:rect l="l" t="t" r="r" b="b"/>
              <a:pathLst>
                <a:path w="0" h="288289">
                  <a:moveTo>
                    <a:pt x="0" y="0"/>
                  </a:moveTo>
                  <a:lnTo>
                    <a:pt x="1" y="287903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1321054" y="3067824"/>
              <a:ext cx="2265045" cy="748030"/>
            </a:xfrm>
            <a:custGeom>
              <a:avLst/>
              <a:gdLst/>
              <a:ahLst/>
              <a:cxnLst/>
              <a:rect l="l" t="t" r="r" b="b"/>
              <a:pathLst>
                <a:path w="2265045" h="748029">
                  <a:moveTo>
                    <a:pt x="830592" y="36563"/>
                  </a:moveTo>
                  <a:lnTo>
                    <a:pt x="819886" y="0"/>
                  </a:lnTo>
                  <a:lnTo>
                    <a:pt x="104355" y="209321"/>
                  </a:lnTo>
                  <a:lnTo>
                    <a:pt x="93649" y="172758"/>
                  </a:lnTo>
                  <a:lnTo>
                    <a:pt x="0" y="259689"/>
                  </a:lnTo>
                  <a:lnTo>
                    <a:pt x="125742" y="282448"/>
                  </a:lnTo>
                  <a:lnTo>
                    <a:pt x="116611" y="251231"/>
                  </a:lnTo>
                  <a:lnTo>
                    <a:pt x="115049" y="245884"/>
                  </a:lnTo>
                  <a:lnTo>
                    <a:pt x="830592" y="36563"/>
                  </a:lnTo>
                  <a:close/>
                </a:path>
                <a:path w="2265045" h="748029">
                  <a:moveTo>
                    <a:pt x="2264587" y="385406"/>
                  </a:moveTo>
                  <a:lnTo>
                    <a:pt x="2248865" y="350710"/>
                  </a:lnTo>
                  <a:lnTo>
                    <a:pt x="1526006" y="678294"/>
                  </a:lnTo>
                  <a:lnTo>
                    <a:pt x="1510284" y="643585"/>
                  </a:lnTo>
                  <a:lnTo>
                    <a:pt x="1429766" y="742823"/>
                  </a:lnTo>
                  <a:lnTo>
                    <a:pt x="1557464" y="747687"/>
                  </a:lnTo>
                  <a:lnTo>
                    <a:pt x="1545297" y="720852"/>
                  </a:lnTo>
                  <a:lnTo>
                    <a:pt x="1541741" y="712990"/>
                  </a:lnTo>
                  <a:lnTo>
                    <a:pt x="2264587" y="385406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25" name="object 25"/>
          <p:cNvGrpSpPr/>
          <p:nvPr/>
        </p:nvGrpSpPr>
        <p:grpSpPr>
          <a:xfrm>
            <a:off x="5748244" y="3076132"/>
            <a:ext cx="4237990" cy="3856354"/>
            <a:chOff x="5748244" y="3076132"/>
            <a:chExt cx="4237990" cy="3856354"/>
          </a:xfrm>
        </p:grpSpPr>
        <p:sp>
          <p:nvSpPr>
            <p:cNvPr id="26" name="object 26"/>
            <p:cNvSpPr/>
            <p:nvPr/>
          </p:nvSpPr>
          <p:spPr>
            <a:xfrm>
              <a:off x="5767294" y="3192909"/>
              <a:ext cx="18415" cy="3720465"/>
            </a:xfrm>
            <a:custGeom>
              <a:avLst/>
              <a:gdLst/>
              <a:ahLst/>
              <a:cxnLst/>
              <a:rect l="l" t="t" r="r" b="b"/>
              <a:pathLst>
                <a:path w="18414" h="3720465">
                  <a:moveTo>
                    <a:pt x="0" y="0"/>
                  </a:moveTo>
                  <a:lnTo>
                    <a:pt x="18370" y="372005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/>
            <p:cNvSpPr/>
            <p:nvPr/>
          </p:nvSpPr>
          <p:spPr>
            <a:xfrm>
              <a:off x="5785665" y="5234661"/>
              <a:ext cx="4200525" cy="0"/>
            </a:xfrm>
            <a:custGeom>
              <a:avLst/>
              <a:gdLst/>
              <a:ahLst/>
              <a:cxnLst/>
              <a:rect l="l" t="t" r="r" b="b"/>
              <a:pathLst>
                <a:path w="4200525" h="0">
                  <a:moveTo>
                    <a:pt x="4200289" y="0"/>
                  </a:moveTo>
                  <a:lnTo>
                    <a:pt x="0" y="1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/>
            <p:cNvSpPr/>
            <p:nvPr/>
          </p:nvSpPr>
          <p:spPr>
            <a:xfrm>
              <a:off x="5767295" y="4102548"/>
              <a:ext cx="4218940" cy="0"/>
            </a:xfrm>
            <a:custGeom>
              <a:avLst/>
              <a:gdLst/>
              <a:ahLst/>
              <a:cxnLst/>
              <a:rect l="l" t="t" r="r" b="b"/>
              <a:pathLst>
                <a:path w="4218940" h="0">
                  <a:moveTo>
                    <a:pt x="4218659" y="0"/>
                  </a:moveTo>
                  <a:lnTo>
                    <a:pt x="0" y="1"/>
                  </a:lnTo>
                </a:path>
              </a:pathLst>
            </a:custGeom>
            <a:ln w="38100">
              <a:solidFill>
                <a:srgbClr val="0432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/>
            <p:cNvSpPr/>
            <p:nvPr/>
          </p:nvSpPr>
          <p:spPr>
            <a:xfrm>
              <a:off x="5785665" y="6349152"/>
              <a:ext cx="4200525" cy="0"/>
            </a:xfrm>
            <a:custGeom>
              <a:avLst/>
              <a:gdLst/>
              <a:ahLst/>
              <a:cxnLst/>
              <a:rect l="l" t="t" r="r" b="b"/>
              <a:pathLst>
                <a:path w="4200525" h="0">
                  <a:moveTo>
                    <a:pt x="4200289" y="0"/>
                  </a:moveTo>
                  <a:lnTo>
                    <a:pt x="0" y="1"/>
                  </a:lnTo>
                </a:path>
              </a:pathLst>
            </a:custGeom>
            <a:ln w="38100">
              <a:solidFill>
                <a:srgbClr val="0432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/>
            <p:cNvSpPr/>
            <p:nvPr/>
          </p:nvSpPr>
          <p:spPr>
            <a:xfrm>
              <a:off x="6311581" y="3192909"/>
              <a:ext cx="0" cy="2046605"/>
            </a:xfrm>
            <a:custGeom>
              <a:avLst/>
              <a:gdLst/>
              <a:ahLst/>
              <a:cxnLst/>
              <a:rect l="l" t="t" r="r" b="b"/>
              <a:pathLst>
                <a:path w="0" h="2046604">
                  <a:moveTo>
                    <a:pt x="0" y="0"/>
                  </a:moveTo>
                  <a:lnTo>
                    <a:pt x="1" y="2046515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31"/>
            <p:cNvSpPr/>
            <p:nvPr/>
          </p:nvSpPr>
          <p:spPr>
            <a:xfrm>
              <a:off x="6957376" y="4289690"/>
              <a:ext cx="0" cy="949960"/>
            </a:xfrm>
            <a:custGeom>
              <a:avLst/>
              <a:gdLst/>
              <a:ahLst/>
              <a:cxnLst/>
              <a:rect l="l" t="t" r="r" b="b"/>
              <a:pathLst>
                <a:path w="0" h="949960">
                  <a:moveTo>
                    <a:pt x="0" y="0"/>
                  </a:moveTo>
                  <a:lnTo>
                    <a:pt x="1" y="949735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/>
            <p:cNvSpPr/>
            <p:nvPr/>
          </p:nvSpPr>
          <p:spPr>
            <a:xfrm>
              <a:off x="7723154" y="4213666"/>
              <a:ext cx="0" cy="1021080"/>
            </a:xfrm>
            <a:custGeom>
              <a:avLst/>
              <a:gdLst/>
              <a:ahLst/>
              <a:cxnLst/>
              <a:rect l="l" t="t" r="r" b="b"/>
              <a:pathLst>
                <a:path w="0" h="1021079">
                  <a:moveTo>
                    <a:pt x="0" y="0"/>
                  </a:moveTo>
                  <a:lnTo>
                    <a:pt x="1" y="1020995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3" name="object 33"/>
            <p:cNvSpPr/>
            <p:nvPr/>
          </p:nvSpPr>
          <p:spPr>
            <a:xfrm>
              <a:off x="8659492" y="4649453"/>
              <a:ext cx="0" cy="585470"/>
            </a:xfrm>
            <a:custGeom>
              <a:avLst/>
              <a:gdLst/>
              <a:ahLst/>
              <a:cxnLst/>
              <a:rect l="l" t="t" r="r" b="b"/>
              <a:pathLst>
                <a:path w="0" h="585470">
                  <a:moveTo>
                    <a:pt x="0" y="0"/>
                  </a:moveTo>
                  <a:lnTo>
                    <a:pt x="1" y="585208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/>
            <p:cNvSpPr/>
            <p:nvPr/>
          </p:nvSpPr>
          <p:spPr>
            <a:xfrm>
              <a:off x="6555139" y="5234661"/>
              <a:ext cx="0" cy="949960"/>
            </a:xfrm>
            <a:custGeom>
              <a:avLst/>
              <a:gdLst/>
              <a:ahLst/>
              <a:cxnLst/>
              <a:rect l="l" t="t" r="r" b="b"/>
              <a:pathLst>
                <a:path w="0" h="949960">
                  <a:moveTo>
                    <a:pt x="0" y="0"/>
                  </a:moveTo>
                  <a:lnTo>
                    <a:pt x="1" y="949735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/>
            <p:cNvSpPr/>
            <p:nvPr/>
          </p:nvSpPr>
          <p:spPr>
            <a:xfrm>
              <a:off x="7382096" y="5234660"/>
              <a:ext cx="0" cy="629285"/>
            </a:xfrm>
            <a:custGeom>
              <a:avLst/>
              <a:gdLst/>
              <a:ahLst/>
              <a:cxnLst/>
              <a:rect l="l" t="t" r="r" b="b"/>
              <a:pathLst>
                <a:path w="0" h="629285">
                  <a:moveTo>
                    <a:pt x="0" y="0"/>
                  </a:moveTo>
                  <a:lnTo>
                    <a:pt x="1" y="628997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/>
            <p:cNvSpPr/>
            <p:nvPr/>
          </p:nvSpPr>
          <p:spPr>
            <a:xfrm>
              <a:off x="9411497" y="4942057"/>
              <a:ext cx="0" cy="288290"/>
            </a:xfrm>
            <a:custGeom>
              <a:avLst/>
              <a:gdLst/>
              <a:ahLst/>
              <a:cxnLst/>
              <a:rect l="l" t="t" r="r" b="b"/>
              <a:pathLst>
                <a:path w="0" h="288289">
                  <a:moveTo>
                    <a:pt x="0" y="0"/>
                  </a:moveTo>
                  <a:lnTo>
                    <a:pt x="1" y="287903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/>
            <p:cNvSpPr/>
            <p:nvPr/>
          </p:nvSpPr>
          <p:spPr>
            <a:xfrm>
              <a:off x="8370284" y="5261255"/>
              <a:ext cx="0" cy="288290"/>
            </a:xfrm>
            <a:custGeom>
              <a:avLst/>
              <a:gdLst/>
              <a:ahLst/>
              <a:cxnLst/>
              <a:rect l="l" t="t" r="r" b="b"/>
              <a:pathLst>
                <a:path w="0" h="288289">
                  <a:moveTo>
                    <a:pt x="0" y="0"/>
                  </a:moveTo>
                  <a:lnTo>
                    <a:pt x="1" y="287903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/>
            <p:cNvSpPr/>
            <p:nvPr/>
          </p:nvSpPr>
          <p:spPr>
            <a:xfrm>
              <a:off x="9182251" y="5229960"/>
              <a:ext cx="0" cy="288290"/>
            </a:xfrm>
            <a:custGeom>
              <a:avLst/>
              <a:gdLst/>
              <a:ahLst/>
              <a:cxnLst/>
              <a:rect l="l" t="t" r="r" b="b"/>
              <a:pathLst>
                <a:path w="0" h="288289">
                  <a:moveTo>
                    <a:pt x="0" y="0"/>
                  </a:moveTo>
                  <a:lnTo>
                    <a:pt x="1" y="287903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/>
            <p:cNvSpPr/>
            <p:nvPr/>
          </p:nvSpPr>
          <p:spPr>
            <a:xfrm>
              <a:off x="6397584" y="3076132"/>
              <a:ext cx="835025" cy="397510"/>
            </a:xfrm>
            <a:custGeom>
              <a:avLst/>
              <a:gdLst/>
              <a:ahLst/>
              <a:cxnLst/>
              <a:rect l="l" t="t" r="r" b="b"/>
              <a:pathLst>
                <a:path w="835025" h="397510">
                  <a:moveTo>
                    <a:pt x="80517" y="292878"/>
                  </a:moveTo>
                  <a:lnTo>
                    <a:pt x="0" y="392112"/>
                  </a:lnTo>
                  <a:lnTo>
                    <a:pt x="127698" y="396986"/>
                  </a:lnTo>
                  <a:lnTo>
                    <a:pt x="115534" y="370146"/>
                  </a:lnTo>
                  <a:lnTo>
                    <a:pt x="94620" y="370146"/>
                  </a:lnTo>
                  <a:lnTo>
                    <a:pt x="78893" y="335443"/>
                  </a:lnTo>
                  <a:lnTo>
                    <a:pt x="96244" y="327580"/>
                  </a:lnTo>
                  <a:lnTo>
                    <a:pt x="80517" y="292878"/>
                  </a:lnTo>
                  <a:close/>
                </a:path>
                <a:path w="835025" h="397510">
                  <a:moveTo>
                    <a:pt x="96244" y="327580"/>
                  </a:moveTo>
                  <a:lnTo>
                    <a:pt x="78893" y="335443"/>
                  </a:lnTo>
                  <a:lnTo>
                    <a:pt x="94620" y="370146"/>
                  </a:lnTo>
                  <a:lnTo>
                    <a:pt x="111971" y="362283"/>
                  </a:lnTo>
                  <a:lnTo>
                    <a:pt x="96244" y="327580"/>
                  </a:lnTo>
                  <a:close/>
                </a:path>
                <a:path w="835025" h="397510">
                  <a:moveTo>
                    <a:pt x="111971" y="362283"/>
                  </a:moveTo>
                  <a:lnTo>
                    <a:pt x="94620" y="370146"/>
                  </a:lnTo>
                  <a:lnTo>
                    <a:pt x="115534" y="370146"/>
                  </a:lnTo>
                  <a:lnTo>
                    <a:pt x="111971" y="362283"/>
                  </a:lnTo>
                  <a:close/>
                </a:path>
                <a:path w="835025" h="397510">
                  <a:moveTo>
                    <a:pt x="819094" y="0"/>
                  </a:moveTo>
                  <a:lnTo>
                    <a:pt x="96244" y="327580"/>
                  </a:lnTo>
                  <a:lnTo>
                    <a:pt x="111971" y="362283"/>
                  </a:lnTo>
                  <a:lnTo>
                    <a:pt x="834820" y="34702"/>
                  </a:lnTo>
                  <a:lnTo>
                    <a:pt x="819094" y="0"/>
                  </a:lnTo>
                  <a:close/>
                </a:path>
              </a:pathLst>
            </a:custGeom>
            <a:solidFill>
              <a:srgbClr val="0000CC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0" name="object 40"/>
          <p:cNvSpPr txBox="1"/>
          <p:nvPr/>
        </p:nvSpPr>
        <p:spPr>
          <a:xfrm>
            <a:off x="891145" y="6758940"/>
            <a:ext cx="2455545" cy="99821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R="29845">
              <a:lnSpc>
                <a:spcPts val="3829"/>
              </a:lnSpc>
              <a:spcBef>
                <a:spcPts val="100"/>
              </a:spcBef>
            </a:pPr>
            <a:r>
              <a:rPr dirty="0" sz="3200" spc="-60">
                <a:latin typeface="Microsoft Sans Serif"/>
                <a:cs typeface="Microsoft Sans Serif"/>
              </a:rPr>
              <a:t>ACF</a:t>
            </a:r>
            <a:endParaRPr sz="3200">
              <a:latin typeface="Microsoft Sans Serif"/>
              <a:cs typeface="Microsoft Sans Serif"/>
            </a:endParaRPr>
          </a:p>
          <a:p>
            <a:pPr algn="ctr">
              <a:lnSpc>
                <a:spcPts val="3829"/>
              </a:lnSpc>
            </a:pPr>
            <a:r>
              <a:rPr dirty="0" sz="3200" spc="30">
                <a:latin typeface="Microsoft Sans Serif"/>
                <a:cs typeface="Microsoft Sans Serif"/>
              </a:rPr>
              <a:t>MA</a:t>
            </a:r>
            <a:r>
              <a:rPr dirty="0" sz="3200" spc="10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order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10">
                <a:latin typeface="Microsoft Sans Serif"/>
                <a:cs typeface="Microsoft Sans Serif"/>
              </a:rPr>
              <a:t> </a:t>
            </a:r>
            <a:r>
              <a:rPr dirty="0" sz="3200" spc="-5">
                <a:solidFill>
                  <a:srgbClr val="FF0000"/>
                </a:solidFill>
                <a:latin typeface="Microsoft Sans Serif"/>
                <a:cs typeface="Microsoft Sans Serif"/>
              </a:rPr>
              <a:t>2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6894780" y="6710171"/>
            <a:ext cx="2379345" cy="1098550"/>
          </a:xfrm>
          <a:prstGeom prst="rect">
            <a:avLst/>
          </a:prstGeom>
        </p:spPr>
        <p:txBody>
          <a:bodyPr wrap="square" lIns="0" tIns="61594" rIns="0" bIns="0" rtlCol="0" vert="horz">
            <a:spAutoFit/>
          </a:bodyPr>
          <a:lstStyle/>
          <a:p>
            <a:pPr marL="577215">
              <a:lnSpc>
                <a:spcPct val="100000"/>
              </a:lnSpc>
              <a:spcBef>
                <a:spcPts val="484"/>
              </a:spcBef>
            </a:pPr>
            <a:r>
              <a:rPr dirty="0" sz="3200" spc="-120">
                <a:latin typeface="Microsoft Sans Serif"/>
                <a:cs typeface="Microsoft Sans Serif"/>
              </a:rPr>
              <a:t>PACF</a:t>
            </a:r>
            <a:endParaRPr sz="32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380"/>
              </a:spcBef>
            </a:pPr>
            <a:r>
              <a:rPr dirty="0" sz="3200" spc="-90">
                <a:latin typeface="Microsoft Sans Serif"/>
                <a:cs typeface="Microsoft Sans Serif"/>
              </a:rPr>
              <a:t>AR</a:t>
            </a:r>
            <a:r>
              <a:rPr dirty="0" sz="3200">
                <a:latin typeface="Microsoft Sans Serif"/>
                <a:cs typeface="Microsoft Sans Serif"/>
              </a:rPr>
              <a:t> </a:t>
            </a:r>
            <a:r>
              <a:rPr dirty="0" sz="3200" spc="5">
                <a:latin typeface="Microsoft Sans Serif"/>
                <a:cs typeface="Microsoft Sans Serif"/>
              </a:rPr>
              <a:t>order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10">
                <a:latin typeface="Microsoft Sans Serif"/>
                <a:cs typeface="Microsoft Sans Serif"/>
              </a:rPr>
              <a:t> </a:t>
            </a:r>
            <a:r>
              <a:rPr dirty="0" sz="3200" spc="-5">
                <a:solidFill>
                  <a:srgbClr val="0000CC"/>
                </a:solidFill>
                <a:latin typeface="Microsoft Sans Serif"/>
                <a:cs typeface="Microsoft Sans Serif"/>
              </a:rPr>
              <a:t>1</a:t>
            </a:r>
            <a:endParaRPr sz="32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5309" y="1262379"/>
            <a:ext cx="12482830" cy="3073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8305" marR="5080" indent="-396240">
              <a:lnSpc>
                <a:spcPct val="150000"/>
              </a:lnSpc>
              <a:spcBef>
                <a:spcPts val="10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4000" spc="-10">
                <a:latin typeface="Microsoft Sans Serif"/>
                <a:cs typeface="Microsoft Sans Serif"/>
              </a:rPr>
              <a:t>Higher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order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ARMA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processes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involve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additional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lags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225">
                <a:latin typeface="Microsoft Sans Serif"/>
                <a:cs typeface="Microsoft Sans Serif"/>
              </a:rPr>
              <a:t>X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epsilon.</a:t>
            </a:r>
            <a:endParaRPr sz="4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 MT"/>
              <a:buChar char="•"/>
            </a:pPr>
            <a:endParaRPr sz="4200">
              <a:latin typeface="Microsoft Sans Serif"/>
              <a:cs typeface="Microsoft Sans Serif"/>
            </a:endParaRPr>
          </a:p>
          <a:p>
            <a:pPr marL="408940" indent="-396240">
              <a:lnSpc>
                <a:spcPct val="100000"/>
              </a:lnSpc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3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ARMA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-50">
                <a:latin typeface="Microsoft Sans Serif"/>
                <a:cs typeface="Microsoft Sans Serif"/>
              </a:rPr>
              <a:t>(p,</a:t>
            </a:r>
            <a:r>
              <a:rPr dirty="0" sz="4000" spc="35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q)</a:t>
            </a:r>
            <a:r>
              <a:rPr dirty="0" sz="4000" spc="3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endParaRPr sz="4000">
              <a:latin typeface="Microsoft Sans Serif"/>
              <a:cs typeface="Microsoft Sans Serif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6505" y="4592060"/>
            <a:ext cx="12001300" cy="26289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69253" y="604519"/>
            <a:ext cx="9347835" cy="52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-30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330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5" b="1">
                <a:solidFill>
                  <a:srgbClr val="0000FF"/>
                </a:solidFill>
                <a:latin typeface="Arial"/>
                <a:cs typeface="Arial"/>
              </a:rPr>
              <a:t>Moving </a:t>
            </a:r>
            <a:r>
              <a:rPr dirty="0" sz="3300" spc="-20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3300" spc="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300" spc="-45" b="1">
                <a:solidFill>
                  <a:srgbClr val="006600"/>
                </a:solidFill>
                <a:latin typeface="Arial"/>
                <a:cs typeface="Arial"/>
              </a:rPr>
              <a:t>(ARMA)</a:t>
            </a:r>
            <a:r>
              <a:rPr dirty="0" sz="3300" spc="-5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3300" spc="40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33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10" name="object 10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69253" y="680719"/>
            <a:ext cx="9538335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25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20" b="1">
                <a:solidFill>
                  <a:srgbClr val="0000FF"/>
                </a:solidFill>
                <a:latin typeface="Arial"/>
                <a:cs typeface="Arial"/>
              </a:rPr>
              <a:t>Integrated</a:t>
            </a:r>
            <a:r>
              <a:rPr dirty="0" sz="2700" spc="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5" b="1">
                <a:solidFill>
                  <a:srgbClr val="0000FF"/>
                </a:solidFill>
                <a:latin typeface="Arial"/>
                <a:cs typeface="Arial"/>
              </a:rPr>
              <a:t>Moving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20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25" b="1">
                <a:solidFill>
                  <a:srgbClr val="006600"/>
                </a:solidFill>
                <a:latin typeface="Arial"/>
                <a:cs typeface="Arial"/>
              </a:rPr>
              <a:t>(ARIMA)</a:t>
            </a:r>
            <a:r>
              <a:rPr dirty="0" sz="2700" spc="5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2700" spc="35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27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8" name="object 8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9" name="object 9"/>
          <p:cNvGrpSpPr/>
          <p:nvPr/>
        </p:nvGrpSpPr>
        <p:grpSpPr>
          <a:xfrm>
            <a:off x="2499518" y="2827152"/>
            <a:ext cx="546100" cy="230504"/>
            <a:chOff x="2499518" y="2827152"/>
            <a:chExt cx="546100" cy="230504"/>
          </a:xfrm>
        </p:grpSpPr>
        <p:sp>
          <p:nvSpPr>
            <p:cNvPr id="10" name="object 10"/>
            <p:cNvSpPr/>
            <p:nvPr/>
          </p:nvSpPr>
          <p:spPr>
            <a:xfrm>
              <a:off x="2505868" y="2833502"/>
              <a:ext cx="533400" cy="217804"/>
            </a:xfrm>
            <a:custGeom>
              <a:avLst/>
              <a:gdLst/>
              <a:ahLst/>
              <a:cxnLst/>
              <a:rect l="l" t="t" r="r" b="b"/>
              <a:pathLst>
                <a:path w="533400" h="217805">
                  <a:moveTo>
                    <a:pt x="424558" y="0"/>
                  </a:moveTo>
                  <a:lnTo>
                    <a:pt x="424558" y="54420"/>
                  </a:lnTo>
                  <a:lnTo>
                    <a:pt x="0" y="54420"/>
                  </a:lnTo>
                  <a:lnTo>
                    <a:pt x="0" y="163262"/>
                  </a:lnTo>
                  <a:lnTo>
                    <a:pt x="424558" y="163262"/>
                  </a:lnTo>
                  <a:lnTo>
                    <a:pt x="424558" y="217683"/>
                  </a:lnTo>
                  <a:lnTo>
                    <a:pt x="533400" y="108841"/>
                  </a:lnTo>
                  <a:lnTo>
                    <a:pt x="42455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2505868" y="2833502"/>
              <a:ext cx="533400" cy="217804"/>
            </a:xfrm>
            <a:custGeom>
              <a:avLst/>
              <a:gdLst/>
              <a:ahLst/>
              <a:cxnLst/>
              <a:rect l="l" t="t" r="r" b="b"/>
              <a:pathLst>
                <a:path w="533400" h="217805">
                  <a:moveTo>
                    <a:pt x="0" y="54421"/>
                  </a:moveTo>
                  <a:lnTo>
                    <a:pt x="424558" y="54421"/>
                  </a:lnTo>
                  <a:lnTo>
                    <a:pt x="424558" y="0"/>
                  </a:lnTo>
                  <a:lnTo>
                    <a:pt x="533400" y="108841"/>
                  </a:lnTo>
                  <a:lnTo>
                    <a:pt x="424558" y="217683"/>
                  </a:lnTo>
                  <a:lnTo>
                    <a:pt x="424558" y="163262"/>
                  </a:lnTo>
                  <a:lnTo>
                    <a:pt x="0" y="163262"/>
                  </a:lnTo>
                  <a:lnTo>
                    <a:pt x="0" y="54421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2" name="object 12"/>
          <p:cNvGrpSpPr/>
          <p:nvPr/>
        </p:nvGrpSpPr>
        <p:grpSpPr>
          <a:xfrm>
            <a:off x="1826418" y="4700883"/>
            <a:ext cx="546100" cy="230504"/>
            <a:chOff x="1826418" y="4700883"/>
            <a:chExt cx="546100" cy="230504"/>
          </a:xfrm>
        </p:grpSpPr>
        <p:sp>
          <p:nvSpPr>
            <p:cNvPr id="13" name="object 13"/>
            <p:cNvSpPr/>
            <p:nvPr/>
          </p:nvSpPr>
          <p:spPr>
            <a:xfrm>
              <a:off x="1832768" y="4707233"/>
              <a:ext cx="533400" cy="217804"/>
            </a:xfrm>
            <a:custGeom>
              <a:avLst/>
              <a:gdLst/>
              <a:ahLst/>
              <a:cxnLst/>
              <a:rect l="l" t="t" r="r" b="b"/>
              <a:pathLst>
                <a:path w="533400" h="217804">
                  <a:moveTo>
                    <a:pt x="424558" y="0"/>
                  </a:moveTo>
                  <a:lnTo>
                    <a:pt x="424558" y="54420"/>
                  </a:lnTo>
                  <a:lnTo>
                    <a:pt x="0" y="54420"/>
                  </a:lnTo>
                  <a:lnTo>
                    <a:pt x="0" y="163262"/>
                  </a:lnTo>
                  <a:lnTo>
                    <a:pt x="424558" y="163262"/>
                  </a:lnTo>
                  <a:lnTo>
                    <a:pt x="424558" y="217683"/>
                  </a:lnTo>
                  <a:lnTo>
                    <a:pt x="533400" y="108841"/>
                  </a:lnTo>
                  <a:lnTo>
                    <a:pt x="42455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1832768" y="4707233"/>
              <a:ext cx="533400" cy="217804"/>
            </a:xfrm>
            <a:custGeom>
              <a:avLst/>
              <a:gdLst/>
              <a:ahLst/>
              <a:cxnLst/>
              <a:rect l="l" t="t" r="r" b="b"/>
              <a:pathLst>
                <a:path w="533400" h="217804">
                  <a:moveTo>
                    <a:pt x="0" y="54421"/>
                  </a:moveTo>
                  <a:lnTo>
                    <a:pt x="424558" y="54421"/>
                  </a:lnTo>
                  <a:lnTo>
                    <a:pt x="424558" y="0"/>
                  </a:lnTo>
                  <a:lnTo>
                    <a:pt x="533400" y="108841"/>
                  </a:lnTo>
                  <a:lnTo>
                    <a:pt x="424558" y="217683"/>
                  </a:lnTo>
                  <a:lnTo>
                    <a:pt x="424558" y="163262"/>
                  </a:lnTo>
                  <a:lnTo>
                    <a:pt x="0" y="163262"/>
                  </a:lnTo>
                  <a:lnTo>
                    <a:pt x="0" y="54421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/>
          <p:cNvSpPr txBox="1"/>
          <p:nvPr/>
        </p:nvSpPr>
        <p:spPr>
          <a:xfrm>
            <a:off x="565309" y="1450340"/>
            <a:ext cx="13239115" cy="609727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 marL="408305" marR="1817370" indent="-396240">
              <a:lnSpc>
                <a:spcPct val="101699"/>
              </a:lnSpc>
              <a:spcBef>
                <a:spcPts val="25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3600" spc="-45">
                <a:latin typeface="Microsoft Sans Serif"/>
                <a:cs typeface="Microsoft Sans Serif"/>
              </a:rPr>
              <a:t>ARIMA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35">
                <a:latin typeface="Microsoft Sans Serif"/>
                <a:cs typeface="Microsoft Sans Serif"/>
              </a:rPr>
              <a:t>an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acronym</a:t>
            </a:r>
            <a:r>
              <a:rPr dirty="0" sz="3600" spc="45">
                <a:latin typeface="Microsoft Sans Serif"/>
                <a:cs typeface="Microsoft Sans Serif"/>
              </a:rPr>
              <a:t> that </a:t>
            </a:r>
            <a:r>
              <a:rPr dirty="0" sz="3600" spc="30">
                <a:latin typeface="Microsoft Sans Serif"/>
                <a:cs typeface="Microsoft Sans Serif"/>
              </a:rPr>
              <a:t>stands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for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5">
                <a:latin typeface="Microsoft Sans Serif"/>
                <a:cs typeface="Microsoft Sans Serif"/>
              </a:rPr>
              <a:t>Auto-Regressive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Integrated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Moving </a:t>
            </a:r>
            <a:r>
              <a:rPr dirty="0" sz="3600" spc="-35">
                <a:latin typeface="Microsoft Sans Serif"/>
                <a:cs typeface="Microsoft Sans Serif"/>
              </a:rPr>
              <a:t>Average.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0">
                <a:latin typeface="Microsoft Sans Serif"/>
                <a:cs typeface="Microsoft Sans Serif"/>
              </a:rPr>
              <a:t>Specifically,</a:t>
            </a:r>
            <a:endParaRPr sz="3600">
              <a:latin typeface="Microsoft Sans Serif"/>
              <a:cs typeface="Microsoft Sans Serif"/>
            </a:endParaRPr>
          </a:p>
          <a:p>
            <a:pPr lvl="1" marL="1106805" marR="320040" indent="-396240">
              <a:lnSpc>
                <a:spcPct val="100600"/>
              </a:lnSpc>
              <a:spcBef>
                <a:spcPts val="645"/>
              </a:spcBef>
              <a:buFont typeface="Arial MT"/>
              <a:buChar char="•"/>
              <a:tabLst>
                <a:tab pos="1106805" algn="l"/>
                <a:tab pos="1107440" algn="l"/>
                <a:tab pos="2604135" algn="l"/>
              </a:tabLst>
            </a:pPr>
            <a:r>
              <a:rPr dirty="0" sz="3600" spc="-105">
                <a:latin typeface="Microsoft Sans Serif"/>
                <a:cs typeface="Microsoft Sans Serif"/>
              </a:rPr>
              <a:t>AR	</a:t>
            </a:r>
            <a:r>
              <a:rPr dirty="0" sz="3600" spc="5">
                <a:latin typeface="Microsoft Sans Serif"/>
                <a:cs typeface="Microsoft Sans Serif"/>
              </a:rPr>
              <a:t>Auto-regression: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model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45">
                <a:latin typeface="Microsoft Sans Serif"/>
                <a:cs typeface="Microsoft Sans Serif"/>
              </a:rPr>
              <a:t>that</a:t>
            </a:r>
            <a:r>
              <a:rPr dirty="0" sz="3600" spc="60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uses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dependent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>
                <a:latin typeface="Microsoft Sans Serif"/>
                <a:cs typeface="Microsoft Sans Serif"/>
              </a:rPr>
              <a:t>relationship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35">
                <a:latin typeface="Microsoft Sans Serif"/>
                <a:cs typeface="Microsoft Sans Serif"/>
              </a:rPr>
              <a:t>an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observation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and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some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number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b="1">
                <a:solidFill>
                  <a:srgbClr val="0033CC"/>
                </a:solidFill>
                <a:latin typeface="Arial"/>
                <a:cs typeface="Arial"/>
              </a:rPr>
              <a:t>lagged </a:t>
            </a:r>
            <a:r>
              <a:rPr dirty="0" sz="3600" spc="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33CC"/>
                </a:solidFill>
                <a:latin typeface="Arial"/>
                <a:cs typeface="Arial"/>
              </a:rPr>
              <a:t>observations</a:t>
            </a:r>
            <a:endParaRPr sz="3600">
              <a:latin typeface="Arial"/>
              <a:cs typeface="Arial"/>
            </a:endParaRPr>
          </a:p>
          <a:p>
            <a:pPr marL="954405" marR="938530" indent="-396240">
              <a:lnSpc>
                <a:spcPct val="102200"/>
              </a:lnSpc>
              <a:spcBef>
                <a:spcPts val="1635"/>
              </a:spcBef>
              <a:buFont typeface="Arial MT"/>
              <a:buChar char="•"/>
              <a:tabLst>
                <a:tab pos="954405" algn="l"/>
                <a:tab pos="955040" algn="l"/>
                <a:tab pos="1962785" algn="l"/>
              </a:tabLst>
            </a:pPr>
            <a:r>
              <a:rPr dirty="0" sz="3600" spc="-70">
                <a:latin typeface="Microsoft Sans Serif"/>
                <a:cs typeface="Microsoft Sans Serif"/>
              </a:rPr>
              <a:t>I	</a:t>
            </a:r>
            <a:r>
              <a:rPr dirty="0" sz="3600" spc="15">
                <a:latin typeface="Microsoft Sans Serif"/>
                <a:cs typeface="Microsoft Sans Serif"/>
              </a:rPr>
              <a:t>Integrated: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75">
                <a:latin typeface="Microsoft Sans Serif"/>
                <a:cs typeface="Microsoft Sans Serif"/>
              </a:rPr>
              <a:t>The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25">
                <a:latin typeface="Microsoft Sans Serif"/>
                <a:cs typeface="Microsoft Sans Serif"/>
              </a:rPr>
              <a:t>use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20" b="1">
                <a:solidFill>
                  <a:srgbClr val="0033CC"/>
                </a:solidFill>
                <a:latin typeface="Arial"/>
                <a:cs typeface="Arial"/>
              </a:rPr>
              <a:t>differencing</a:t>
            </a:r>
            <a:r>
              <a:rPr dirty="0" sz="3600" spc="-1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raw </a:t>
            </a:r>
            <a:r>
              <a:rPr dirty="0" sz="3600" spc="2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observations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in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order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95">
                <a:latin typeface="Microsoft Sans Serif"/>
                <a:cs typeface="Microsoft Sans Serif"/>
              </a:rPr>
              <a:t>to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5">
                <a:latin typeface="Microsoft Sans Serif"/>
                <a:cs typeface="Microsoft Sans Serif"/>
              </a:rPr>
              <a:t>make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time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30">
                <a:latin typeface="Microsoft Sans Serif"/>
                <a:cs typeface="Microsoft Sans Serif"/>
              </a:rPr>
              <a:t>series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stationary</a:t>
            </a:r>
            <a:endParaRPr sz="3600">
              <a:latin typeface="Microsoft Sans Serif"/>
              <a:cs typeface="Microsoft Sans Serif"/>
            </a:endParaRPr>
          </a:p>
          <a:p>
            <a:pPr marL="954405" marR="5080" indent="-396240">
              <a:lnSpc>
                <a:spcPct val="100800"/>
              </a:lnSpc>
              <a:spcBef>
                <a:spcPts val="1885"/>
              </a:spcBef>
              <a:buFont typeface="Arial MT"/>
              <a:buChar char="•"/>
              <a:tabLst>
                <a:tab pos="954405" algn="l"/>
                <a:tab pos="955040" algn="l"/>
                <a:tab pos="2538730" algn="l"/>
              </a:tabLst>
            </a:pPr>
            <a:r>
              <a:rPr dirty="0" sz="3600" spc="30">
                <a:latin typeface="Microsoft Sans Serif"/>
                <a:cs typeface="Microsoft Sans Serif"/>
              </a:rPr>
              <a:t>MA	</a:t>
            </a:r>
            <a:r>
              <a:rPr dirty="0" sz="3600" spc="35">
                <a:latin typeface="Microsoft Sans Serif"/>
                <a:cs typeface="Microsoft Sans Serif"/>
              </a:rPr>
              <a:t>Moving</a:t>
            </a:r>
            <a:r>
              <a:rPr dirty="0" sz="3600" spc="30">
                <a:latin typeface="Microsoft Sans Serif"/>
                <a:cs typeface="Microsoft Sans Serif"/>
              </a:rPr>
              <a:t> </a:t>
            </a:r>
            <a:r>
              <a:rPr dirty="0" sz="3600" spc="-35">
                <a:latin typeface="Microsoft Sans Serif"/>
                <a:cs typeface="Microsoft Sans Serif"/>
              </a:rPr>
              <a:t>Average: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model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45">
                <a:latin typeface="Microsoft Sans Serif"/>
                <a:cs typeface="Microsoft Sans Serif"/>
              </a:rPr>
              <a:t>that </a:t>
            </a:r>
            <a:r>
              <a:rPr dirty="0" sz="3600" spc="-20">
                <a:latin typeface="Microsoft Sans Serif"/>
                <a:cs typeface="Microsoft Sans Serif"/>
              </a:rPr>
              <a:t>uses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dependency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between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35">
                <a:latin typeface="Microsoft Sans Serif"/>
                <a:cs typeface="Microsoft Sans Serif"/>
              </a:rPr>
              <a:t>an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observation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and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30" b="1">
                <a:solidFill>
                  <a:srgbClr val="0033CC"/>
                </a:solidFill>
                <a:latin typeface="Arial"/>
                <a:cs typeface="Arial"/>
              </a:rPr>
              <a:t>residual</a:t>
            </a:r>
            <a:r>
              <a:rPr dirty="0" sz="3600" spc="-5" b="1">
                <a:solidFill>
                  <a:srgbClr val="0033CC"/>
                </a:solidFill>
                <a:latin typeface="Arial"/>
                <a:cs typeface="Arial"/>
              </a:rPr>
              <a:t> error</a:t>
            </a:r>
            <a:r>
              <a:rPr dirty="0" sz="360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from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moving </a:t>
            </a:r>
            <a:r>
              <a:rPr dirty="0" sz="3600" spc="30">
                <a:latin typeface="Microsoft Sans Serif"/>
                <a:cs typeface="Microsoft Sans Serif"/>
              </a:rPr>
              <a:t> </a:t>
            </a:r>
            <a:r>
              <a:rPr dirty="0" sz="3600" spc="-35">
                <a:latin typeface="Microsoft Sans Serif"/>
                <a:cs typeface="Microsoft Sans Serif"/>
              </a:rPr>
              <a:t>average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model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applied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95">
                <a:latin typeface="Microsoft Sans Serif"/>
                <a:cs typeface="Microsoft Sans Serif"/>
              </a:rPr>
              <a:t>to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lagged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observations</a:t>
            </a:r>
            <a:endParaRPr sz="3600">
              <a:latin typeface="Microsoft Sans Serif"/>
              <a:cs typeface="Microsoft Sans Serif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359818" y="6096435"/>
            <a:ext cx="546100" cy="230504"/>
            <a:chOff x="2359818" y="6096435"/>
            <a:chExt cx="546100" cy="230504"/>
          </a:xfrm>
        </p:grpSpPr>
        <p:sp>
          <p:nvSpPr>
            <p:cNvPr id="17" name="object 17"/>
            <p:cNvSpPr/>
            <p:nvPr/>
          </p:nvSpPr>
          <p:spPr>
            <a:xfrm>
              <a:off x="2366168" y="6102785"/>
              <a:ext cx="533400" cy="217804"/>
            </a:xfrm>
            <a:custGeom>
              <a:avLst/>
              <a:gdLst/>
              <a:ahLst/>
              <a:cxnLst/>
              <a:rect l="l" t="t" r="r" b="b"/>
              <a:pathLst>
                <a:path w="533400" h="217804">
                  <a:moveTo>
                    <a:pt x="424558" y="0"/>
                  </a:moveTo>
                  <a:lnTo>
                    <a:pt x="424558" y="54420"/>
                  </a:lnTo>
                  <a:lnTo>
                    <a:pt x="0" y="54420"/>
                  </a:lnTo>
                  <a:lnTo>
                    <a:pt x="0" y="163262"/>
                  </a:lnTo>
                  <a:lnTo>
                    <a:pt x="424558" y="163262"/>
                  </a:lnTo>
                  <a:lnTo>
                    <a:pt x="424558" y="217683"/>
                  </a:lnTo>
                  <a:lnTo>
                    <a:pt x="533400" y="108841"/>
                  </a:lnTo>
                  <a:lnTo>
                    <a:pt x="42455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2366168" y="6102785"/>
              <a:ext cx="533400" cy="217804"/>
            </a:xfrm>
            <a:custGeom>
              <a:avLst/>
              <a:gdLst/>
              <a:ahLst/>
              <a:cxnLst/>
              <a:rect l="l" t="t" r="r" b="b"/>
              <a:pathLst>
                <a:path w="533400" h="217804">
                  <a:moveTo>
                    <a:pt x="0" y="54421"/>
                  </a:moveTo>
                  <a:lnTo>
                    <a:pt x="424558" y="54421"/>
                  </a:lnTo>
                  <a:lnTo>
                    <a:pt x="424558" y="0"/>
                  </a:lnTo>
                  <a:lnTo>
                    <a:pt x="533400" y="108841"/>
                  </a:lnTo>
                  <a:lnTo>
                    <a:pt x="424558" y="217683"/>
                  </a:lnTo>
                  <a:lnTo>
                    <a:pt x="424558" y="163262"/>
                  </a:lnTo>
                  <a:lnTo>
                    <a:pt x="0" y="163262"/>
                  </a:lnTo>
                  <a:lnTo>
                    <a:pt x="0" y="54421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44733" y="674561"/>
            <a:ext cx="6186805" cy="4686300"/>
            <a:chOff x="344733" y="674561"/>
            <a:chExt cx="6186805" cy="4686300"/>
          </a:xfrm>
        </p:grpSpPr>
        <p:sp>
          <p:nvSpPr>
            <p:cNvPr id="3" name="object 3"/>
            <p:cNvSpPr/>
            <p:nvPr/>
          </p:nvSpPr>
          <p:spPr>
            <a:xfrm>
              <a:off x="1001486" y="674561"/>
              <a:ext cx="0" cy="4686300"/>
            </a:xfrm>
            <a:custGeom>
              <a:avLst/>
              <a:gdLst/>
              <a:ahLst/>
              <a:cxnLst/>
              <a:rect l="l" t="t" r="r" b="b"/>
              <a:pathLst>
                <a:path w="0" h="4686300">
                  <a:moveTo>
                    <a:pt x="0" y="0"/>
                  </a:moveTo>
                  <a:lnTo>
                    <a:pt x="1" y="468620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344733" y="4833495"/>
              <a:ext cx="6186805" cy="0"/>
            </a:xfrm>
            <a:custGeom>
              <a:avLst/>
              <a:gdLst/>
              <a:ahLst/>
              <a:cxnLst/>
              <a:rect l="l" t="t" r="r" b="b"/>
              <a:pathLst>
                <a:path w="6186805" h="0">
                  <a:moveTo>
                    <a:pt x="6186695" y="0"/>
                  </a:moveTo>
                  <a:lnTo>
                    <a:pt x="0" y="1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5133" y="1314011"/>
              <a:ext cx="4710268" cy="3222550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7039771" y="674561"/>
            <a:ext cx="6191885" cy="4686300"/>
            <a:chOff x="7039771" y="674561"/>
            <a:chExt cx="6191885" cy="4686300"/>
          </a:xfrm>
        </p:grpSpPr>
        <p:sp>
          <p:nvSpPr>
            <p:cNvPr id="7" name="object 7"/>
            <p:cNvSpPr/>
            <p:nvPr/>
          </p:nvSpPr>
          <p:spPr>
            <a:xfrm>
              <a:off x="7696520" y="674561"/>
              <a:ext cx="0" cy="4686300"/>
            </a:xfrm>
            <a:custGeom>
              <a:avLst/>
              <a:gdLst/>
              <a:ahLst/>
              <a:cxnLst/>
              <a:rect l="l" t="t" r="r" b="b"/>
              <a:pathLst>
                <a:path w="0" h="4686300">
                  <a:moveTo>
                    <a:pt x="0" y="0"/>
                  </a:moveTo>
                  <a:lnTo>
                    <a:pt x="1" y="468620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7039771" y="4833495"/>
              <a:ext cx="6186805" cy="0"/>
            </a:xfrm>
            <a:custGeom>
              <a:avLst/>
              <a:gdLst/>
              <a:ahLst/>
              <a:cxnLst/>
              <a:rect l="l" t="t" r="r" b="b"/>
              <a:pathLst>
                <a:path w="6186805" h="0">
                  <a:moveTo>
                    <a:pt x="6186695" y="0"/>
                  </a:moveTo>
                  <a:lnTo>
                    <a:pt x="0" y="1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65775" y="2066627"/>
              <a:ext cx="5365441" cy="2151625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68066" y="5336540"/>
            <a:ext cx="671004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25">
                <a:solidFill>
                  <a:srgbClr val="FF0000"/>
                </a:solidFill>
                <a:latin typeface="Microsoft Sans Serif"/>
                <a:cs typeface="Microsoft Sans Serif"/>
              </a:rPr>
              <a:t>Non-stationary</a:t>
            </a:r>
            <a:r>
              <a:rPr dirty="0" sz="3600" spc="4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3600" spc="745">
                <a:latin typeface="Microsoft Sans Serif"/>
                <a:cs typeface="Microsoft Sans Serif"/>
              </a:rPr>
              <a:t>–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5">
                <a:latin typeface="Microsoft Sans Serif"/>
                <a:cs typeface="Microsoft Sans Serif"/>
              </a:rPr>
              <a:t>Mean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not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same</a:t>
            </a:r>
            <a:endParaRPr sz="36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93658" y="435355"/>
            <a:ext cx="284924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45">
                <a:solidFill>
                  <a:srgbClr val="FF0000"/>
                </a:solidFill>
                <a:latin typeface="Microsoft Sans Serif"/>
                <a:cs typeface="Microsoft Sans Serif"/>
              </a:rPr>
              <a:t>ARIMA</a:t>
            </a:r>
            <a:r>
              <a:rPr dirty="0" sz="3600" spc="-1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model</a:t>
            </a:r>
            <a:endParaRPr sz="360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8434368" y="404876"/>
            <a:ext cx="2729865" cy="5740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35" b="0">
                <a:solidFill>
                  <a:srgbClr val="0000CC"/>
                </a:solidFill>
                <a:latin typeface="Microsoft Sans Serif"/>
                <a:cs typeface="Microsoft Sans Serif"/>
              </a:rPr>
              <a:t>ARMA</a:t>
            </a:r>
            <a:r>
              <a:rPr dirty="0" sz="3600" spc="-25" b="0">
                <a:solidFill>
                  <a:srgbClr val="0000CC"/>
                </a:solidFill>
                <a:latin typeface="Microsoft Sans Serif"/>
                <a:cs typeface="Microsoft Sans Serif"/>
              </a:rPr>
              <a:t> </a:t>
            </a:r>
            <a:r>
              <a:rPr dirty="0" sz="3600" spc="30" b="0">
                <a:latin typeface="Microsoft Sans Serif"/>
                <a:cs typeface="Microsoft Sans Serif"/>
              </a:rPr>
              <a:t>model</a:t>
            </a:r>
            <a:endParaRPr sz="360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50498" y="406907"/>
            <a:ext cx="42418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3200" spc="5">
                <a:latin typeface="Microsoft Sans Serif"/>
                <a:cs typeface="Microsoft Sans Serif"/>
              </a:rPr>
              <a:t>Y</a:t>
            </a:r>
            <a:r>
              <a:rPr dirty="0" baseline="-18518" sz="3150" spc="7">
                <a:latin typeface="Microsoft Sans Serif"/>
                <a:cs typeface="Microsoft Sans Serif"/>
              </a:rPr>
              <a:t>t</a:t>
            </a:r>
            <a:endParaRPr baseline="-18518" sz="3150">
              <a:latin typeface="Microsoft Sans Serif"/>
              <a:cs typeface="Microsoft Sans Serif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628504" y="4597908"/>
            <a:ext cx="15367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114">
                <a:latin typeface="Microsoft Sans Serif"/>
                <a:cs typeface="Microsoft Sans Serif"/>
              </a:rPr>
              <a:t>t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284491" y="4512564"/>
            <a:ext cx="15367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114">
                <a:latin typeface="Microsoft Sans Serif"/>
                <a:cs typeface="Microsoft Sans Serif"/>
              </a:rPr>
              <a:t>t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134054" y="394715"/>
            <a:ext cx="40830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3200" spc="30">
                <a:latin typeface="Microsoft Sans Serif"/>
                <a:cs typeface="Microsoft Sans Serif"/>
              </a:rPr>
              <a:t>Z</a:t>
            </a:r>
            <a:r>
              <a:rPr dirty="0" baseline="-18518" sz="3150" spc="44">
                <a:latin typeface="Microsoft Sans Serif"/>
                <a:cs typeface="Microsoft Sans Serif"/>
              </a:rPr>
              <a:t>t</a:t>
            </a:r>
            <a:endParaRPr baseline="-18518" sz="315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502152" y="5354828"/>
            <a:ext cx="5240020" cy="13030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85750">
              <a:lnSpc>
                <a:spcPct val="100000"/>
              </a:lnSpc>
              <a:spcBef>
                <a:spcPts val="100"/>
              </a:spcBef>
            </a:pPr>
            <a:r>
              <a:rPr dirty="0" sz="3600" spc="5">
                <a:solidFill>
                  <a:srgbClr val="FF0000"/>
                </a:solidFill>
                <a:latin typeface="Microsoft Sans Serif"/>
                <a:cs typeface="Microsoft Sans Serif"/>
              </a:rPr>
              <a:t>Stationary</a:t>
            </a:r>
            <a:r>
              <a:rPr dirty="0" sz="3600" spc="3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3600" spc="745">
                <a:latin typeface="Microsoft Sans Serif"/>
                <a:cs typeface="Microsoft Sans Serif"/>
              </a:rPr>
              <a:t>–</a:t>
            </a:r>
            <a:r>
              <a:rPr dirty="0" sz="3600" spc="30">
                <a:latin typeface="Microsoft Sans Serif"/>
                <a:cs typeface="Microsoft Sans Serif"/>
              </a:rPr>
              <a:t> </a:t>
            </a:r>
            <a:r>
              <a:rPr dirty="0" sz="3600" spc="-5">
                <a:latin typeface="Microsoft Sans Serif"/>
                <a:cs typeface="Microsoft Sans Serif"/>
              </a:rPr>
              <a:t>Mean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20">
                <a:latin typeface="Microsoft Sans Serif"/>
                <a:cs typeface="Microsoft Sans Serif"/>
              </a:rPr>
              <a:t>same</a:t>
            </a:r>
            <a:endParaRPr sz="36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2980"/>
              </a:spcBef>
            </a:pPr>
            <a:r>
              <a:rPr dirty="0" sz="2300" spc="-20">
                <a:solidFill>
                  <a:srgbClr val="FF0000"/>
                </a:solidFill>
                <a:latin typeface="Cambria Math"/>
                <a:cs typeface="Cambria Math"/>
              </a:rPr>
              <a:t>𝑘%𝑙</a:t>
            </a:r>
            <a:endParaRPr sz="2300">
              <a:latin typeface="Cambria Math"/>
              <a:cs typeface="Cambria Math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555050" y="6569698"/>
            <a:ext cx="3173730" cy="1210310"/>
          </a:xfrm>
          <a:prstGeom prst="rect">
            <a:avLst/>
          </a:prstGeom>
        </p:spPr>
        <p:txBody>
          <a:bodyPr wrap="square" lIns="0" tIns="21399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685"/>
              </a:spcBef>
              <a:tabLst>
                <a:tab pos="533400" algn="l"/>
              </a:tabLst>
            </a:pPr>
            <a:r>
              <a:rPr dirty="0" sz="3200" spc="-530">
                <a:solidFill>
                  <a:srgbClr val="FF0000"/>
                </a:solidFill>
                <a:latin typeface="Cambria Math"/>
                <a:cs typeface="Cambria Math"/>
              </a:rPr>
              <a:t>𝑌</a:t>
            </a:r>
            <a:r>
              <a:rPr dirty="0" baseline="-15700" sz="3450" spc="330">
                <a:solidFill>
                  <a:srgbClr val="FF0000"/>
                </a:solidFill>
                <a:latin typeface="Cambria Math"/>
                <a:cs typeface="Cambria Math"/>
              </a:rPr>
              <a:t>𝑘</a:t>
            </a:r>
            <a:r>
              <a:rPr dirty="0" baseline="-15700" sz="3450">
                <a:solidFill>
                  <a:srgbClr val="FF0000"/>
                </a:solidFill>
                <a:latin typeface="Cambria Math"/>
                <a:cs typeface="Cambria Math"/>
              </a:rPr>
              <a:t>	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=</a:t>
            </a:r>
            <a:r>
              <a:rPr dirty="0" sz="3200" spc="18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 spc="3395">
                <a:solidFill>
                  <a:srgbClr val="FF0000"/>
                </a:solidFill>
                <a:latin typeface="Cambria Math"/>
                <a:cs typeface="Cambria Math"/>
              </a:rPr>
              <a:t>:</a:t>
            </a:r>
            <a:r>
              <a:rPr dirty="0" sz="3200" spc="-175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 spc="-90">
                <a:solidFill>
                  <a:srgbClr val="FF0000"/>
                </a:solidFill>
                <a:latin typeface="Cambria Math"/>
                <a:cs typeface="Cambria Math"/>
              </a:rPr>
              <a:t>𝑍</a:t>
            </a:r>
            <a:r>
              <a:rPr dirty="0" baseline="-15700" sz="3450" spc="457">
                <a:solidFill>
                  <a:srgbClr val="FF0000"/>
                </a:solidFill>
                <a:latin typeface="Cambria Math"/>
                <a:cs typeface="Cambria Math"/>
              </a:rPr>
              <a:t>𝑘</a:t>
            </a:r>
            <a:r>
              <a:rPr dirty="0" baseline="-15700" sz="3450" spc="-525">
                <a:solidFill>
                  <a:srgbClr val="FF0000"/>
                </a:solidFill>
                <a:latin typeface="Cambria Math"/>
                <a:cs typeface="Cambria Math"/>
              </a:rPr>
              <a:t>%</a:t>
            </a:r>
            <a:r>
              <a:rPr dirty="0" baseline="-15700" sz="3450" spc="-1372">
                <a:solidFill>
                  <a:srgbClr val="FF0000"/>
                </a:solidFill>
                <a:latin typeface="Cambria Math"/>
                <a:cs typeface="Cambria Math"/>
              </a:rPr>
              <a:t>+</a:t>
            </a:r>
            <a:r>
              <a:rPr dirty="0" baseline="-15700" sz="3450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baseline="-15700" sz="3450" spc="-112">
                <a:solidFill>
                  <a:srgbClr val="FF0000"/>
                </a:solidFill>
                <a:latin typeface="Cambria Math"/>
                <a:cs typeface="Cambria Math"/>
              </a:rPr>
              <a:t> </a:t>
            </a:r>
            <a:r>
              <a:rPr dirty="0" sz="3200">
                <a:solidFill>
                  <a:srgbClr val="FF0000"/>
                </a:solidFill>
                <a:latin typeface="Cambria Math"/>
                <a:cs typeface="Cambria Math"/>
              </a:rPr>
              <a:t>+ 𝑎</a:t>
            </a:r>
            <a:r>
              <a:rPr dirty="0" baseline="-15700" sz="3450" spc="397">
                <a:solidFill>
                  <a:srgbClr val="FF0000"/>
                </a:solidFill>
                <a:latin typeface="Cambria Math"/>
                <a:cs typeface="Cambria Math"/>
              </a:rPr>
              <a:t>𝑙</a:t>
            </a:r>
            <a:endParaRPr baseline="-15700" sz="3450">
              <a:latin typeface="Cambria Math"/>
              <a:cs typeface="Cambria Math"/>
            </a:endParaRPr>
          </a:p>
          <a:p>
            <a:pPr marL="967740">
              <a:lnSpc>
                <a:spcPct val="100000"/>
              </a:lnSpc>
              <a:spcBef>
                <a:spcPts val="1140"/>
              </a:spcBef>
            </a:pPr>
            <a:r>
              <a:rPr dirty="0" sz="2300" spc="190">
                <a:solidFill>
                  <a:srgbClr val="FF0000"/>
                </a:solidFill>
                <a:latin typeface="Cambria Math"/>
                <a:cs typeface="Cambria Math"/>
              </a:rPr>
              <a:t>+,$</a:t>
            </a:r>
            <a:endParaRPr sz="2300">
              <a:latin typeface="Cambria Math"/>
              <a:cs typeface="Cambria Math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19509" y="6756907"/>
            <a:ext cx="583628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75">
                <a:latin typeface="Microsoft Sans Serif"/>
                <a:cs typeface="Microsoft Sans Serif"/>
              </a:rPr>
              <a:t>The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5">
                <a:latin typeface="Microsoft Sans Serif"/>
                <a:cs typeface="Microsoft Sans Serif"/>
              </a:rPr>
              <a:t>Stationary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model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now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is</a:t>
            </a:r>
            <a:endParaRPr sz="36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9909" y="1293875"/>
            <a:ext cx="12645390" cy="63474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433705" marR="30480" indent="-396240">
              <a:lnSpc>
                <a:spcPct val="151400"/>
              </a:lnSpc>
              <a:spcBef>
                <a:spcPts val="95"/>
              </a:spcBef>
              <a:buFont typeface="Arial MT"/>
              <a:buChar char="•"/>
              <a:tabLst>
                <a:tab pos="434340" algn="l"/>
                <a:tab pos="6320155" algn="l"/>
              </a:tabLst>
            </a:pPr>
            <a:r>
              <a:rPr dirty="0" sz="4400" spc="20">
                <a:latin typeface="Microsoft Sans Serif"/>
                <a:cs typeface="Microsoft Sans Serif"/>
              </a:rPr>
              <a:t>Let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10">
                <a:latin typeface="Microsoft Sans Serif"/>
                <a:cs typeface="Microsoft Sans Serif"/>
              </a:rPr>
              <a:t>Y</a:t>
            </a:r>
            <a:r>
              <a:rPr dirty="0" baseline="-19157" sz="4350" spc="15">
                <a:latin typeface="Microsoft Sans Serif"/>
                <a:cs typeface="Microsoft Sans Serif"/>
              </a:rPr>
              <a:t>t</a:t>
            </a:r>
            <a:r>
              <a:rPr dirty="0" sz="4400" spc="10">
                <a:latin typeface="Microsoft Sans Serif"/>
                <a:cs typeface="Microsoft Sans Serif"/>
              </a:rPr>
              <a:t>,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Y</a:t>
            </a:r>
            <a:r>
              <a:rPr dirty="0" baseline="-19157" sz="4350" spc="60">
                <a:latin typeface="Microsoft Sans Serif"/>
                <a:cs typeface="Microsoft Sans Serif"/>
              </a:rPr>
              <a:t>t-1</a:t>
            </a:r>
            <a:r>
              <a:rPr dirty="0" sz="4400" spc="40">
                <a:latin typeface="Microsoft Sans Serif"/>
                <a:cs typeface="Microsoft Sans Serif"/>
              </a:rPr>
              <a:t>,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Y</a:t>
            </a:r>
            <a:r>
              <a:rPr dirty="0" baseline="-19157" sz="4350" spc="60">
                <a:latin typeface="Microsoft Sans Serif"/>
                <a:cs typeface="Microsoft Sans Serif"/>
              </a:rPr>
              <a:t>t-2</a:t>
            </a:r>
            <a:r>
              <a:rPr dirty="0" sz="4400" spc="40">
                <a:latin typeface="Microsoft Sans Serif"/>
                <a:cs typeface="Microsoft Sans Serif"/>
              </a:rPr>
              <a:t>,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955">
                <a:latin typeface="Microsoft Sans Serif"/>
                <a:cs typeface="Microsoft Sans Serif"/>
              </a:rPr>
              <a:t>…,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Y</a:t>
            </a:r>
            <a:r>
              <a:rPr dirty="0" baseline="-19157" sz="4350" spc="112">
                <a:latin typeface="Microsoft Sans Serif"/>
                <a:cs typeface="Microsoft Sans Serif"/>
              </a:rPr>
              <a:t>t-p	</a:t>
            </a:r>
            <a:r>
              <a:rPr dirty="0" sz="4400" spc="-90">
                <a:latin typeface="Microsoft Sans Serif"/>
                <a:cs typeface="Microsoft Sans Serif"/>
              </a:rPr>
              <a:t>are </a:t>
            </a:r>
            <a:r>
              <a:rPr dirty="0" sz="4400" spc="20">
                <a:latin typeface="Microsoft Sans Serif"/>
                <a:cs typeface="Microsoft Sans Serif"/>
              </a:rPr>
              <a:t>the </a:t>
            </a:r>
            <a:r>
              <a:rPr dirty="0" sz="4400" spc="215">
                <a:latin typeface="Microsoft Sans Serif"/>
                <a:cs typeface="Microsoft Sans Serif"/>
              </a:rPr>
              <a:t>‘p’ </a:t>
            </a:r>
            <a:r>
              <a:rPr dirty="0" sz="4400" spc="35">
                <a:latin typeface="Microsoft Sans Serif"/>
                <a:cs typeface="Microsoft Sans Serif"/>
              </a:rPr>
              <a:t>non-stationary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time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40">
                <a:latin typeface="Microsoft Sans Serif"/>
                <a:cs typeface="Microsoft Sans Serif"/>
              </a:rPr>
              <a:t>series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data.</a:t>
            </a:r>
            <a:endParaRPr sz="4400">
              <a:latin typeface="Microsoft Sans Serif"/>
              <a:cs typeface="Microsoft Sans Serif"/>
            </a:endParaRPr>
          </a:p>
          <a:p>
            <a:pPr marL="433705" marR="61594" indent="-396240">
              <a:lnSpc>
                <a:spcPct val="151400"/>
              </a:lnSpc>
              <a:spcBef>
                <a:spcPts val="910"/>
              </a:spcBef>
              <a:buFont typeface="Arial MT"/>
              <a:buChar char="•"/>
              <a:tabLst>
                <a:tab pos="434340" algn="l"/>
                <a:tab pos="2797810" algn="l"/>
                <a:tab pos="5370830" algn="l"/>
              </a:tabLst>
            </a:pPr>
            <a:r>
              <a:rPr dirty="0" sz="4400" spc="-40">
                <a:latin typeface="Microsoft Sans Serif"/>
                <a:cs typeface="Microsoft Sans Serif"/>
              </a:rPr>
              <a:t>Define</a:t>
            </a:r>
            <a:r>
              <a:rPr dirty="0" sz="4400" spc="70">
                <a:latin typeface="Microsoft Sans Serif"/>
                <a:cs typeface="Microsoft Sans Serif"/>
              </a:rPr>
              <a:t> </a:t>
            </a:r>
            <a:r>
              <a:rPr dirty="0" sz="4400" spc="50">
                <a:latin typeface="Microsoft Sans Serif"/>
                <a:cs typeface="Microsoft Sans Serif"/>
              </a:rPr>
              <a:t>Z</a:t>
            </a:r>
            <a:r>
              <a:rPr dirty="0" baseline="-19157" sz="4350" spc="75">
                <a:latin typeface="Microsoft Sans Serif"/>
                <a:cs typeface="Microsoft Sans Serif"/>
              </a:rPr>
              <a:t>t	</a:t>
            </a:r>
            <a:r>
              <a:rPr dirty="0" sz="4400" spc="70">
                <a:latin typeface="Microsoft Sans Serif"/>
                <a:cs typeface="Microsoft Sans Serif"/>
              </a:rPr>
              <a:t>=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Y</a:t>
            </a:r>
            <a:r>
              <a:rPr dirty="0" baseline="-19157" sz="4350" spc="30">
                <a:latin typeface="Microsoft Sans Serif"/>
                <a:cs typeface="Microsoft Sans Serif"/>
              </a:rPr>
              <a:t>t+1</a:t>
            </a:r>
            <a:r>
              <a:rPr dirty="0" baseline="-19157" sz="4350" spc="82">
                <a:latin typeface="Microsoft Sans Serif"/>
                <a:cs typeface="Microsoft Sans Serif"/>
              </a:rPr>
              <a:t> </a:t>
            </a:r>
            <a:r>
              <a:rPr dirty="0" sz="4400" spc="910">
                <a:latin typeface="Microsoft Sans Serif"/>
                <a:cs typeface="Microsoft Sans Serif"/>
              </a:rPr>
              <a:t>–</a:t>
            </a:r>
            <a:r>
              <a:rPr dirty="0" sz="4400" spc="65">
                <a:latin typeface="Microsoft Sans Serif"/>
                <a:cs typeface="Microsoft Sans Serif"/>
              </a:rPr>
              <a:t> </a:t>
            </a:r>
            <a:r>
              <a:rPr dirty="0" sz="4400" spc="5">
                <a:latin typeface="Microsoft Sans Serif"/>
                <a:cs typeface="Microsoft Sans Serif"/>
              </a:rPr>
              <a:t>Y</a:t>
            </a:r>
            <a:r>
              <a:rPr dirty="0" baseline="-19157" sz="4350" spc="7">
                <a:latin typeface="Microsoft Sans Serif"/>
                <a:cs typeface="Microsoft Sans Serif"/>
              </a:rPr>
              <a:t>t	</a:t>
            </a:r>
            <a:r>
              <a:rPr dirty="0" sz="4400" spc="35">
                <a:latin typeface="Microsoft Sans Serif"/>
                <a:cs typeface="Microsoft Sans Serif"/>
              </a:rPr>
              <a:t>be</a:t>
            </a:r>
            <a:r>
              <a:rPr dirty="0" sz="4400" spc="40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</a:t>
            </a:r>
            <a:r>
              <a:rPr dirty="0" sz="4400" spc="40">
                <a:latin typeface="Microsoft Sans Serif"/>
                <a:cs typeface="Microsoft Sans Serif"/>
              </a:rPr>
              <a:t> first </a:t>
            </a:r>
            <a:r>
              <a:rPr dirty="0" sz="4400" spc="10">
                <a:latin typeface="Microsoft Sans Serif"/>
                <a:cs typeface="Microsoft Sans Serif"/>
              </a:rPr>
              <a:t>order</a:t>
            </a:r>
            <a:r>
              <a:rPr dirty="0" sz="4400" spc="40">
                <a:latin typeface="Microsoft Sans Serif"/>
                <a:cs typeface="Microsoft Sans Serif"/>
              </a:rPr>
              <a:t> </a:t>
            </a:r>
            <a:r>
              <a:rPr dirty="0" sz="4400" spc="10">
                <a:latin typeface="Microsoft Sans Serif"/>
                <a:cs typeface="Microsoft Sans Serif"/>
              </a:rPr>
              <a:t>differencing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between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130">
                <a:latin typeface="Microsoft Sans Serif"/>
                <a:cs typeface="Microsoft Sans Serif"/>
              </a:rPr>
              <a:t>two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10">
                <a:latin typeface="Microsoft Sans Serif"/>
                <a:cs typeface="Microsoft Sans Serif"/>
              </a:rPr>
              <a:t>successive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30">
                <a:latin typeface="Microsoft Sans Serif"/>
                <a:cs typeface="Microsoft Sans Serif"/>
              </a:rPr>
              <a:t>values.</a:t>
            </a:r>
            <a:endParaRPr sz="4400">
              <a:latin typeface="Microsoft Sans Serif"/>
              <a:cs typeface="Microsoft Sans Serif"/>
            </a:endParaRPr>
          </a:p>
          <a:p>
            <a:pPr marL="433705" marR="823594" indent="-396240">
              <a:lnSpc>
                <a:spcPct val="151400"/>
              </a:lnSpc>
              <a:spcBef>
                <a:spcPts val="910"/>
              </a:spcBef>
              <a:buFont typeface="Arial MT"/>
              <a:buChar char="•"/>
              <a:tabLst>
                <a:tab pos="434340" algn="l"/>
                <a:tab pos="2135505" algn="l"/>
              </a:tabLst>
            </a:pPr>
            <a:r>
              <a:rPr dirty="0" sz="4400" spc="-85">
                <a:latin typeface="Microsoft Sans Serif"/>
                <a:cs typeface="Microsoft Sans Serif"/>
              </a:rPr>
              <a:t>The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50">
                <a:latin typeface="Microsoft Sans Serif"/>
                <a:cs typeface="Microsoft Sans Serif"/>
              </a:rPr>
              <a:t>Z</a:t>
            </a:r>
            <a:r>
              <a:rPr dirty="0" baseline="-19157" sz="4350" spc="75">
                <a:latin typeface="Microsoft Sans Serif"/>
                <a:cs typeface="Microsoft Sans Serif"/>
              </a:rPr>
              <a:t>t	</a:t>
            </a:r>
            <a:r>
              <a:rPr dirty="0" sz="4400" spc="15">
                <a:latin typeface="Microsoft Sans Serif"/>
                <a:cs typeface="Microsoft Sans Serif"/>
              </a:rPr>
              <a:t>will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now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be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transformed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50">
                <a:latin typeface="Microsoft Sans Serif"/>
                <a:cs typeface="Microsoft Sans Serif"/>
              </a:rPr>
              <a:t>into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stationary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data</a:t>
            </a:r>
            <a:endParaRPr sz="44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69253" y="680719"/>
            <a:ext cx="9538335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25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20" b="1">
                <a:solidFill>
                  <a:srgbClr val="0000FF"/>
                </a:solidFill>
                <a:latin typeface="Arial"/>
                <a:cs typeface="Arial"/>
              </a:rPr>
              <a:t>Integrated</a:t>
            </a:r>
            <a:r>
              <a:rPr dirty="0" sz="2700" spc="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5" b="1">
                <a:solidFill>
                  <a:srgbClr val="0000FF"/>
                </a:solidFill>
                <a:latin typeface="Arial"/>
                <a:cs typeface="Arial"/>
              </a:rPr>
              <a:t>Moving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20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25" b="1">
                <a:solidFill>
                  <a:srgbClr val="006600"/>
                </a:solidFill>
                <a:latin typeface="Arial"/>
                <a:cs typeface="Arial"/>
              </a:rPr>
              <a:t>(ARIMA)</a:t>
            </a:r>
            <a:r>
              <a:rPr dirty="0" sz="2700" spc="5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2700" spc="35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27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6043"/>
            <a:ext cx="12724130" cy="31642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30" b="1">
                <a:solidFill>
                  <a:srgbClr val="0000FF"/>
                </a:solidFill>
                <a:latin typeface="Arial"/>
                <a:cs typeface="Arial"/>
              </a:rPr>
              <a:t>Probability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30" b="1">
                <a:solidFill>
                  <a:srgbClr val="0000FF"/>
                </a:solidFill>
                <a:latin typeface="Arial"/>
                <a:cs typeface="Arial"/>
              </a:rPr>
              <a:t>distribution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of </a:t>
            </a:r>
            <a:r>
              <a:rPr dirty="0" sz="3600" spc="20" b="1">
                <a:solidFill>
                  <a:srgbClr val="0000FF"/>
                </a:solidFill>
                <a:latin typeface="Arial"/>
                <a:cs typeface="Arial"/>
              </a:rPr>
              <a:t>the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process</a:t>
            </a:r>
            <a:endParaRPr sz="3600">
              <a:latin typeface="Arial"/>
              <a:cs typeface="Arial"/>
            </a:endParaRPr>
          </a:p>
          <a:p>
            <a:pPr marL="513715" marR="5080" indent="-396240">
              <a:lnSpc>
                <a:spcPct val="120900"/>
              </a:lnSpc>
              <a:spcBef>
                <a:spcPts val="1850"/>
              </a:spcBef>
              <a:buFont typeface="Arial MT"/>
              <a:buChar char="•"/>
              <a:tabLst>
                <a:tab pos="513715" algn="l"/>
                <a:tab pos="514350" algn="l"/>
              </a:tabLst>
            </a:pPr>
            <a:r>
              <a:rPr dirty="0" sz="3200" spc="-25">
                <a:latin typeface="Microsoft Sans Serif"/>
                <a:cs typeface="Microsoft Sans Serif"/>
              </a:rPr>
              <a:t>For</a:t>
            </a:r>
            <a:r>
              <a:rPr dirty="0" sz="3200" spc="25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any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40">
                <a:latin typeface="Microsoft Sans Serif"/>
                <a:cs typeface="Microsoft Sans Serif"/>
              </a:rPr>
              <a:t>stochastic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process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50">
                <a:latin typeface="Microsoft Sans Serif"/>
                <a:cs typeface="Microsoft Sans Serif"/>
              </a:rPr>
              <a:t>with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index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set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60" i="1">
                <a:latin typeface="Arial"/>
                <a:cs typeface="Arial"/>
              </a:rPr>
              <a:t>T</a:t>
            </a:r>
            <a:r>
              <a:rPr dirty="0" sz="3200" spc="-60">
                <a:latin typeface="Microsoft Sans Serif"/>
                <a:cs typeface="Microsoft Sans Serif"/>
              </a:rPr>
              <a:t>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30">
                <a:latin typeface="Microsoft Sans Serif"/>
                <a:cs typeface="Microsoft Sans Serif"/>
              </a:rPr>
              <a:t>its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30">
                <a:latin typeface="Microsoft Sans Serif"/>
                <a:cs typeface="Microsoft Sans Serif"/>
              </a:rPr>
              <a:t>probability </a:t>
            </a:r>
            <a:r>
              <a:rPr dirty="0" sz="3200" spc="35">
                <a:latin typeface="Microsoft Sans Serif"/>
                <a:cs typeface="Microsoft Sans Serif"/>
              </a:rPr>
              <a:t> distribution function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uniquely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determined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by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30">
                <a:latin typeface="Microsoft Sans Serif"/>
                <a:cs typeface="Microsoft Sans Serif"/>
              </a:rPr>
              <a:t>its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finite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>
                <a:latin typeface="Microsoft Sans Serif"/>
                <a:cs typeface="Microsoft Sans Serif"/>
              </a:rPr>
              <a:t>dimensional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30">
                <a:latin typeface="Microsoft Sans Serif"/>
                <a:cs typeface="Microsoft Sans Serif"/>
              </a:rPr>
              <a:t>distributions.</a:t>
            </a:r>
            <a:endParaRPr sz="3200">
              <a:latin typeface="Microsoft Sans Serif"/>
              <a:cs typeface="Microsoft Sans Serif"/>
            </a:endParaRPr>
          </a:p>
          <a:p>
            <a:pPr marL="513715" indent="-396875">
              <a:lnSpc>
                <a:spcPct val="100000"/>
              </a:lnSpc>
              <a:spcBef>
                <a:spcPts val="770"/>
              </a:spcBef>
              <a:buFont typeface="Arial MT"/>
              <a:buChar char="•"/>
              <a:tabLst>
                <a:tab pos="513715" algn="l"/>
                <a:tab pos="514350" algn="l"/>
              </a:tabLst>
            </a:pPr>
            <a:r>
              <a:rPr dirty="0" sz="3200" spc="-65">
                <a:latin typeface="Microsoft Sans Serif"/>
                <a:cs typeface="Microsoft Sans Serif"/>
              </a:rPr>
              <a:t>The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65" i="1">
                <a:latin typeface="Arial"/>
                <a:cs typeface="Arial"/>
              </a:rPr>
              <a:t>k</a:t>
            </a:r>
            <a:r>
              <a:rPr dirty="0" sz="3200" i="1">
                <a:latin typeface="Arial"/>
                <a:cs typeface="Arial"/>
              </a:rPr>
              <a:t> </a:t>
            </a:r>
            <a:r>
              <a:rPr dirty="0" sz="3200">
                <a:latin typeface="Microsoft Sans Serif"/>
                <a:cs typeface="Microsoft Sans Serif"/>
              </a:rPr>
              <a:t>dimensional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35">
                <a:latin typeface="Microsoft Sans Serif"/>
                <a:cs typeface="Microsoft Sans Serif"/>
              </a:rPr>
              <a:t>distribution function </a:t>
            </a:r>
            <a:r>
              <a:rPr dirty="0" sz="3200" spc="55">
                <a:latin typeface="Microsoft Sans Serif"/>
                <a:cs typeface="Microsoft Sans Serif"/>
              </a:rPr>
              <a:t>of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-65">
                <a:latin typeface="Microsoft Sans Serif"/>
                <a:cs typeface="Microsoft Sans Serif"/>
              </a:rPr>
              <a:t>a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process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is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defined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by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53595" y="4466844"/>
            <a:ext cx="196342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baseline="19965" sz="4800" spc="179">
                <a:latin typeface="Cambria Math"/>
                <a:cs typeface="Cambria Math"/>
              </a:rPr>
              <a:t>𝐹</a:t>
            </a:r>
            <a:r>
              <a:rPr dirty="0" baseline="12077" sz="3450" spc="179">
                <a:latin typeface="Cambria Math"/>
                <a:cs typeface="Cambria Math"/>
              </a:rPr>
              <a:t>F</a:t>
            </a:r>
            <a:r>
              <a:rPr dirty="0" sz="1900" spc="120">
                <a:latin typeface="Cambria Math"/>
                <a:cs typeface="Cambria Math"/>
              </a:rPr>
              <a:t>𝑡</a:t>
            </a:r>
            <a:r>
              <a:rPr dirty="0" baseline="-13157" sz="2850" spc="179">
                <a:latin typeface="Cambria Math"/>
                <a:cs typeface="Cambria Math"/>
              </a:rPr>
              <a:t>1</a:t>
            </a:r>
            <a:r>
              <a:rPr dirty="0" sz="1900" spc="120">
                <a:latin typeface="Cambria Math"/>
                <a:cs typeface="Cambria Math"/>
              </a:rPr>
              <a:t>,$</a:t>
            </a:r>
            <a:r>
              <a:rPr dirty="0" baseline="-14619" sz="2850" spc="179">
                <a:latin typeface="Cambria Math"/>
                <a:cs typeface="Cambria Math"/>
              </a:rPr>
              <a:t>𝑡</a:t>
            </a:r>
            <a:r>
              <a:rPr dirty="0" baseline="-27777" sz="2850" spc="179">
                <a:latin typeface="Cambria Math"/>
                <a:cs typeface="Cambria Math"/>
              </a:rPr>
              <a:t>2</a:t>
            </a:r>
            <a:r>
              <a:rPr dirty="0" baseline="-14619" sz="2850" spc="179">
                <a:latin typeface="Cambria Math"/>
                <a:cs typeface="Cambria Math"/>
              </a:rPr>
              <a:t>,</a:t>
            </a:r>
            <a:r>
              <a:rPr dirty="0" sz="1900" spc="120">
                <a:latin typeface="Cambria Math"/>
                <a:cs typeface="Cambria Math"/>
              </a:rPr>
              <a:t>…,$</a:t>
            </a:r>
            <a:r>
              <a:rPr dirty="0" baseline="-14619" sz="2850" spc="179">
                <a:latin typeface="Cambria Math"/>
                <a:cs typeface="Cambria Math"/>
              </a:rPr>
              <a:t>𝑡</a:t>
            </a:r>
            <a:r>
              <a:rPr dirty="0" baseline="-33625" sz="2850" spc="179">
                <a:latin typeface="Cambria Math"/>
                <a:cs typeface="Cambria Math"/>
              </a:rPr>
              <a:t>𝑘</a:t>
            </a:r>
            <a:endParaRPr baseline="-33625" sz="2850">
              <a:latin typeface="Cambria Math"/>
              <a:cs typeface="Cambria Math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87131" y="4323588"/>
            <a:ext cx="547751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478915" algn="l"/>
                <a:tab pos="3161665" algn="l"/>
              </a:tabLst>
            </a:pPr>
            <a:r>
              <a:rPr dirty="0" sz="3200">
                <a:latin typeface="Cambria Math"/>
                <a:cs typeface="Cambria Math"/>
              </a:rPr>
              <a:t>=</a:t>
            </a:r>
            <a:r>
              <a:rPr dirty="0" sz="3200" spc="180">
                <a:latin typeface="Cambria Math"/>
                <a:cs typeface="Cambria Math"/>
              </a:rPr>
              <a:t> </a:t>
            </a:r>
            <a:r>
              <a:rPr dirty="0" sz="3200" spc="80">
                <a:latin typeface="Cambria Math"/>
                <a:cs typeface="Cambria Math"/>
              </a:rPr>
              <a:t>𝑃</a:t>
            </a:r>
            <a:r>
              <a:rPr dirty="0" sz="3200" spc="-5">
                <a:latin typeface="Cambria Math"/>
                <a:cs typeface="Cambria Math"/>
              </a:rPr>
              <a:t>(</a:t>
            </a:r>
            <a:r>
              <a:rPr dirty="0" sz="3200" spc="-530">
                <a:latin typeface="Cambria Math"/>
                <a:cs typeface="Cambria Math"/>
              </a:rPr>
              <a:t>𝑌</a:t>
            </a:r>
            <a:r>
              <a:rPr dirty="0" baseline="-15700" sz="3450" spc="412">
                <a:latin typeface="Cambria Math"/>
                <a:cs typeface="Cambria Math"/>
              </a:rPr>
              <a:t>𝑡</a:t>
            </a:r>
            <a:r>
              <a:rPr dirty="0" baseline="-33625" sz="2850" spc="112">
                <a:latin typeface="Cambria Math"/>
                <a:cs typeface="Cambria Math"/>
              </a:rPr>
              <a:t>1</a:t>
            </a:r>
            <a:r>
              <a:rPr dirty="0" baseline="-33625" sz="2850">
                <a:latin typeface="Cambria Math"/>
                <a:cs typeface="Cambria Math"/>
              </a:rPr>
              <a:t>	</a:t>
            </a:r>
            <a:r>
              <a:rPr dirty="0" sz="3200">
                <a:latin typeface="Cambria Math"/>
                <a:cs typeface="Cambria Math"/>
              </a:rPr>
              <a:t>≤</a:t>
            </a:r>
            <a:r>
              <a:rPr dirty="0" sz="3200" spc="185">
                <a:latin typeface="Cambria Math"/>
                <a:cs typeface="Cambria Math"/>
              </a:rPr>
              <a:t> </a:t>
            </a:r>
            <a:r>
              <a:rPr dirty="0" sz="3200" spc="-105">
                <a:latin typeface="Cambria Math"/>
                <a:cs typeface="Cambria Math"/>
              </a:rPr>
              <a:t>𝑦</a:t>
            </a:r>
            <a:r>
              <a:rPr dirty="0" baseline="-15700" sz="3450" spc="412">
                <a:latin typeface="Cambria Math"/>
                <a:cs typeface="Cambria Math"/>
              </a:rPr>
              <a:t>𝑡</a:t>
            </a:r>
            <a:r>
              <a:rPr dirty="0" baseline="-33625" sz="2850" spc="112">
                <a:latin typeface="Cambria Math"/>
                <a:cs typeface="Cambria Math"/>
              </a:rPr>
              <a:t>1</a:t>
            </a:r>
            <a:r>
              <a:rPr dirty="0" baseline="-33625" sz="2850" spc="-277">
                <a:latin typeface="Cambria Math"/>
                <a:cs typeface="Cambria Math"/>
              </a:rPr>
              <a:t> </a:t>
            </a:r>
            <a:r>
              <a:rPr dirty="0" sz="3200">
                <a:latin typeface="Cambria Math"/>
                <a:cs typeface="Cambria Math"/>
              </a:rPr>
              <a:t>,</a:t>
            </a:r>
            <a:r>
              <a:rPr dirty="0" sz="3200" spc="-165">
                <a:latin typeface="Cambria Math"/>
                <a:cs typeface="Cambria Math"/>
              </a:rPr>
              <a:t> </a:t>
            </a:r>
            <a:r>
              <a:rPr dirty="0" sz="3200" spc="-530">
                <a:latin typeface="Cambria Math"/>
                <a:cs typeface="Cambria Math"/>
              </a:rPr>
              <a:t>𝑌</a:t>
            </a:r>
            <a:r>
              <a:rPr dirty="0" baseline="-15700" sz="3450" spc="412">
                <a:latin typeface="Cambria Math"/>
                <a:cs typeface="Cambria Math"/>
              </a:rPr>
              <a:t>𝑡</a:t>
            </a:r>
            <a:r>
              <a:rPr dirty="0" baseline="-33625" sz="2850" spc="112">
                <a:latin typeface="Cambria Math"/>
                <a:cs typeface="Cambria Math"/>
              </a:rPr>
              <a:t>2</a:t>
            </a:r>
            <a:r>
              <a:rPr dirty="0" baseline="-33625" sz="2850">
                <a:latin typeface="Cambria Math"/>
                <a:cs typeface="Cambria Math"/>
              </a:rPr>
              <a:t>	</a:t>
            </a:r>
            <a:r>
              <a:rPr dirty="0" sz="3200">
                <a:latin typeface="Cambria Math"/>
                <a:cs typeface="Cambria Math"/>
              </a:rPr>
              <a:t>≤</a:t>
            </a:r>
            <a:r>
              <a:rPr dirty="0" sz="3200" spc="185">
                <a:latin typeface="Cambria Math"/>
                <a:cs typeface="Cambria Math"/>
              </a:rPr>
              <a:t> </a:t>
            </a:r>
            <a:r>
              <a:rPr dirty="0" sz="3200" spc="-105">
                <a:latin typeface="Cambria Math"/>
                <a:cs typeface="Cambria Math"/>
              </a:rPr>
              <a:t>𝑦</a:t>
            </a:r>
            <a:r>
              <a:rPr dirty="0" baseline="-15700" sz="3450" spc="412">
                <a:latin typeface="Cambria Math"/>
                <a:cs typeface="Cambria Math"/>
              </a:rPr>
              <a:t>𝑡</a:t>
            </a:r>
            <a:r>
              <a:rPr dirty="0" baseline="-33625" sz="2850" spc="112">
                <a:latin typeface="Cambria Math"/>
                <a:cs typeface="Cambria Math"/>
              </a:rPr>
              <a:t>2</a:t>
            </a:r>
            <a:r>
              <a:rPr dirty="0" baseline="-33625" sz="2850" spc="-277">
                <a:latin typeface="Cambria Math"/>
                <a:cs typeface="Cambria Math"/>
              </a:rPr>
              <a:t> </a:t>
            </a:r>
            <a:r>
              <a:rPr dirty="0" sz="3200">
                <a:latin typeface="Cambria Math"/>
                <a:cs typeface="Cambria Math"/>
              </a:rPr>
              <a:t>,</a:t>
            </a:r>
            <a:r>
              <a:rPr dirty="0" sz="3200" spc="-165">
                <a:latin typeface="Cambria Math"/>
                <a:cs typeface="Cambria Math"/>
              </a:rPr>
              <a:t> </a:t>
            </a:r>
            <a:r>
              <a:rPr dirty="0" sz="3200">
                <a:latin typeface="Cambria Math"/>
                <a:cs typeface="Cambria Math"/>
              </a:rPr>
              <a:t>…</a:t>
            </a:r>
            <a:r>
              <a:rPr dirty="0" sz="3200" spc="-165">
                <a:latin typeface="Cambria Math"/>
                <a:cs typeface="Cambria Math"/>
              </a:rPr>
              <a:t> </a:t>
            </a:r>
            <a:r>
              <a:rPr dirty="0" sz="3200">
                <a:latin typeface="Cambria Math"/>
                <a:cs typeface="Cambria Math"/>
              </a:rPr>
              <a:t>,</a:t>
            </a:r>
            <a:r>
              <a:rPr dirty="0" sz="3200" spc="-165">
                <a:latin typeface="Cambria Math"/>
                <a:cs typeface="Cambria Math"/>
              </a:rPr>
              <a:t> </a:t>
            </a:r>
            <a:r>
              <a:rPr dirty="0" sz="3200" spc="-530">
                <a:latin typeface="Cambria Math"/>
                <a:cs typeface="Cambria Math"/>
              </a:rPr>
              <a:t>𝑌</a:t>
            </a:r>
            <a:r>
              <a:rPr dirty="0" baseline="-15700" sz="3450" spc="412">
                <a:latin typeface="Cambria Math"/>
                <a:cs typeface="Cambria Math"/>
              </a:rPr>
              <a:t>𝑡</a:t>
            </a:r>
            <a:r>
              <a:rPr dirty="0" baseline="-33625" sz="2850" spc="465">
                <a:latin typeface="Cambria Math"/>
                <a:cs typeface="Cambria Math"/>
              </a:rPr>
              <a:t>𝑘</a:t>
            </a:r>
            <a:r>
              <a:rPr dirty="0" baseline="-33625" sz="2850" spc="-262">
                <a:latin typeface="Cambria Math"/>
                <a:cs typeface="Cambria Math"/>
              </a:rPr>
              <a:t> </a:t>
            </a:r>
            <a:r>
              <a:rPr dirty="0" sz="3200">
                <a:latin typeface="Cambria Math"/>
                <a:cs typeface="Cambria Math"/>
              </a:rPr>
              <a:t>)</a:t>
            </a:r>
            <a:endParaRPr sz="3200">
              <a:latin typeface="Cambria Math"/>
              <a:cs typeface="Cambria Math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3282" y="5622036"/>
            <a:ext cx="12627610" cy="2543175"/>
          </a:xfrm>
          <a:prstGeom prst="rect">
            <a:avLst/>
          </a:prstGeom>
        </p:spPr>
        <p:txBody>
          <a:bodyPr wrap="square" lIns="0" tIns="12192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960"/>
              </a:spcBef>
            </a:pPr>
            <a:r>
              <a:rPr dirty="0" sz="3200" spc="35">
                <a:latin typeface="Microsoft Sans Serif"/>
                <a:cs typeface="Microsoft Sans Serif"/>
              </a:rPr>
              <a:t>for</a:t>
            </a:r>
            <a:r>
              <a:rPr dirty="0" sz="3200" spc="30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any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40">
                <a:latin typeface="Microsoft Sans Serif"/>
                <a:cs typeface="Microsoft Sans Serif"/>
              </a:rPr>
              <a:t>t</a:t>
            </a:r>
            <a:r>
              <a:rPr dirty="0" baseline="-18518" sz="3150" spc="60">
                <a:latin typeface="Microsoft Sans Serif"/>
                <a:cs typeface="Microsoft Sans Serif"/>
              </a:rPr>
              <a:t>1</a:t>
            </a:r>
            <a:r>
              <a:rPr dirty="0" sz="3200" spc="40">
                <a:latin typeface="Microsoft Sans Serif"/>
                <a:cs typeface="Microsoft Sans Serif"/>
              </a:rPr>
              <a:t>, t</a:t>
            </a:r>
            <a:r>
              <a:rPr dirty="0" baseline="-18518" sz="3150" spc="60">
                <a:latin typeface="Microsoft Sans Serif"/>
                <a:cs typeface="Microsoft Sans Serif"/>
              </a:rPr>
              <a:t>2</a:t>
            </a:r>
            <a:r>
              <a:rPr dirty="0" sz="3200" spc="40">
                <a:latin typeface="Microsoft Sans Serif"/>
                <a:cs typeface="Microsoft Sans Serif"/>
              </a:rPr>
              <a:t>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385">
                <a:latin typeface="Microsoft Sans Serif"/>
                <a:cs typeface="Microsoft Sans Serif"/>
              </a:rPr>
              <a:t>…,t</a:t>
            </a:r>
            <a:r>
              <a:rPr dirty="0" baseline="-18518" sz="3150" spc="577">
                <a:latin typeface="Microsoft Sans Serif"/>
                <a:cs typeface="Microsoft Sans Serif"/>
              </a:rPr>
              <a:t>k</a:t>
            </a:r>
            <a:r>
              <a:rPr dirty="0" baseline="-18518" sz="3150" spc="525">
                <a:latin typeface="Microsoft Sans Serif"/>
                <a:cs typeface="Microsoft Sans Serif"/>
              </a:rPr>
              <a:t> </a:t>
            </a:r>
            <a:r>
              <a:rPr dirty="0" sz="3200">
                <a:latin typeface="Cambria Math"/>
                <a:cs typeface="Cambria Math"/>
              </a:rPr>
              <a:t>∈</a:t>
            </a:r>
            <a:r>
              <a:rPr dirty="0" sz="3200" spc="190">
                <a:latin typeface="Cambria Math"/>
                <a:cs typeface="Cambria Math"/>
              </a:rPr>
              <a:t> </a:t>
            </a:r>
            <a:r>
              <a:rPr dirty="0" sz="3200" spc="-120">
                <a:latin typeface="Microsoft Sans Serif"/>
                <a:cs typeface="Microsoft Sans Serif"/>
              </a:rPr>
              <a:t>T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and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30">
                <a:latin typeface="Microsoft Sans Serif"/>
                <a:cs typeface="Microsoft Sans Serif"/>
              </a:rPr>
              <a:t>any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60">
                <a:latin typeface="Microsoft Sans Serif"/>
                <a:cs typeface="Microsoft Sans Serif"/>
              </a:rPr>
              <a:t>real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10">
                <a:latin typeface="Microsoft Sans Serif"/>
                <a:cs typeface="Microsoft Sans Serif"/>
              </a:rPr>
              <a:t>numbers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20" i="1">
                <a:latin typeface="Arial"/>
                <a:cs typeface="Arial"/>
              </a:rPr>
              <a:t>y</a:t>
            </a:r>
            <a:r>
              <a:rPr dirty="0" baseline="-18518" sz="3150" spc="-30">
                <a:latin typeface="Microsoft Sans Serif"/>
                <a:cs typeface="Microsoft Sans Serif"/>
              </a:rPr>
              <a:t>1</a:t>
            </a:r>
            <a:r>
              <a:rPr dirty="0" sz="3200" spc="-20">
                <a:latin typeface="Microsoft Sans Serif"/>
                <a:cs typeface="Microsoft Sans Serif"/>
              </a:rPr>
              <a:t>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695">
                <a:latin typeface="Microsoft Sans Serif"/>
                <a:cs typeface="Microsoft Sans Serif"/>
              </a:rPr>
              <a:t>…,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55" i="1">
                <a:latin typeface="Arial"/>
                <a:cs typeface="Arial"/>
              </a:rPr>
              <a:t>y</a:t>
            </a:r>
            <a:r>
              <a:rPr dirty="0" baseline="-18518" sz="3150" spc="-82" i="1">
                <a:latin typeface="Arial"/>
                <a:cs typeface="Arial"/>
              </a:rPr>
              <a:t>k</a:t>
            </a:r>
            <a:r>
              <a:rPr dirty="0" baseline="-18518" sz="3150" spc="487" i="1">
                <a:latin typeface="Arial"/>
                <a:cs typeface="Arial"/>
              </a:rPr>
              <a:t> </a:t>
            </a:r>
            <a:r>
              <a:rPr dirty="0" sz="3200">
                <a:latin typeface="Microsoft Sans Serif"/>
                <a:cs typeface="Microsoft Sans Serif"/>
              </a:rPr>
              <a:t>.</a:t>
            </a:r>
            <a:endParaRPr sz="3200">
              <a:latin typeface="Microsoft Sans Serif"/>
              <a:cs typeface="Microsoft Sans Serif"/>
            </a:endParaRPr>
          </a:p>
          <a:p>
            <a:pPr marL="433705" marR="30480" indent="-433705">
              <a:lnSpc>
                <a:spcPct val="120000"/>
              </a:lnSpc>
              <a:spcBef>
                <a:spcPts val="100"/>
              </a:spcBef>
              <a:buFont typeface="Arial MT"/>
              <a:buChar char="•"/>
              <a:tabLst>
                <a:tab pos="433705" algn="l"/>
                <a:tab pos="434340" algn="l"/>
              </a:tabLst>
            </a:pPr>
            <a:r>
              <a:rPr dirty="0" sz="3200" spc="-65">
                <a:latin typeface="Microsoft Sans Serif"/>
                <a:cs typeface="Microsoft Sans Serif"/>
              </a:rPr>
              <a:t>The</a:t>
            </a:r>
            <a:r>
              <a:rPr dirty="0" sz="3200" spc="35">
                <a:latin typeface="Microsoft Sans Serif"/>
                <a:cs typeface="Microsoft Sans Serif"/>
              </a:rPr>
              <a:t> distribution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35">
                <a:latin typeface="Microsoft Sans Serif"/>
                <a:cs typeface="Microsoft Sans Serif"/>
              </a:rPr>
              <a:t>function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>
                <a:latin typeface="Microsoft Sans Serif"/>
                <a:cs typeface="Microsoft Sans Serif"/>
              </a:rPr>
              <a:t>tells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us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-5">
                <a:latin typeface="Microsoft Sans Serif"/>
                <a:cs typeface="Microsoft Sans Serif"/>
              </a:rPr>
              <a:t>everything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we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need</a:t>
            </a:r>
            <a:r>
              <a:rPr dirty="0" sz="3200" spc="40">
                <a:latin typeface="Microsoft Sans Serif"/>
                <a:cs typeface="Microsoft Sans Serif"/>
              </a:rPr>
              <a:t> </a:t>
            </a:r>
            <a:r>
              <a:rPr dirty="0" sz="3200" spc="85">
                <a:latin typeface="Microsoft Sans Serif"/>
                <a:cs typeface="Microsoft Sans Serif"/>
              </a:rPr>
              <a:t>to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55">
                <a:latin typeface="Microsoft Sans Serif"/>
                <a:cs typeface="Microsoft Sans Serif"/>
              </a:rPr>
              <a:t>know</a:t>
            </a:r>
            <a:r>
              <a:rPr dirty="0" sz="3200" spc="45">
                <a:latin typeface="Microsoft Sans Serif"/>
                <a:cs typeface="Microsoft Sans Serif"/>
              </a:rPr>
              <a:t> </a:t>
            </a:r>
            <a:r>
              <a:rPr dirty="0" sz="3200" spc="40">
                <a:latin typeface="Microsoft Sans Serif"/>
                <a:cs typeface="Microsoft Sans Serif"/>
              </a:rPr>
              <a:t>about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15">
                <a:latin typeface="Microsoft Sans Serif"/>
                <a:cs typeface="Microsoft Sans Serif"/>
              </a:rPr>
              <a:t>the</a:t>
            </a:r>
            <a:r>
              <a:rPr dirty="0" sz="3200" spc="25">
                <a:latin typeface="Microsoft Sans Serif"/>
                <a:cs typeface="Microsoft Sans Serif"/>
              </a:rPr>
              <a:t> </a:t>
            </a:r>
            <a:r>
              <a:rPr dirty="0" sz="3200" spc="20">
                <a:latin typeface="Microsoft Sans Serif"/>
                <a:cs typeface="Microsoft Sans Serif"/>
              </a:rPr>
              <a:t>process</a:t>
            </a:r>
            <a:r>
              <a:rPr dirty="0" sz="3200" spc="35">
                <a:latin typeface="Microsoft Sans Serif"/>
                <a:cs typeface="Microsoft Sans Serif"/>
              </a:rPr>
              <a:t> </a:t>
            </a:r>
            <a:r>
              <a:rPr dirty="0" sz="3200" spc="-40">
                <a:latin typeface="Microsoft Sans Serif"/>
                <a:cs typeface="Microsoft Sans Serif"/>
              </a:rPr>
              <a:t>{</a:t>
            </a:r>
            <a:r>
              <a:rPr dirty="0" sz="3200" spc="-40" i="1">
                <a:latin typeface="Arial"/>
                <a:cs typeface="Arial"/>
              </a:rPr>
              <a:t>Y</a:t>
            </a:r>
            <a:r>
              <a:rPr dirty="0" baseline="-18518" sz="3150" spc="-60" i="1">
                <a:latin typeface="Arial"/>
                <a:cs typeface="Arial"/>
              </a:rPr>
              <a:t>t</a:t>
            </a:r>
            <a:r>
              <a:rPr dirty="0" baseline="-18518" sz="3150" spc="472" i="1">
                <a:latin typeface="Arial"/>
                <a:cs typeface="Arial"/>
              </a:rPr>
              <a:t> </a:t>
            </a:r>
            <a:r>
              <a:rPr dirty="0" sz="3200" spc="-10">
                <a:latin typeface="Microsoft Sans Serif"/>
                <a:cs typeface="Microsoft Sans Serif"/>
              </a:rPr>
              <a:t>}.</a:t>
            </a:r>
            <a:endParaRPr sz="3200">
              <a:latin typeface="Microsoft Sans Serif"/>
              <a:cs typeface="Microsoft Sans Serif"/>
            </a:endParaRPr>
          </a:p>
          <a:p>
            <a:pPr marL="434340">
              <a:lnSpc>
                <a:spcPct val="100000"/>
              </a:lnSpc>
              <a:spcBef>
                <a:spcPts val="1964"/>
              </a:spcBef>
            </a:pPr>
            <a:r>
              <a:rPr dirty="0" sz="3200">
                <a:latin typeface="Microsoft Sans Serif"/>
                <a:cs typeface="Microsoft Sans Serif"/>
              </a:rPr>
              <a:t>.</a:t>
            </a:r>
            <a:endParaRPr sz="3200">
              <a:latin typeface="Microsoft Sans Serif"/>
              <a:cs typeface="Microsoft Sans Serif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10" name="object 10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5309" y="1293875"/>
            <a:ext cx="12757785" cy="62071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408305" marR="12700" indent="-396240">
              <a:lnSpc>
                <a:spcPct val="151400"/>
              </a:lnSpc>
              <a:spcBef>
                <a:spcPts val="95"/>
              </a:spcBef>
              <a:buFont typeface="Arial MT"/>
              <a:buChar char="•"/>
              <a:tabLst>
                <a:tab pos="408940" algn="l"/>
              </a:tabLst>
            </a:pPr>
            <a:r>
              <a:rPr dirty="0" sz="4400" spc="-50">
                <a:latin typeface="Microsoft Sans Serif"/>
                <a:cs typeface="Microsoft Sans Serif"/>
              </a:rPr>
              <a:t>Each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of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these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90">
                <a:latin typeface="Microsoft Sans Serif"/>
                <a:cs typeface="Microsoft Sans Serif"/>
              </a:rPr>
              <a:t>are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explicitly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specified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in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the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model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-45">
                <a:latin typeface="Microsoft Sans Serif"/>
                <a:cs typeface="Microsoft Sans Serif"/>
              </a:rPr>
              <a:t>as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a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40">
                <a:latin typeface="Microsoft Sans Serif"/>
                <a:cs typeface="Microsoft Sans Serif"/>
              </a:rPr>
              <a:t>parameter.</a:t>
            </a:r>
            <a:endParaRPr sz="4400">
              <a:latin typeface="Microsoft Sans Serif"/>
              <a:cs typeface="Microsoft Sans Serif"/>
            </a:endParaRPr>
          </a:p>
          <a:p>
            <a:pPr marL="408305" marR="5080" indent="-396240">
              <a:lnSpc>
                <a:spcPct val="150200"/>
              </a:lnSpc>
              <a:spcBef>
                <a:spcPts val="975"/>
              </a:spcBef>
              <a:buFont typeface="Arial MT"/>
              <a:buChar char="•"/>
              <a:tabLst>
                <a:tab pos="408940" algn="l"/>
              </a:tabLst>
            </a:pPr>
            <a:r>
              <a:rPr dirty="0" sz="4400" spc="35">
                <a:latin typeface="Microsoft Sans Serif"/>
                <a:cs typeface="Microsoft Sans Serif"/>
              </a:rPr>
              <a:t>Note</a:t>
            </a:r>
            <a:r>
              <a:rPr dirty="0" sz="4400" spc="55">
                <a:latin typeface="Microsoft Sans Serif"/>
                <a:cs typeface="Microsoft Sans Serif"/>
              </a:rPr>
              <a:t> that </a:t>
            </a:r>
            <a:r>
              <a:rPr dirty="0" sz="4400" spc="-130">
                <a:latin typeface="Microsoft Sans Serif"/>
                <a:cs typeface="Microsoft Sans Serif"/>
              </a:rPr>
              <a:t>AR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40">
                <a:latin typeface="Microsoft Sans Serif"/>
                <a:cs typeface="Microsoft Sans Serif"/>
              </a:rPr>
              <a:t>MA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90">
                <a:latin typeface="Microsoft Sans Serif"/>
                <a:cs typeface="Microsoft Sans Serif"/>
              </a:rPr>
              <a:t>are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30">
                <a:latin typeface="Microsoft Sans Serif"/>
                <a:cs typeface="Microsoft Sans Serif"/>
              </a:rPr>
              <a:t>two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25">
                <a:latin typeface="Microsoft Sans Serif"/>
                <a:cs typeface="Microsoft Sans Serif"/>
              </a:rPr>
              <a:t>widely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used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20" b="1">
                <a:solidFill>
                  <a:srgbClr val="0033CC"/>
                </a:solidFill>
                <a:latin typeface="Arial"/>
                <a:cs typeface="Arial"/>
              </a:rPr>
              <a:t>linear </a:t>
            </a:r>
            <a:r>
              <a:rPr dirty="0" sz="4400" spc="-1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-5" b="1">
                <a:solidFill>
                  <a:srgbClr val="0033CC"/>
                </a:solidFill>
                <a:latin typeface="Arial"/>
                <a:cs typeface="Arial"/>
              </a:rPr>
              <a:t>models </a:t>
            </a:r>
            <a:r>
              <a:rPr dirty="0" sz="4400" spc="55">
                <a:latin typeface="Microsoft Sans Serif"/>
                <a:cs typeface="Microsoft Sans Serif"/>
              </a:rPr>
              <a:t>that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75">
                <a:latin typeface="Microsoft Sans Serif"/>
                <a:cs typeface="Microsoft Sans Serif"/>
              </a:rPr>
              <a:t>work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on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stationary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time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40">
                <a:latin typeface="Microsoft Sans Serif"/>
                <a:cs typeface="Microsoft Sans Serif"/>
              </a:rPr>
              <a:t>series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I </a:t>
            </a:r>
            <a:r>
              <a:rPr dirty="0" sz="4400" spc="-80">
                <a:latin typeface="Microsoft Sans Serif"/>
                <a:cs typeface="Microsoft Sans Serif"/>
              </a:rPr>
              <a:t> </a:t>
            </a:r>
            <a:r>
              <a:rPr dirty="0" sz="4400" spc="-20">
                <a:latin typeface="Microsoft Sans Serif"/>
                <a:cs typeface="Microsoft Sans Serif"/>
              </a:rPr>
              <a:t>is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a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b="1">
                <a:solidFill>
                  <a:srgbClr val="0033CC"/>
                </a:solidFill>
                <a:latin typeface="Arial"/>
                <a:cs typeface="Arial"/>
              </a:rPr>
              <a:t>pre-processing </a:t>
            </a:r>
            <a:r>
              <a:rPr dirty="0" sz="4400" spc="40" b="1">
                <a:solidFill>
                  <a:srgbClr val="0033CC"/>
                </a:solidFill>
                <a:latin typeface="Arial"/>
                <a:cs typeface="Arial"/>
              </a:rPr>
              <a:t>to</a:t>
            </a:r>
            <a:r>
              <a:rPr dirty="0" sz="4400" spc="-5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10" b="1">
                <a:solidFill>
                  <a:srgbClr val="0033CC"/>
                </a:solidFill>
                <a:latin typeface="Arial"/>
                <a:cs typeface="Arial"/>
              </a:rPr>
              <a:t>stationarize</a:t>
            </a:r>
            <a:r>
              <a:rPr dirty="0" sz="4400" spc="-10" b="1">
                <a:solidFill>
                  <a:srgbClr val="0033CC"/>
                </a:solidFill>
                <a:latin typeface="Arial"/>
                <a:cs typeface="Arial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time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40">
                <a:latin typeface="Microsoft Sans Serif"/>
                <a:cs typeface="Microsoft Sans Serif"/>
              </a:rPr>
              <a:t>series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if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5">
                <a:latin typeface="Microsoft Sans Serif"/>
                <a:cs typeface="Microsoft Sans Serif"/>
              </a:rPr>
              <a:t>needed.</a:t>
            </a:r>
            <a:endParaRPr sz="44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69253" y="680719"/>
            <a:ext cx="9538335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25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20" b="1">
                <a:solidFill>
                  <a:srgbClr val="0000FF"/>
                </a:solidFill>
                <a:latin typeface="Arial"/>
                <a:cs typeface="Arial"/>
              </a:rPr>
              <a:t>Integrated</a:t>
            </a:r>
            <a:r>
              <a:rPr dirty="0" sz="2700" spc="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5" b="1">
                <a:solidFill>
                  <a:srgbClr val="0000FF"/>
                </a:solidFill>
                <a:latin typeface="Arial"/>
                <a:cs typeface="Arial"/>
              </a:rPr>
              <a:t>Moving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20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25" b="1">
                <a:solidFill>
                  <a:srgbClr val="006600"/>
                </a:solidFill>
                <a:latin typeface="Arial"/>
                <a:cs typeface="Arial"/>
              </a:rPr>
              <a:t>(ARIMA)</a:t>
            </a:r>
            <a:r>
              <a:rPr dirty="0" sz="2700" spc="5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2700" spc="35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27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539" y="600316"/>
            <a:ext cx="10794365" cy="503555"/>
            <a:chOff x="8539" y="600316"/>
            <a:chExt cx="10794365" cy="50355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86845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08684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67491" y="0"/>
            <a:ext cx="13180694" cy="1224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68580">
              <a:lnSpc>
                <a:spcPts val="52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  <a:p>
            <a:pPr marL="12700">
              <a:lnSpc>
                <a:spcPts val="4240"/>
              </a:lnSpc>
              <a:tabLst>
                <a:tab pos="3446145" algn="l"/>
              </a:tabLst>
            </a:pPr>
            <a:r>
              <a:rPr dirty="0" sz="3600" spc="10">
                <a:solidFill>
                  <a:srgbClr val="FF0000"/>
                </a:solidFill>
              </a:rPr>
              <a:t>Time</a:t>
            </a:r>
            <a:r>
              <a:rPr dirty="0" sz="3600" spc="5">
                <a:solidFill>
                  <a:srgbClr val="FF0000"/>
                </a:solidFill>
              </a:rPr>
              <a:t> </a:t>
            </a:r>
            <a:r>
              <a:rPr dirty="0" sz="3600" spc="-20">
                <a:solidFill>
                  <a:srgbClr val="FF0000"/>
                </a:solidFill>
              </a:rPr>
              <a:t>Series	</a:t>
            </a:r>
            <a:r>
              <a:rPr dirty="0" sz="3600" spc="-15">
                <a:solidFill>
                  <a:srgbClr val="0000FF"/>
                </a:solidFill>
              </a:rPr>
              <a:t>Stationary</a:t>
            </a:r>
            <a:r>
              <a:rPr dirty="0" sz="3600" spc="-5">
                <a:solidFill>
                  <a:srgbClr val="0000FF"/>
                </a:solidFill>
              </a:rPr>
              <a:t> </a:t>
            </a:r>
            <a:r>
              <a:rPr dirty="0" sz="3600">
                <a:solidFill>
                  <a:srgbClr val="0000FF"/>
                </a:solidFill>
              </a:rPr>
              <a:t>Stochastic </a:t>
            </a:r>
            <a:r>
              <a:rPr dirty="0" sz="3600" spc="-15">
                <a:solidFill>
                  <a:srgbClr val="0000FF"/>
                </a:solidFill>
              </a:rPr>
              <a:t>Process</a:t>
            </a:r>
            <a:r>
              <a:rPr dirty="0" sz="3600" spc="5">
                <a:solidFill>
                  <a:srgbClr val="0000FF"/>
                </a:solidFill>
              </a:rPr>
              <a:t> </a:t>
            </a:r>
            <a:r>
              <a:rPr dirty="0" sz="3600" spc="-75">
                <a:solidFill>
                  <a:srgbClr val="0000FF"/>
                </a:solidFill>
              </a:rPr>
              <a:t>in</a:t>
            </a:r>
            <a:r>
              <a:rPr dirty="0" sz="3600" spc="5">
                <a:solidFill>
                  <a:srgbClr val="0000FF"/>
                </a:solidFill>
              </a:rPr>
              <a:t> </a:t>
            </a:r>
            <a:r>
              <a:rPr dirty="0" sz="3600" spc="10">
                <a:solidFill>
                  <a:srgbClr val="0000FF"/>
                </a:solidFill>
              </a:rPr>
              <a:t>Time</a:t>
            </a:r>
            <a:r>
              <a:rPr dirty="0" sz="3600">
                <a:solidFill>
                  <a:srgbClr val="0000FF"/>
                </a:solidFill>
              </a:rPr>
              <a:t> </a:t>
            </a:r>
            <a:r>
              <a:rPr dirty="0" sz="3600" spc="-20">
                <a:solidFill>
                  <a:srgbClr val="0000FF"/>
                </a:solidFill>
              </a:rPr>
              <a:t>series</a:t>
            </a:r>
            <a:endParaRPr sz="3600"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4079537" cy="7920031"/>
          </a:xfrm>
          <a:prstGeom prst="rect">
            <a:avLst/>
          </a:prstGeo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5309" y="1136904"/>
            <a:ext cx="12981305" cy="57435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408305" marR="5080" indent="-396240">
              <a:lnSpc>
                <a:spcPct val="150100"/>
              </a:lnSpc>
              <a:spcBef>
                <a:spcPts val="105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3500" b="1">
                <a:latin typeface="Arial"/>
                <a:cs typeface="Arial"/>
              </a:rPr>
              <a:t>Rationale </a:t>
            </a:r>
            <a:r>
              <a:rPr dirty="0" sz="3500" spc="195">
                <a:latin typeface="Microsoft Sans Serif"/>
                <a:cs typeface="Microsoft Sans Serif"/>
              </a:rPr>
              <a:t>-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70">
                <a:latin typeface="Microsoft Sans Serif"/>
                <a:cs typeface="Microsoft Sans Serif"/>
              </a:rPr>
              <a:t>The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30">
                <a:latin typeface="Microsoft Sans Serif"/>
                <a:cs typeface="Microsoft Sans Serif"/>
              </a:rPr>
              <a:t>first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task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is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90">
                <a:latin typeface="Microsoft Sans Serif"/>
                <a:cs typeface="Microsoft Sans Serif"/>
              </a:rPr>
              <a:t>to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20">
                <a:latin typeface="Microsoft Sans Serif"/>
                <a:cs typeface="Microsoft Sans Serif"/>
              </a:rPr>
              <a:t>provide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-70">
                <a:latin typeface="Microsoft Sans Serif"/>
                <a:cs typeface="Microsoft Sans Serif"/>
              </a:rPr>
              <a:t>a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30">
                <a:latin typeface="Microsoft Sans Serif"/>
                <a:cs typeface="Microsoft Sans Serif"/>
              </a:rPr>
              <a:t>reason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40">
                <a:latin typeface="Microsoft Sans Serif"/>
                <a:cs typeface="Microsoft Sans Serif"/>
              </a:rPr>
              <a:t>why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40">
                <a:latin typeface="Microsoft Sans Serif"/>
                <a:cs typeface="Microsoft Sans Serif"/>
              </a:rPr>
              <a:t>we're 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5">
                <a:latin typeface="Microsoft Sans Serif"/>
                <a:cs typeface="Microsoft Sans Serif"/>
              </a:rPr>
              <a:t>interested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in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70">
                <a:latin typeface="Microsoft Sans Serif"/>
                <a:cs typeface="Microsoft Sans Serif"/>
              </a:rPr>
              <a:t>a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particular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model,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-40">
                <a:latin typeface="Microsoft Sans Serif"/>
                <a:cs typeface="Microsoft Sans Serif"/>
              </a:rPr>
              <a:t>as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quants.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25">
                <a:latin typeface="Microsoft Sans Serif"/>
                <a:cs typeface="Microsoft Sans Serif"/>
              </a:rPr>
              <a:t>Why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70">
                <a:latin typeface="Microsoft Sans Serif"/>
                <a:cs typeface="Microsoft Sans Serif"/>
              </a:rPr>
              <a:t>are</a:t>
            </a:r>
            <a:r>
              <a:rPr dirty="0" sz="3500" spc="3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we </a:t>
            </a:r>
            <a:r>
              <a:rPr dirty="0" sz="3500" spc="30">
                <a:latin typeface="Microsoft Sans Serif"/>
                <a:cs typeface="Microsoft Sans Serif"/>
              </a:rPr>
              <a:t> introducing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the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time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30">
                <a:latin typeface="Microsoft Sans Serif"/>
                <a:cs typeface="Microsoft Sans Serif"/>
              </a:rPr>
              <a:t>series</a:t>
            </a:r>
            <a:r>
              <a:rPr dirty="0" sz="3500" spc="5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model?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5">
                <a:latin typeface="Microsoft Sans Serif"/>
                <a:cs typeface="Microsoft Sans Serif"/>
              </a:rPr>
              <a:t>What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0">
                <a:latin typeface="Microsoft Sans Serif"/>
                <a:cs typeface="Microsoft Sans Serif"/>
              </a:rPr>
              <a:t>effects</a:t>
            </a:r>
            <a:r>
              <a:rPr dirty="0" sz="3500" spc="55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can</a:t>
            </a:r>
            <a:r>
              <a:rPr dirty="0" sz="3500" spc="50">
                <a:latin typeface="Microsoft Sans Serif"/>
                <a:cs typeface="Microsoft Sans Serif"/>
              </a:rPr>
              <a:t> it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capture? </a:t>
            </a:r>
            <a:r>
              <a:rPr dirty="0" sz="3500" spc="-915">
                <a:latin typeface="Microsoft Sans Serif"/>
                <a:cs typeface="Microsoft Sans Serif"/>
              </a:rPr>
              <a:t> </a:t>
            </a:r>
            <a:r>
              <a:rPr dirty="0" sz="3500" spc="-5">
                <a:latin typeface="Microsoft Sans Serif"/>
                <a:cs typeface="Microsoft Sans Serif"/>
              </a:rPr>
              <a:t>What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90">
                <a:latin typeface="Microsoft Sans Serif"/>
                <a:cs typeface="Microsoft Sans Serif"/>
              </a:rPr>
              <a:t>do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we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-10">
                <a:latin typeface="Microsoft Sans Serif"/>
                <a:cs typeface="Microsoft Sans Serif"/>
              </a:rPr>
              <a:t>gain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65">
                <a:latin typeface="Microsoft Sans Serif"/>
                <a:cs typeface="Microsoft Sans Serif"/>
              </a:rPr>
              <a:t>(or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-60">
                <a:latin typeface="Microsoft Sans Serif"/>
                <a:cs typeface="Microsoft Sans Serif"/>
              </a:rPr>
              <a:t>lose)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60">
                <a:latin typeface="Microsoft Sans Serif"/>
                <a:cs typeface="Microsoft Sans Serif"/>
              </a:rPr>
              <a:t>by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35">
                <a:latin typeface="Microsoft Sans Serif"/>
                <a:cs typeface="Microsoft Sans Serif"/>
              </a:rPr>
              <a:t>adding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in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5">
                <a:latin typeface="Microsoft Sans Serif"/>
                <a:cs typeface="Microsoft Sans Serif"/>
              </a:rPr>
              <a:t>extra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35">
                <a:latin typeface="Microsoft Sans Serif"/>
                <a:cs typeface="Microsoft Sans Serif"/>
              </a:rPr>
              <a:t>complexity?</a:t>
            </a:r>
            <a:endParaRPr sz="3500">
              <a:latin typeface="Microsoft Sans Serif"/>
              <a:cs typeface="Microsoft Sans Serif"/>
            </a:endParaRPr>
          </a:p>
          <a:p>
            <a:pPr marL="408305" marR="64769" indent="-396240">
              <a:lnSpc>
                <a:spcPct val="150000"/>
              </a:lnSpc>
              <a:spcBef>
                <a:spcPts val="90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3500" spc="-20" b="1">
                <a:latin typeface="Arial"/>
                <a:cs typeface="Arial"/>
              </a:rPr>
              <a:t>Definition</a:t>
            </a:r>
            <a:r>
              <a:rPr dirty="0" sz="3500" b="1">
                <a:latin typeface="Arial"/>
                <a:cs typeface="Arial"/>
              </a:rPr>
              <a:t> </a:t>
            </a:r>
            <a:r>
              <a:rPr dirty="0" sz="3500" spc="195">
                <a:latin typeface="Microsoft Sans Serif"/>
                <a:cs typeface="Microsoft Sans Serif"/>
              </a:rPr>
              <a:t>-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170">
                <a:latin typeface="Microsoft Sans Serif"/>
                <a:cs typeface="Microsoft Sans Serif"/>
              </a:rPr>
              <a:t>We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-5">
                <a:latin typeface="Microsoft Sans Serif"/>
                <a:cs typeface="Microsoft Sans Serif"/>
              </a:rPr>
              <a:t>need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90">
                <a:latin typeface="Microsoft Sans Serif"/>
                <a:cs typeface="Microsoft Sans Serif"/>
              </a:rPr>
              <a:t>to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20">
                <a:latin typeface="Microsoft Sans Serif"/>
                <a:cs typeface="Microsoft Sans Serif"/>
              </a:rPr>
              <a:t>provide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the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>
                <a:latin typeface="Microsoft Sans Serif"/>
                <a:cs typeface="Microsoft Sans Serif"/>
              </a:rPr>
              <a:t>full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10">
                <a:latin typeface="Microsoft Sans Serif"/>
                <a:cs typeface="Microsoft Sans Serif"/>
              </a:rPr>
              <a:t>mathematical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0">
                <a:latin typeface="Microsoft Sans Serif"/>
                <a:cs typeface="Microsoft Sans Serif"/>
              </a:rPr>
              <a:t>definition </a:t>
            </a:r>
            <a:r>
              <a:rPr dirty="0" sz="3500" spc="-915">
                <a:latin typeface="Microsoft Sans Serif"/>
                <a:cs typeface="Microsoft Sans Serif"/>
              </a:rPr>
              <a:t> </a:t>
            </a:r>
            <a:r>
              <a:rPr dirty="0" sz="3500" spc="-50">
                <a:latin typeface="Microsoft Sans Serif"/>
                <a:cs typeface="Microsoft Sans Serif"/>
              </a:rPr>
              <a:t>(and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associated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>
                <a:latin typeface="Microsoft Sans Serif"/>
                <a:cs typeface="Microsoft Sans Serif"/>
              </a:rPr>
              <a:t>notation)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60">
                <a:latin typeface="Microsoft Sans Serif"/>
                <a:cs typeface="Microsoft Sans Serif"/>
              </a:rPr>
              <a:t>of</a:t>
            </a:r>
            <a:r>
              <a:rPr dirty="0" sz="3500" spc="50">
                <a:latin typeface="Microsoft Sans Serif"/>
                <a:cs typeface="Microsoft Sans Serif"/>
              </a:rPr>
              <a:t> </a:t>
            </a:r>
            <a:r>
              <a:rPr dirty="0" sz="3500" spc="15">
                <a:latin typeface="Microsoft Sans Serif"/>
                <a:cs typeface="Microsoft Sans Serif"/>
              </a:rPr>
              <a:t>the</a:t>
            </a:r>
            <a:r>
              <a:rPr dirty="0" sz="3500" spc="40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time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30">
                <a:latin typeface="Microsoft Sans Serif"/>
                <a:cs typeface="Microsoft Sans Serif"/>
              </a:rPr>
              <a:t>series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30">
                <a:latin typeface="Microsoft Sans Serif"/>
                <a:cs typeface="Microsoft Sans Serif"/>
              </a:rPr>
              <a:t>model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-15">
                <a:latin typeface="Microsoft Sans Serif"/>
                <a:cs typeface="Microsoft Sans Serif"/>
              </a:rPr>
              <a:t>in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5">
                <a:latin typeface="Microsoft Sans Serif"/>
                <a:cs typeface="Microsoft Sans Serif"/>
              </a:rPr>
              <a:t>order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90">
                <a:latin typeface="Microsoft Sans Serif"/>
                <a:cs typeface="Microsoft Sans Serif"/>
              </a:rPr>
              <a:t>to </a:t>
            </a:r>
            <a:r>
              <a:rPr dirty="0" sz="3500" spc="95">
                <a:latin typeface="Microsoft Sans Serif"/>
                <a:cs typeface="Microsoft Sans Serif"/>
              </a:rPr>
              <a:t> </a:t>
            </a:r>
            <a:r>
              <a:rPr dirty="0" sz="3500" spc="-5">
                <a:latin typeface="Microsoft Sans Serif"/>
                <a:cs typeface="Microsoft Sans Serif"/>
              </a:rPr>
              <a:t>minimise</a:t>
            </a:r>
            <a:r>
              <a:rPr dirty="0" sz="3500" spc="35">
                <a:latin typeface="Microsoft Sans Serif"/>
                <a:cs typeface="Microsoft Sans Serif"/>
              </a:rPr>
              <a:t> </a:t>
            </a:r>
            <a:r>
              <a:rPr dirty="0" sz="3500" spc="-25">
                <a:latin typeface="Microsoft Sans Serif"/>
                <a:cs typeface="Microsoft Sans Serif"/>
              </a:rPr>
              <a:t>any</a:t>
            </a:r>
            <a:r>
              <a:rPr dirty="0" sz="3500" spc="45">
                <a:latin typeface="Microsoft Sans Serif"/>
                <a:cs typeface="Microsoft Sans Serif"/>
              </a:rPr>
              <a:t> </a:t>
            </a:r>
            <a:r>
              <a:rPr dirty="0" sz="3500" spc="25">
                <a:latin typeface="Microsoft Sans Serif"/>
                <a:cs typeface="Microsoft Sans Serif"/>
              </a:rPr>
              <a:t>ambiguity</a:t>
            </a:r>
            <a:endParaRPr sz="35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3474" y="602995"/>
            <a:ext cx="25876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6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endParaRPr sz="3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69253" y="680719"/>
            <a:ext cx="9538335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25" b="1">
                <a:solidFill>
                  <a:srgbClr val="0000FF"/>
                </a:solidFill>
                <a:latin typeface="Arial"/>
                <a:cs typeface="Arial"/>
              </a:rPr>
              <a:t>Autoregressive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20" b="1">
                <a:solidFill>
                  <a:srgbClr val="0000FF"/>
                </a:solidFill>
                <a:latin typeface="Arial"/>
                <a:cs typeface="Arial"/>
              </a:rPr>
              <a:t>Integrated</a:t>
            </a:r>
            <a:r>
              <a:rPr dirty="0" sz="2700" spc="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5" b="1">
                <a:solidFill>
                  <a:srgbClr val="0000FF"/>
                </a:solidFill>
                <a:latin typeface="Arial"/>
                <a:cs typeface="Arial"/>
              </a:rPr>
              <a:t>Moving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20" b="1">
                <a:solidFill>
                  <a:srgbClr val="0000FF"/>
                </a:solidFill>
                <a:latin typeface="Arial"/>
                <a:cs typeface="Arial"/>
              </a:rPr>
              <a:t>Average</a:t>
            </a:r>
            <a:r>
              <a:rPr dirty="0" sz="27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2700" spc="-25" b="1">
                <a:solidFill>
                  <a:srgbClr val="006600"/>
                </a:solidFill>
                <a:latin typeface="Arial"/>
                <a:cs typeface="Arial"/>
              </a:rPr>
              <a:t>(ARIMA)</a:t>
            </a:r>
            <a:r>
              <a:rPr dirty="0" sz="2700" spc="5" b="1">
                <a:solidFill>
                  <a:srgbClr val="006600"/>
                </a:solidFill>
                <a:latin typeface="Arial"/>
                <a:cs typeface="Arial"/>
              </a:rPr>
              <a:t> </a:t>
            </a:r>
            <a:r>
              <a:rPr dirty="0" sz="2700" spc="35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27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9" name="object 9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415755" y="705476"/>
            <a:ext cx="550545" cy="398780"/>
            <a:chOff x="3415755" y="705476"/>
            <a:chExt cx="550545" cy="3987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18930" y="708650"/>
              <a:ext cx="543770" cy="3918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418930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68949" y="0"/>
            <a:ext cx="9754235" cy="6959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565309" y="282955"/>
            <a:ext cx="12783185" cy="6813550"/>
          </a:xfrm>
          <a:prstGeom prst="rect">
            <a:avLst/>
          </a:prstGeom>
        </p:spPr>
        <p:txBody>
          <a:bodyPr wrap="square" lIns="0" tIns="335915" rIns="0" bIns="0" rtlCol="0" vert="horz">
            <a:spAutoFit/>
          </a:bodyPr>
          <a:lstStyle/>
          <a:p>
            <a:pPr marL="15875">
              <a:lnSpc>
                <a:spcPct val="100000"/>
              </a:lnSpc>
              <a:spcBef>
                <a:spcPts val="2645"/>
              </a:spcBef>
              <a:tabLst>
                <a:tab pos="3561715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Choice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of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p,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d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and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q</a:t>
            </a:r>
            <a:endParaRPr sz="3600">
              <a:latin typeface="Arial"/>
              <a:cs typeface="Arial"/>
            </a:endParaRPr>
          </a:p>
          <a:p>
            <a:pPr marL="408305" marR="238125" indent="-396240">
              <a:lnSpc>
                <a:spcPct val="149800"/>
              </a:lnSpc>
              <a:spcBef>
                <a:spcPts val="39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3600" spc="-5" b="1">
                <a:latin typeface="Arial"/>
                <a:cs typeface="Arial"/>
              </a:rPr>
              <a:t>Second Order Properties </a:t>
            </a:r>
            <a:r>
              <a:rPr dirty="0" sz="3600" spc="200">
                <a:latin typeface="Microsoft Sans Serif"/>
                <a:cs typeface="Microsoft Sans Serif"/>
              </a:rPr>
              <a:t>-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70">
                <a:latin typeface="Microsoft Sans Serif"/>
                <a:cs typeface="Microsoft Sans Serif"/>
              </a:rPr>
              <a:t>We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will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discuss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55">
                <a:latin typeface="Microsoft Sans Serif"/>
                <a:cs typeface="Microsoft Sans Serif"/>
              </a:rPr>
              <a:t>(and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in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some </a:t>
            </a:r>
            <a:r>
              <a:rPr dirty="0" sz="3600" spc="20">
                <a:latin typeface="Microsoft Sans Serif"/>
                <a:cs typeface="Microsoft Sans Serif"/>
              </a:rPr>
              <a:t> </a:t>
            </a:r>
            <a:r>
              <a:rPr dirty="0" sz="3600" spc="-5">
                <a:latin typeface="Microsoft Sans Serif"/>
                <a:cs typeface="Microsoft Sans Serif"/>
              </a:rPr>
              <a:t>cases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45">
                <a:latin typeface="Microsoft Sans Serif"/>
                <a:cs typeface="Microsoft Sans Serif"/>
              </a:rPr>
              <a:t>derive)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40">
                <a:latin typeface="Microsoft Sans Serif"/>
                <a:cs typeface="Microsoft Sans Serif"/>
              </a:rPr>
              <a:t>second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order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properties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time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30">
                <a:latin typeface="Microsoft Sans Serif"/>
                <a:cs typeface="Microsoft Sans Serif"/>
              </a:rPr>
              <a:t>series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model,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45">
                <a:latin typeface="Microsoft Sans Serif"/>
                <a:cs typeface="Microsoft Sans Serif"/>
              </a:rPr>
              <a:t>which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includes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its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mean,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its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variance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and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its 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autocorrelation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40">
                <a:latin typeface="Microsoft Sans Serif"/>
                <a:cs typeface="Microsoft Sans Serif"/>
              </a:rPr>
              <a:t>function</a:t>
            </a:r>
            <a:endParaRPr sz="3600">
              <a:latin typeface="Microsoft Sans Serif"/>
              <a:cs typeface="Microsoft Sans Serif"/>
            </a:endParaRPr>
          </a:p>
          <a:p>
            <a:pPr marL="408305" marR="5080" indent="-396240">
              <a:lnSpc>
                <a:spcPct val="150600"/>
              </a:lnSpc>
              <a:spcBef>
                <a:spcPts val="790"/>
              </a:spcBef>
              <a:buFont typeface="Arial MT"/>
              <a:buChar char="•"/>
              <a:tabLst>
                <a:tab pos="408305" algn="l"/>
                <a:tab pos="408940" algn="l"/>
              </a:tabLst>
            </a:pPr>
            <a:r>
              <a:rPr dirty="0" sz="3600" spc="5" b="1">
                <a:latin typeface="Arial"/>
                <a:cs typeface="Arial"/>
              </a:rPr>
              <a:t>Correlogram</a:t>
            </a:r>
            <a:r>
              <a:rPr dirty="0" sz="3600" b="1">
                <a:latin typeface="Arial"/>
                <a:cs typeface="Arial"/>
              </a:rPr>
              <a:t> </a:t>
            </a:r>
            <a:r>
              <a:rPr dirty="0" sz="3600" spc="200">
                <a:latin typeface="Microsoft Sans Serif"/>
                <a:cs typeface="Microsoft Sans Serif"/>
              </a:rPr>
              <a:t>-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170">
                <a:latin typeface="Microsoft Sans Serif"/>
                <a:cs typeface="Microsoft Sans Serif"/>
              </a:rPr>
              <a:t>We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will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25">
                <a:latin typeface="Microsoft Sans Serif"/>
                <a:cs typeface="Microsoft Sans Serif"/>
              </a:rPr>
              <a:t>use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40">
                <a:latin typeface="Microsoft Sans Serif"/>
                <a:cs typeface="Microsoft Sans Serif"/>
              </a:rPr>
              <a:t>second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order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20">
                <a:latin typeface="Microsoft Sans Serif"/>
                <a:cs typeface="Microsoft Sans Serif"/>
              </a:rPr>
              <a:t>properties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95">
                <a:latin typeface="Microsoft Sans Serif"/>
                <a:cs typeface="Microsoft Sans Serif"/>
              </a:rPr>
              <a:t>to </a:t>
            </a:r>
            <a:r>
              <a:rPr dirty="0" sz="3600" spc="100">
                <a:latin typeface="Microsoft Sans Serif"/>
                <a:cs typeface="Microsoft Sans Serif"/>
              </a:rPr>
              <a:t> </a:t>
            </a:r>
            <a:r>
              <a:rPr dirty="0" sz="3600" spc="70">
                <a:latin typeface="Microsoft Sans Serif"/>
                <a:cs typeface="Microsoft Sans Serif"/>
              </a:rPr>
              <a:t>plot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correlogram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70">
                <a:latin typeface="Microsoft Sans Serif"/>
                <a:cs typeface="Microsoft Sans Serif"/>
              </a:rPr>
              <a:t>a</a:t>
            </a:r>
            <a:r>
              <a:rPr dirty="0" sz="3600" spc="55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realisation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60">
                <a:latin typeface="Microsoft Sans Serif"/>
                <a:cs typeface="Microsoft Sans Serif"/>
              </a:rPr>
              <a:t>of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15">
                <a:latin typeface="Microsoft Sans Serif"/>
                <a:cs typeface="Microsoft Sans Serif"/>
              </a:rPr>
              <a:t>the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25">
                <a:latin typeface="Microsoft Sans Serif"/>
                <a:cs typeface="Microsoft Sans Serif"/>
              </a:rPr>
              <a:t>time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-30">
                <a:latin typeface="Microsoft Sans Serif"/>
                <a:cs typeface="Microsoft Sans Serif"/>
              </a:rPr>
              <a:t>series</a:t>
            </a:r>
            <a:r>
              <a:rPr dirty="0" sz="3600" spc="50">
                <a:latin typeface="Microsoft Sans Serif"/>
                <a:cs typeface="Microsoft Sans Serif"/>
              </a:rPr>
              <a:t> </a:t>
            </a:r>
            <a:r>
              <a:rPr dirty="0" sz="3600" spc="30">
                <a:latin typeface="Microsoft Sans Serif"/>
                <a:cs typeface="Microsoft Sans Serif"/>
              </a:rPr>
              <a:t>model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-15">
                <a:latin typeface="Microsoft Sans Serif"/>
                <a:cs typeface="Microsoft Sans Serif"/>
              </a:rPr>
              <a:t>in </a:t>
            </a:r>
            <a:r>
              <a:rPr dirty="0" sz="3600" spc="-940">
                <a:latin typeface="Microsoft Sans Serif"/>
                <a:cs typeface="Microsoft Sans Serif"/>
              </a:rPr>
              <a:t> </a:t>
            </a:r>
            <a:r>
              <a:rPr dirty="0" sz="3600" spc="10">
                <a:latin typeface="Microsoft Sans Serif"/>
                <a:cs typeface="Microsoft Sans Serif"/>
              </a:rPr>
              <a:t>order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95">
                <a:latin typeface="Microsoft Sans Serif"/>
                <a:cs typeface="Microsoft Sans Serif"/>
              </a:rPr>
              <a:t>to</a:t>
            </a:r>
            <a:r>
              <a:rPr dirty="0" sz="3600" spc="35">
                <a:latin typeface="Microsoft Sans Serif"/>
                <a:cs typeface="Microsoft Sans Serif"/>
              </a:rPr>
              <a:t> </a:t>
            </a:r>
            <a:r>
              <a:rPr dirty="0" sz="3600" spc="-25">
                <a:latin typeface="Microsoft Sans Serif"/>
                <a:cs typeface="Microsoft Sans Serif"/>
              </a:rPr>
              <a:t>visualise</a:t>
            </a:r>
            <a:r>
              <a:rPr dirty="0" sz="3600" spc="45">
                <a:latin typeface="Microsoft Sans Serif"/>
                <a:cs typeface="Microsoft Sans Serif"/>
              </a:rPr>
              <a:t> </a:t>
            </a:r>
            <a:r>
              <a:rPr dirty="0" sz="3600" spc="35">
                <a:latin typeface="Microsoft Sans Serif"/>
                <a:cs typeface="Microsoft Sans Serif"/>
              </a:rPr>
              <a:t>its</a:t>
            </a:r>
            <a:r>
              <a:rPr dirty="0" sz="3600" spc="40">
                <a:latin typeface="Microsoft Sans Serif"/>
                <a:cs typeface="Microsoft Sans Serif"/>
              </a:rPr>
              <a:t> </a:t>
            </a:r>
            <a:r>
              <a:rPr dirty="0" sz="3600" spc="-35">
                <a:latin typeface="Microsoft Sans Serif"/>
                <a:cs typeface="Microsoft Sans Serif"/>
              </a:rPr>
              <a:t>behaviour.</a:t>
            </a:r>
            <a:endParaRPr sz="36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1173" y="1172189"/>
            <a:ext cx="14053185" cy="76200"/>
          </a:xfrm>
          <a:custGeom>
            <a:avLst/>
            <a:gdLst/>
            <a:ahLst/>
            <a:cxnLst/>
            <a:rect l="l" t="t" r="r" b="b"/>
            <a:pathLst>
              <a:path w="14053185" h="76200">
                <a:moveTo>
                  <a:pt x="38100" y="0"/>
                </a:moveTo>
                <a:lnTo>
                  <a:pt x="23269" y="2994"/>
                </a:lnTo>
                <a:lnTo>
                  <a:pt x="11159" y="11159"/>
                </a:lnTo>
                <a:lnTo>
                  <a:pt x="2994" y="23270"/>
                </a:lnTo>
                <a:lnTo>
                  <a:pt x="0" y="38100"/>
                </a:lnTo>
                <a:lnTo>
                  <a:pt x="2994" y="52930"/>
                </a:lnTo>
                <a:lnTo>
                  <a:pt x="11159" y="65040"/>
                </a:lnTo>
                <a:lnTo>
                  <a:pt x="23269" y="73205"/>
                </a:lnTo>
                <a:lnTo>
                  <a:pt x="38100" y="76200"/>
                </a:lnTo>
                <a:lnTo>
                  <a:pt x="52930" y="73205"/>
                </a:lnTo>
                <a:lnTo>
                  <a:pt x="65040" y="65040"/>
                </a:lnTo>
                <a:lnTo>
                  <a:pt x="73205" y="52930"/>
                </a:lnTo>
                <a:lnTo>
                  <a:pt x="74277" y="47625"/>
                </a:lnTo>
                <a:lnTo>
                  <a:pt x="38100" y="47625"/>
                </a:lnTo>
                <a:lnTo>
                  <a:pt x="38100" y="28575"/>
                </a:lnTo>
                <a:lnTo>
                  <a:pt x="74276" y="28574"/>
                </a:lnTo>
                <a:lnTo>
                  <a:pt x="73205" y="23270"/>
                </a:lnTo>
                <a:lnTo>
                  <a:pt x="65040" y="11159"/>
                </a:lnTo>
                <a:lnTo>
                  <a:pt x="52930" y="2994"/>
                </a:lnTo>
                <a:lnTo>
                  <a:pt x="38100" y="0"/>
                </a:lnTo>
                <a:close/>
              </a:path>
              <a:path w="14053185" h="76200">
                <a:moveTo>
                  <a:pt x="74276" y="28574"/>
                </a:moveTo>
                <a:lnTo>
                  <a:pt x="38100" y="28575"/>
                </a:lnTo>
                <a:lnTo>
                  <a:pt x="38100" y="47625"/>
                </a:lnTo>
                <a:lnTo>
                  <a:pt x="74277" y="47623"/>
                </a:lnTo>
                <a:lnTo>
                  <a:pt x="76199" y="38100"/>
                </a:lnTo>
                <a:lnTo>
                  <a:pt x="74276" y="28574"/>
                </a:lnTo>
                <a:close/>
              </a:path>
              <a:path w="14053185" h="76200">
                <a:moveTo>
                  <a:pt x="14053126" y="28573"/>
                </a:moveTo>
                <a:lnTo>
                  <a:pt x="74276" y="28574"/>
                </a:lnTo>
                <a:lnTo>
                  <a:pt x="76199" y="38100"/>
                </a:lnTo>
                <a:lnTo>
                  <a:pt x="74277" y="47624"/>
                </a:lnTo>
                <a:lnTo>
                  <a:pt x="14053126" y="47623"/>
                </a:lnTo>
                <a:lnTo>
                  <a:pt x="14053126" y="2857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6043"/>
            <a:ext cx="12501245" cy="43154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Choice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of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p,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d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and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q</a:t>
            </a:r>
            <a:endParaRPr sz="3600">
              <a:latin typeface="Arial"/>
              <a:cs typeface="Arial"/>
            </a:endParaRPr>
          </a:p>
          <a:p>
            <a:pPr marL="550545" marR="5080" indent="-396240">
              <a:lnSpc>
                <a:spcPct val="150000"/>
              </a:lnSpc>
              <a:spcBef>
                <a:spcPts val="655"/>
              </a:spcBef>
              <a:buFont typeface="Arial MT"/>
              <a:buChar char="•"/>
              <a:tabLst>
                <a:tab pos="550545" algn="l"/>
                <a:tab pos="551180" algn="l"/>
              </a:tabLst>
            </a:pPr>
            <a:r>
              <a:rPr dirty="0" sz="4000" spc="-25" b="1">
                <a:latin typeface="Arial"/>
                <a:cs typeface="Arial"/>
              </a:rPr>
              <a:t>Simulation</a:t>
            </a:r>
            <a:r>
              <a:rPr dirty="0" sz="4000" b="1">
                <a:latin typeface="Arial"/>
                <a:cs typeface="Arial"/>
              </a:rPr>
              <a:t> </a:t>
            </a:r>
            <a:r>
              <a:rPr dirty="0" sz="4000" spc="220">
                <a:latin typeface="Microsoft Sans Serif"/>
                <a:cs typeface="Microsoft Sans Serif"/>
              </a:rPr>
              <a:t>-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95">
                <a:latin typeface="Microsoft Sans Serif"/>
                <a:cs typeface="Microsoft Sans Serif"/>
              </a:rPr>
              <a:t>We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will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simulate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realisations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model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then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60">
                <a:latin typeface="Microsoft Sans Serif"/>
                <a:cs typeface="Microsoft Sans Serif"/>
              </a:rPr>
              <a:t>fit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model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10">
                <a:latin typeface="Microsoft Sans Serif"/>
                <a:cs typeface="Microsoft Sans Serif"/>
              </a:rPr>
              <a:t>to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these </a:t>
            </a:r>
            <a:r>
              <a:rPr dirty="0" sz="400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simulations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110">
                <a:latin typeface="Microsoft Sans Serif"/>
                <a:cs typeface="Microsoft Sans Serif"/>
              </a:rPr>
              <a:t>to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ensure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we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have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accurate </a:t>
            </a:r>
            <a:r>
              <a:rPr dirty="0" sz="4000" spc="3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implementations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understand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fitting</a:t>
            </a:r>
            <a:r>
              <a:rPr dirty="0" sz="4000" spc="65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process.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6043"/>
            <a:ext cx="13072744" cy="64185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Choice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of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p,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d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and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q</a:t>
            </a:r>
            <a:endParaRPr sz="3600">
              <a:latin typeface="Arial"/>
              <a:cs typeface="Arial"/>
            </a:endParaRPr>
          </a:p>
          <a:p>
            <a:pPr marL="550545" marR="634365" indent="-396240">
              <a:lnSpc>
                <a:spcPct val="150000"/>
              </a:lnSpc>
              <a:spcBef>
                <a:spcPts val="919"/>
              </a:spcBef>
              <a:buFont typeface="Arial MT"/>
              <a:buChar char="•"/>
              <a:tabLst>
                <a:tab pos="550545" algn="l"/>
                <a:tab pos="551180" algn="l"/>
              </a:tabLst>
            </a:pPr>
            <a:r>
              <a:rPr dirty="0" sz="4000" spc="55">
                <a:latin typeface="Microsoft Sans Serif"/>
                <a:cs typeface="Microsoft Sans Serif"/>
              </a:rPr>
              <a:t>Look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autocorrelation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graph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data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(will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help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MA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model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appropriate).</a:t>
            </a:r>
            <a:endParaRPr sz="4000">
              <a:latin typeface="Microsoft Sans Serif"/>
              <a:cs typeface="Microsoft Sans Serif"/>
            </a:endParaRPr>
          </a:p>
          <a:p>
            <a:pPr marL="550545" marR="5080" indent="-396240">
              <a:lnSpc>
                <a:spcPct val="150000"/>
              </a:lnSpc>
              <a:spcBef>
                <a:spcPts val="1005"/>
              </a:spcBef>
              <a:buFont typeface="Arial MT"/>
              <a:buChar char="•"/>
              <a:tabLst>
                <a:tab pos="550545" algn="l"/>
                <a:tab pos="551180" algn="l"/>
              </a:tabLst>
            </a:pPr>
            <a:r>
              <a:rPr dirty="0" sz="4000" spc="55">
                <a:latin typeface="Microsoft Sans Serif"/>
                <a:cs typeface="Microsoft Sans Serif"/>
              </a:rPr>
              <a:t>Look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partial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autocorrelation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graph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data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(will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help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if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MR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model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appropriate).</a:t>
            </a:r>
            <a:endParaRPr sz="4000">
              <a:latin typeface="Microsoft Sans Serif"/>
              <a:cs typeface="Microsoft Sans Serif"/>
            </a:endParaRPr>
          </a:p>
          <a:p>
            <a:pPr marL="550545" marR="18415" indent="-396240">
              <a:lnSpc>
                <a:spcPct val="150000"/>
              </a:lnSpc>
              <a:spcBef>
                <a:spcPts val="890"/>
              </a:spcBef>
              <a:buFont typeface="Arial MT"/>
              <a:buChar char="•"/>
              <a:tabLst>
                <a:tab pos="550545" algn="l"/>
                <a:tab pos="551180" algn="l"/>
              </a:tabLst>
            </a:pPr>
            <a:r>
              <a:rPr dirty="0" sz="4000" spc="55">
                <a:latin typeface="Microsoft Sans Serif"/>
                <a:cs typeface="Microsoft Sans Serif"/>
              </a:rPr>
              <a:t>Look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extended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autocorrelation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chart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data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(will </a:t>
            </a:r>
            <a:r>
              <a:rPr dirty="0" sz="4000" spc="-4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help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combination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MA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14">
                <a:latin typeface="Microsoft Sans Serif"/>
                <a:cs typeface="Microsoft Sans Serif"/>
              </a:rPr>
              <a:t>AR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models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needed).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323282"/>
            <a:ext cx="13019405" cy="7347584"/>
          </a:xfrm>
          <a:prstGeom prst="rect">
            <a:avLst/>
          </a:prstGeom>
        </p:spPr>
        <p:txBody>
          <a:bodyPr wrap="square" lIns="0" tIns="2952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325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Choice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of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p,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d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and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q</a:t>
            </a:r>
            <a:endParaRPr sz="3600">
              <a:latin typeface="Arial"/>
              <a:cs typeface="Arial"/>
            </a:endParaRPr>
          </a:p>
          <a:p>
            <a:pPr marL="550545" marR="334645" indent="-396240">
              <a:lnSpc>
                <a:spcPct val="149700"/>
              </a:lnSpc>
              <a:spcBef>
                <a:spcPts val="85"/>
              </a:spcBef>
              <a:buFont typeface="Arial MT"/>
              <a:buChar char="•"/>
              <a:tabLst>
                <a:tab pos="550545" algn="l"/>
                <a:tab pos="551180" algn="l"/>
              </a:tabLst>
            </a:pPr>
            <a:r>
              <a:rPr dirty="0" sz="3900" spc="-170">
                <a:latin typeface="Microsoft Sans Serif"/>
                <a:cs typeface="Microsoft Sans Serif"/>
              </a:rPr>
              <a:t>Try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-25">
                <a:latin typeface="Microsoft Sans Serif"/>
                <a:cs typeface="Microsoft Sans Serif"/>
              </a:rPr>
              <a:t>Akaike’s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20">
                <a:latin typeface="Microsoft Sans Serif"/>
                <a:cs typeface="Microsoft Sans Serif"/>
              </a:rPr>
              <a:t>information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25">
                <a:latin typeface="Microsoft Sans Serif"/>
                <a:cs typeface="Microsoft Sans Serif"/>
              </a:rPr>
              <a:t>criterion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-150">
                <a:latin typeface="Microsoft Sans Serif"/>
                <a:cs typeface="Microsoft Sans Serif"/>
              </a:rPr>
              <a:t>(AIC)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30">
                <a:latin typeface="Microsoft Sans Serif"/>
                <a:cs typeface="Microsoft Sans Serif"/>
              </a:rPr>
              <a:t>on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-75">
                <a:latin typeface="Microsoft Sans Serif"/>
                <a:cs typeface="Microsoft Sans Serif"/>
              </a:rPr>
              <a:t>a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25">
                <a:latin typeface="Microsoft Sans Serif"/>
                <a:cs typeface="Microsoft Sans Serif"/>
              </a:rPr>
              <a:t>set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65">
                <a:latin typeface="Microsoft Sans Serif"/>
                <a:cs typeface="Microsoft Sans Serif"/>
              </a:rPr>
              <a:t>of </a:t>
            </a:r>
            <a:r>
              <a:rPr dirty="0" sz="3900" spc="70">
                <a:latin typeface="Microsoft Sans Serif"/>
                <a:cs typeface="Microsoft Sans Serif"/>
              </a:rPr>
              <a:t> </a:t>
            </a:r>
            <a:r>
              <a:rPr dirty="0" sz="3900" spc="25">
                <a:latin typeface="Microsoft Sans Serif"/>
                <a:cs typeface="Microsoft Sans Serif"/>
              </a:rPr>
              <a:t>models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20">
                <a:latin typeface="Microsoft Sans Serif"/>
                <a:cs typeface="Microsoft Sans Serif"/>
              </a:rPr>
              <a:t>and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5">
                <a:latin typeface="Microsoft Sans Serif"/>
                <a:cs typeface="Microsoft Sans Serif"/>
              </a:rPr>
              <a:t>investigate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15">
                <a:latin typeface="Microsoft Sans Serif"/>
                <a:cs typeface="Microsoft Sans Serif"/>
              </a:rPr>
              <a:t>the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25">
                <a:latin typeface="Microsoft Sans Serif"/>
                <a:cs typeface="Microsoft Sans Serif"/>
              </a:rPr>
              <a:t>models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60">
                <a:latin typeface="Microsoft Sans Serif"/>
                <a:cs typeface="Microsoft Sans Serif"/>
              </a:rPr>
              <a:t>with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15">
                <a:latin typeface="Microsoft Sans Serif"/>
                <a:cs typeface="Microsoft Sans Serif"/>
              </a:rPr>
              <a:t>the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40">
                <a:latin typeface="Microsoft Sans Serif"/>
                <a:cs typeface="Microsoft Sans Serif"/>
              </a:rPr>
              <a:t>lowest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-55">
                <a:latin typeface="Microsoft Sans Serif"/>
                <a:cs typeface="Microsoft Sans Serif"/>
              </a:rPr>
              <a:t>AIC </a:t>
            </a:r>
            <a:r>
              <a:rPr dirty="0" sz="3900" spc="-1025">
                <a:latin typeface="Microsoft Sans Serif"/>
                <a:cs typeface="Microsoft Sans Serif"/>
              </a:rPr>
              <a:t> </a:t>
            </a:r>
            <a:r>
              <a:rPr dirty="0" sz="3900" spc="-30">
                <a:latin typeface="Microsoft Sans Serif"/>
                <a:cs typeface="Microsoft Sans Serif"/>
              </a:rPr>
              <a:t>values</a:t>
            </a:r>
            <a:endParaRPr sz="3900">
              <a:latin typeface="Microsoft Sans Serif"/>
              <a:cs typeface="Microsoft Sans Serif"/>
            </a:endParaRPr>
          </a:p>
          <a:p>
            <a:pPr marL="550545" marR="527050" indent="-396240">
              <a:lnSpc>
                <a:spcPct val="149700"/>
              </a:lnSpc>
              <a:spcBef>
                <a:spcPts val="985"/>
              </a:spcBef>
              <a:buFont typeface="Arial MT"/>
              <a:buChar char="•"/>
              <a:tabLst>
                <a:tab pos="550545" algn="l"/>
                <a:tab pos="551180" algn="l"/>
              </a:tabLst>
            </a:pPr>
            <a:r>
              <a:rPr dirty="0" sz="3900" spc="-170">
                <a:latin typeface="Microsoft Sans Serif"/>
                <a:cs typeface="Microsoft Sans Serif"/>
              </a:rPr>
              <a:t>Try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15">
                <a:latin typeface="Microsoft Sans Serif"/>
                <a:cs typeface="Microsoft Sans Serif"/>
              </a:rPr>
              <a:t>the</a:t>
            </a:r>
            <a:r>
              <a:rPr dirty="0" sz="3900" spc="60">
                <a:latin typeface="Microsoft Sans Serif"/>
                <a:cs typeface="Microsoft Sans Serif"/>
              </a:rPr>
              <a:t> </a:t>
            </a:r>
            <a:r>
              <a:rPr dirty="0" sz="3900" spc="20">
                <a:latin typeface="Microsoft Sans Serif"/>
                <a:cs typeface="Microsoft Sans Serif"/>
              </a:rPr>
              <a:t>Schwartz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-25">
                <a:latin typeface="Microsoft Sans Serif"/>
                <a:cs typeface="Microsoft Sans Serif"/>
              </a:rPr>
              <a:t>Bayesian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20">
                <a:latin typeface="Microsoft Sans Serif"/>
                <a:cs typeface="Microsoft Sans Serif"/>
              </a:rPr>
              <a:t>information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25">
                <a:latin typeface="Microsoft Sans Serif"/>
                <a:cs typeface="Microsoft Sans Serif"/>
              </a:rPr>
              <a:t>criterion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-120">
                <a:latin typeface="Microsoft Sans Serif"/>
                <a:cs typeface="Microsoft Sans Serif"/>
              </a:rPr>
              <a:t>(BIC) </a:t>
            </a:r>
            <a:r>
              <a:rPr dirty="0" sz="3900" spc="-114">
                <a:latin typeface="Microsoft Sans Serif"/>
                <a:cs typeface="Microsoft Sans Serif"/>
              </a:rPr>
              <a:t> </a:t>
            </a:r>
            <a:r>
              <a:rPr dirty="0" sz="3900" spc="20">
                <a:latin typeface="Microsoft Sans Serif"/>
                <a:cs typeface="Microsoft Sans Serif"/>
              </a:rPr>
              <a:t>and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5">
                <a:latin typeface="Microsoft Sans Serif"/>
                <a:cs typeface="Microsoft Sans Serif"/>
              </a:rPr>
              <a:t>investigate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15">
                <a:latin typeface="Microsoft Sans Serif"/>
                <a:cs typeface="Microsoft Sans Serif"/>
              </a:rPr>
              <a:t>the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25">
                <a:latin typeface="Microsoft Sans Serif"/>
                <a:cs typeface="Microsoft Sans Serif"/>
              </a:rPr>
              <a:t>models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60">
                <a:latin typeface="Microsoft Sans Serif"/>
                <a:cs typeface="Microsoft Sans Serif"/>
              </a:rPr>
              <a:t>with</a:t>
            </a:r>
            <a:r>
              <a:rPr dirty="0" sz="3900" spc="40">
                <a:latin typeface="Microsoft Sans Serif"/>
                <a:cs typeface="Microsoft Sans Serif"/>
              </a:rPr>
              <a:t> </a:t>
            </a:r>
            <a:r>
              <a:rPr dirty="0" sz="3900" spc="15">
                <a:latin typeface="Microsoft Sans Serif"/>
                <a:cs typeface="Microsoft Sans Serif"/>
              </a:rPr>
              <a:t>the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40">
                <a:latin typeface="Microsoft Sans Serif"/>
                <a:cs typeface="Microsoft Sans Serif"/>
              </a:rPr>
              <a:t>lowest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-5">
                <a:latin typeface="Microsoft Sans Serif"/>
                <a:cs typeface="Microsoft Sans Serif"/>
              </a:rPr>
              <a:t>BIC</a:t>
            </a:r>
            <a:r>
              <a:rPr dirty="0" sz="3900" spc="40">
                <a:latin typeface="Microsoft Sans Serif"/>
                <a:cs typeface="Microsoft Sans Serif"/>
              </a:rPr>
              <a:t> </a:t>
            </a:r>
            <a:r>
              <a:rPr dirty="0" sz="3900" spc="-30">
                <a:latin typeface="Microsoft Sans Serif"/>
                <a:cs typeface="Microsoft Sans Serif"/>
              </a:rPr>
              <a:t>values</a:t>
            </a:r>
            <a:endParaRPr sz="3900">
              <a:latin typeface="Microsoft Sans Serif"/>
              <a:cs typeface="Microsoft Sans Serif"/>
            </a:endParaRPr>
          </a:p>
          <a:p>
            <a:pPr marL="550545" marR="5080" indent="-396240">
              <a:lnSpc>
                <a:spcPct val="151800"/>
              </a:lnSpc>
              <a:spcBef>
                <a:spcPts val="795"/>
              </a:spcBef>
              <a:buFont typeface="Arial MT"/>
              <a:buChar char="•"/>
              <a:tabLst>
                <a:tab pos="550545" algn="l"/>
                <a:tab pos="551180" algn="l"/>
              </a:tabLst>
            </a:pPr>
            <a:r>
              <a:rPr dirty="0" sz="3900" spc="-45">
                <a:latin typeface="Microsoft Sans Serif"/>
                <a:cs typeface="Microsoft Sans Serif"/>
              </a:rPr>
              <a:t>All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15">
                <a:latin typeface="Microsoft Sans Serif"/>
                <a:cs typeface="Microsoft Sans Serif"/>
              </a:rPr>
              <a:t>the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10">
                <a:latin typeface="Microsoft Sans Serif"/>
                <a:cs typeface="Microsoft Sans Serif"/>
              </a:rPr>
              <a:t>above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25">
                <a:latin typeface="Microsoft Sans Serif"/>
                <a:cs typeface="Microsoft Sans Serif"/>
              </a:rPr>
              <a:t>criterion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100">
                <a:latin typeface="Microsoft Sans Serif"/>
                <a:cs typeface="Microsoft Sans Serif"/>
              </a:rPr>
              <a:t>to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30">
                <a:latin typeface="Microsoft Sans Serif"/>
                <a:cs typeface="Microsoft Sans Serif"/>
              </a:rPr>
              <a:t>choose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65">
                <a:latin typeface="Microsoft Sans Serif"/>
                <a:cs typeface="Microsoft Sans Serif"/>
              </a:rPr>
              <a:t>p,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140">
                <a:latin typeface="Microsoft Sans Serif"/>
                <a:cs typeface="Microsoft Sans Serif"/>
              </a:rPr>
              <a:t>d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20">
                <a:latin typeface="Microsoft Sans Serif"/>
                <a:cs typeface="Microsoft Sans Serif"/>
              </a:rPr>
              <a:t>and</a:t>
            </a:r>
            <a:r>
              <a:rPr dirty="0" sz="3900" spc="50">
                <a:latin typeface="Microsoft Sans Serif"/>
                <a:cs typeface="Microsoft Sans Serif"/>
              </a:rPr>
              <a:t> </a:t>
            </a:r>
            <a:r>
              <a:rPr dirty="0" sz="3900" spc="140">
                <a:latin typeface="Microsoft Sans Serif"/>
                <a:cs typeface="Microsoft Sans Serif"/>
              </a:rPr>
              <a:t>q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-75">
                <a:latin typeface="Microsoft Sans Serif"/>
                <a:cs typeface="Microsoft Sans Serif"/>
              </a:rPr>
              <a:t>are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-30">
                <a:latin typeface="Microsoft Sans Serif"/>
                <a:cs typeface="Microsoft Sans Serif"/>
              </a:rPr>
              <a:t>available </a:t>
            </a:r>
            <a:r>
              <a:rPr dirty="0" sz="3900" spc="-1019">
                <a:latin typeface="Microsoft Sans Serif"/>
                <a:cs typeface="Microsoft Sans Serif"/>
              </a:rPr>
              <a:t> </a:t>
            </a:r>
            <a:r>
              <a:rPr dirty="0" sz="3900" spc="-35">
                <a:latin typeface="Microsoft Sans Serif"/>
                <a:cs typeface="Microsoft Sans Serif"/>
              </a:rPr>
              <a:t>as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30">
                <a:latin typeface="Microsoft Sans Serif"/>
                <a:cs typeface="Microsoft Sans Serif"/>
              </a:rPr>
              <a:t>package</a:t>
            </a:r>
            <a:r>
              <a:rPr dirty="0" sz="3900" spc="55">
                <a:latin typeface="Microsoft Sans Serif"/>
                <a:cs typeface="Microsoft Sans Serif"/>
              </a:rPr>
              <a:t> </a:t>
            </a:r>
            <a:r>
              <a:rPr dirty="0" sz="3900" spc="-15">
                <a:latin typeface="Microsoft Sans Serif"/>
                <a:cs typeface="Microsoft Sans Serif"/>
              </a:rPr>
              <a:t>in</a:t>
            </a:r>
            <a:r>
              <a:rPr dirty="0" sz="3900" spc="45">
                <a:latin typeface="Microsoft Sans Serif"/>
                <a:cs typeface="Microsoft Sans Serif"/>
              </a:rPr>
              <a:t> </a:t>
            </a:r>
            <a:r>
              <a:rPr dirty="0" sz="3900" spc="-75">
                <a:latin typeface="Microsoft Sans Serif"/>
                <a:cs typeface="Microsoft Sans Serif"/>
              </a:rPr>
              <a:t>R.</a:t>
            </a:r>
            <a:endParaRPr sz="39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6043"/>
            <a:ext cx="12995275" cy="687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4190"/>
              </a:lnSpc>
              <a:spcBef>
                <a:spcPts val="1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SARIMA</a:t>
            </a:r>
            <a:r>
              <a:rPr dirty="0" sz="3600" spc="-3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3600">
              <a:latin typeface="Arial"/>
              <a:cs typeface="Arial"/>
            </a:endParaRPr>
          </a:p>
          <a:p>
            <a:pPr marL="512445" marR="5080" indent="-396240">
              <a:lnSpc>
                <a:spcPts val="4800"/>
              </a:lnSpc>
              <a:spcBef>
                <a:spcPts val="30"/>
              </a:spcBef>
              <a:buFont typeface="Arial MT"/>
              <a:buChar char="•"/>
              <a:tabLst>
                <a:tab pos="512445" algn="l"/>
                <a:tab pos="513080" algn="l"/>
              </a:tabLst>
            </a:pPr>
            <a:r>
              <a:rPr dirty="0" sz="4000" spc="-15">
                <a:latin typeface="Microsoft Sans Serif"/>
                <a:cs typeface="Microsoft Sans Serif"/>
              </a:rPr>
              <a:t>Autoregressive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Integrated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Moving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Average,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or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ARIMA, </a:t>
            </a:r>
            <a:r>
              <a:rPr dirty="0" sz="4000" spc="-3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one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75">
                <a:latin typeface="Microsoft Sans Serif"/>
                <a:cs typeface="Microsoft Sans Serif"/>
              </a:rPr>
              <a:t>most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widely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used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forecasting</a:t>
            </a:r>
            <a:r>
              <a:rPr dirty="0" sz="4000" spc="50">
                <a:latin typeface="Microsoft Sans Serif"/>
                <a:cs typeface="Microsoft Sans Serif"/>
              </a:rPr>
              <a:t> methods</a:t>
            </a:r>
            <a:r>
              <a:rPr dirty="0" sz="4000" spc="45">
                <a:latin typeface="Microsoft Sans Serif"/>
                <a:cs typeface="Microsoft Sans Serif"/>
              </a:rPr>
              <a:t> for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univariate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data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forecasting.</a:t>
            </a:r>
            <a:endParaRPr sz="4000">
              <a:latin typeface="Microsoft Sans Serif"/>
              <a:cs typeface="Microsoft Sans Serif"/>
            </a:endParaRPr>
          </a:p>
          <a:p>
            <a:pPr marL="512445" marR="541020" indent="-396240">
              <a:lnSpc>
                <a:spcPct val="100000"/>
              </a:lnSpc>
              <a:spcBef>
                <a:spcPts val="825"/>
              </a:spcBef>
              <a:buFont typeface="Arial MT"/>
              <a:buChar char="•"/>
              <a:tabLst>
                <a:tab pos="512445" algn="l"/>
                <a:tab pos="513080" algn="l"/>
              </a:tabLst>
            </a:pPr>
            <a:r>
              <a:rPr dirty="0" sz="4000" spc="20">
                <a:latin typeface="Microsoft Sans Serif"/>
                <a:cs typeface="Microsoft Sans Serif"/>
              </a:rPr>
              <a:t>Although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60">
                <a:latin typeface="Microsoft Sans Serif"/>
                <a:cs typeface="Microsoft Sans Serif"/>
              </a:rPr>
              <a:t>method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can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0">
                <a:latin typeface="Microsoft Sans Serif"/>
                <a:cs typeface="Microsoft Sans Serif"/>
              </a:rPr>
              <a:t>handle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data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with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trend,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it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does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not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support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with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5">
                <a:latin typeface="Microsoft Sans Serif"/>
                <a:cs typeface="Microsoft Sans Serif"/>
              </a:rPr>
              <a:t>seasonal </a:t>
            </a:r>
            <a:r>
              <a:rPr dirty="0" sz="4000" spc="-20">
                <a:latin typeface="Microsoft Sans Serif"/>
                <a:cs typeface="Microsoft Sans Serif"/>
              </a:rPr>
              <a:t> </a:t>
            </a:r>
            <a:r>
              <a:rPr dirty="0" sz="4000" spc="60">
                <a:latin typeface="Microsoft Sans Serif"/>
                <a:cs typeface="Microsoft Sans Serif"/>
              </a:rPr>
              <a:t>component.</a:t>
            </a:r>
            <a:endParaRPr sz="4000">
              <a:latin typeface="Microsoft Sans Serif"/>
              <a:cs typeface="Microsoft Sans Serif"/>
            </a:endParaRPr>
          </a:p>
          <a:p>
            <a:pPr marL="512445" marR="617220" indent="-396240">
              <a:lnSpc>
                <a:spcPct val="100000"/>
              </a:lnSpc>
              <a:spcBef>
                <a:spcPts val="910"/>
              </a:spcBef>
              <a:buFont typeface="Arial MT"/>
              <a:buChar char="•"/>
              <a:tabLst>
                <a:tab pos="512445" algn="l"/>
                <a:tab pos="513080" algn="l"/>
              </a:tabLst>
            </a:pPr>
            <a:r>
              <a:rPr dirty="0" sz="4000" spc="-45">
                <a:latin typeface="Microsoft Sans Serif"/>
                <a:cs typeface="Microsoft Sans Serif"/>
              </a:rPr>
              <a:t>An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extension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10">
                <a:latin typeface="Microsoft Sans Serif"/>
                <a:cs typeface="Microsoft Sans Serif"/>
              </a:rPr>
              <a:t>to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0">
                <a:latin typeface="Microsoft Sans Serif"/>
                <a:cs typeface="Microsoft Sans Serif"/>
              </a:rPr>
              <a:t>ARIMA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that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60">
                <a:latin typeface="Microsoft Sans Serif"/>
                <a:cs typeface="Microsoft Sans Serif"/>
              </a:rPr>
              <a:t>supports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direct 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modeling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25">
                <a:latin typeface="Microsoft Sans Serif"/>
                <a:cs typeface="Microsoft Sans Serif"/>
              </a:rPr>
              <a:t>seasonal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component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called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Seasonal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Autoregressive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Integrated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Moving 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Average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5">
                <a:latin typeface="Microsoft Sans Serif"/>
                <a:cs typeface="Microsoft Sans Serif"/>
              </a:rPr>
              <a:t>model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05">
                <a:latin typeface="Microsoft Sans Serif"/>
                <a:cs typeface="Microsoft Sans Serif"/>
              </a:rPr>
              <a:t>(SARIMA).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6043"/>
            <a:ext cx="12995910" cy="48088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4190"/>
              </a:lnSpc>
              <a:spcBef>
                <a:spcPts val="1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SARIMAX</a:t>
            </a:r>
            <a:r>
              <a:rPr dirty="0" sz="3600" spc="-3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model</a:t>
            </a:r>
            <a:endParaRPr sz="3600">
              <a:latin typeface="Arial"/>
              <a:cs typeface="Arial"/>
            </a:endParaRPr>
          </a:p>
          <a:p>
            <a:pPr marL="512445" marR="5080" indent="-396240">
              <a:lnSpc>
                <a:spcPts val="4800"/>
              </a:lnSpc>
              <a:buFont typeface="Arial MT"/>
              <a:buChar char="•"/>
              <a:tabLst>
                <a:tab pos="512445" algn="l"/>
                <a:tab pos="513080" algn="l"/>
              </a:tabLst>
            </a:pPr>
            <a:r>
              <a:rPr dirty="0" sz="4000" spc="-70">
                <a:latin typeface="Microsoft Sans Serif"/>
                <a:cs typeface="Microsoft Sans Serif"/>
              </a:rPr>
              <a:t>SARIMAX(Seasonal</a:t>
            </a:r>
            <a:r>
              <a:rPr dirty="0" sz="4000" spc="165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Auto-Regressive</a:t>
            </a:r>
            <a:r>
              <a:rPr dirty="0" sz="4000" spc="17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Integrated 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40">
                <a:latin typeface="Microsoft Sans Serif"/>
                <a:cs typeface="Microsoft Sans Serif"/>
              </a:rPr>
              <a:t>Moving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5">
                <a:latin typeface="Microsoft Sans Serif"/>
                <a:cs typeface="Microsoft Sans Serif"/>
              </a:rPr>
              <a:t>Average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with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eXogenous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factors)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b="1">
                <a:latin typeface="Arial"/>
                <a:cs typeface="Arial"/>
              </a:rPr>
              <a:t>an </a:t>
            </a:r>
            <a:r>
              <a:rPr dirty="0" sz="4000" spc="5" b="1">
                <a:latin typeface="Arial"/>
                <a:cs typeface="Arial"/>
              </a:rPr>
              <a:t> </a:t>
            </a:r>
            <a:r>
              <a:rPr dirty="0" sz="4000" spc="20" b="1">
                <a:latin typeface="Arial"/>
                <a:cs typeface="Arial"/>
              </a:rPr>
              <a:t>updated</a:t>
            </a:r>
            <a:r>
              <a:rPr dirty="0" sz="4000" b="1">
                <a:latin typeface="Arial"/>
                <a:cs typeface="Arial"/>
              </a:rPr>
              <a:t> </a:t>
            </a:r>
            <a:r>
              <a:rPr dirty="0" sz="4000" spc="-45" b="1">
                <a:latin typeface="Arial"/>
                <a:cs typeface="Arial"/>
              </a:rPr>
              <a:t>version</a:t>
            </a:r>
            <a:r>
              <a:rPr dirty="0" sz="4000" b="1">
                <a:latin typeface="Arial"/>
                <a:cs typeface="Arial"/>
              </a:rPr>
              <a:t> of</a:t>
            </a:r>
            <a:r>
              <a:rPr dirty="0" sz="4000" spc="5" b="1">
                <a:latin typeface="Arial"/>
                <a:cs typeface="Arial"/>
              </a:rPr>
              <a:t> </a:t>
            </a:r>
            <a:r>
              <a:rPr dirty="0" sz="4000" spc="25" b="1">
                <a:latin typeface="Arial"/>
                <a:cs typeface="Arial"/>
              </a:rPr>
              <a:t>the</a:t>
            </a:r>
            <a:r>
              <a:rPr dirty="0" sz="4000" b="1">
                <a:latin typeface="Arial"/>
                <a:cs typeface="Arial"/>
              </a:rPr>
              <a:t> </a:t>
            </a:r>
            <a:r>
              <a:rPr dirty="0" sz="4000" spc="5" b="1">
                <a:latin typeface="Arial"/>
                <a:cs typeface="Arial"/>
              </a:rPr>
              <a:t>ARIMA</a:t>
            </a:r>
            <a:r>
              <a:rPr dirty="0" sz="4000" spc="-5" b="1">
                <a:latin typeface="Arial"/>
                <a:cs typeface="Arial"/>
              </a:rPr>
              <a:t> </a:t>
            </a:r>
            <a:r>
              <a:rPr dirty="0" sz="4000" spc="10" b="1">
                <a:latin typeface="Arial"/>
                <a:cs typeface="Arial"/>
              </a:rPr>
              <a:t>model</a:t>
            </a:r>
            <a:r>
              <a:rPr dirty="0" sz="4000" spc="10">
                <a:latin typeface="Microsoft Sans Serif"/>
                <a:cs typeface="Microsoft Sans Serif"/>
              </a:rPr>
              <a:t>.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50">
                <a:latin typeface="Microsoft Sans Serif"/>
                <a:cs typeface="Microsoft Sans Serif"/>
              </a:rPr>
              <a:t>ARIMA </a:t>
            </a:r>
            <a:r>
              <a:rPr dirty="0" sz="4000" spc="-4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includes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an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autoregressive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integrated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moving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average,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>
                <a:latin typeface="Microsoft Sans Serif"/>
                <a:cs typeface="Microsoft Sans Serif"/>
              </a:rPr>
              <a:t>while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SARIMAX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15">
                <a:latin typeface="Microsoft Sans Serif"/>
                <a:cs typeface="Microsoft Sans Serif"/>
              </a:rPr>
              <a:t>includes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25">
                <a:latin typeface="Microsoft Sans Serif"/>
                <a:cs typeface="Microsoft Sans Serif"/>
              </a:rPr>
              <a:t>seasonal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effects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 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eXogenous</a:t>
            </a:r>
            <a:r>
              <a:rPr dirty="0" sz="4000" spc="40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factors </a:t>
            </a:r>
            <a:r>
              <a:rPr dirty="0" sz="4000" spc="65">
                <a:latin typeface="Microsoft Sans Serif"/>
                <a:cs typeface="Microsoft Sans Serif"/>
              </a:rPr>
              <a:t>with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autoregressive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moving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-35">
                <a:latin typeface="Microsoft Sans Serif"/>
                <a:cs typeface="Microsoft Sans Serif"/>
              </a:rPr>
              <a:t>average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65">
                <a:latin typeface="Microsoft Sans Serif"/>
                <a:cs typeface="Microsoft Sans Serif"/>
              </a:rPr>
              <a:t>component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model.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3474" y="606043"/>
            <a:ext cx="12894310" cy="676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4190"/>
              </a:lnSpc>
              <a:spcBef>
                <a:spcPts val="100"/>
              </a:spcBef>
              <a:tabLst>
                <a:tab pos="3557904" algn="l"/>
              </a:tabLst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	</a:t>
            </a:r>
            <a:r>
              <a:rPr dirty="0" sz="3600" spc="-150" b="1">
                <a:solidFill>
                  <a:srgbClr val="0000FF"/>
                </a:solidFill>
                <a:latin typeface="Arial"/>
                <a:cs typeface="Arial"/>
              </a:rPr>
              <a:t>VAR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" b="1">
                <a:solidFill>
                  <a:srgbClr val="0000FF"/>
                </a:solidFill>
                <a:latin typeface="Arial"/>
                <a:cs typeface="Arial"/>
              </a:rPr>
              <a:t>and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55" b="1">
                <a:solidFill>
                  <a:srgbClr val="0000FF"/>
                </a:solidFill>
                <a:latin typeface="Arial"/>
                <a:cs typeface="Arial"/>
              </a:rPr>
              <a:t>VARMAX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models</a:t>
            </a:r>
            <a:endParaRPr sz="3600">
              <a:latin typeface="Arial"/>
              <a:cs typeface="Arial"/>
            </a:endParaRPr>
          </a:p>
          <a:p>
            <a:pPr marL="512445" marR="346075" indent="-396240">
              <a:lnSpc>
                <a:spcPts val="4800"/>
              </a:lnSpc>
              <a:spcBef>
                <a:spcPts val="30"/>
              </a:spcBef>
              <a:buFont typeface="Arial MT"/>
              <a:buChar char="•"/>
              <a:tabLst>
                <a:tab pos="512445" algn="l"/>
                <a:tab pos="513080" algn="l"/>
              </a:tabLst>
            </a:pPr>
            <a:r>
              <a:rPr dirty="0" sz="4000" spc="-215">
                <a:latin typeface="Microsoft Sans Serif"/>
                <a:cs typeface="Microsoft Sans Serif"/>
              </a:rPr>
              <a:t>VAR</a:t>
            </a:r>
            <a:r>
              <a:rPr dirty="0" sz="4000" spc="-21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models </a:t>
            </a:r>
            <a:r>
              <a:rPr dirty="0" sz="4000" spc="-5">
                <a:latin typeface="Microsoft Sans Serif"/>
                <a:cs typeface="Microsoft Sans Serif"/>
              </a:rPr>
              <a:t>(vector </a:t>
            </a:r>
            <a:r>
              <a:rPr dirty="0" sz="4000" spc="-15">
                <a:latin typeface="Microsoft Sans Serif"/>
                <a:cs typeface="Microsoft Sans Serif"/>
              </a:rPr>
              <a:t>autoregressive models) </a:t>
            </a:r>
            <a:r>
              <a:rPr dirty="0" sz="4000" spc="-75">
                <a:latin typeface="Microsoft Sans Serif"/>
                <a:cs typeface="Microsoft Sans Serif"/>
              </a:rPr>
              <a:t>are </a:t>
            </a:r>
            <a:r>
              <a:rPr dirty="0" sz="4000" spc="15">
                <a:latin typeface="Microsoft Sans Serif"/>
                <a:cs typeface="Microsoft Sans Serif"/>
              </a:rPr>
              <a:t>used </a:t>
            </a:r>
            <a:r>
              <a:rPr dirty="0" sz="4000" spc="-1050">
                <a:latin typeface="Microsoft Sans Serif"/>
                <a:cs typeface="Microsoft Sans Serif"/>
              </a:rPr>
              <a:t> </a:t>
            </a:r>
            <a:r>
              <a:rPr dirty="0" sz="4000" spc="45">
                <a:latin typeface="Microsoft Sans Serif"/>
                <a:cs typeface="Microsoft Sans Serif"/>
              </a:rPr>
              <a:t>for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5">
                <a:latin typeface="Microsoft Sans Serif"/>
                <a:cs typeface="Microsoft Sans Serif"/>
              </a:rPr>
              <a:t>multivariate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time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30">
                <a:latin typeface="Microsoft Sans Serif"/>
                <a:cs typeface="Microsoft Sans Serif"/>
              </a:rPr>
              <a:t>series.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75">
                <a:latin typeface="Microsoft Sans Serif"/>
                <a:cs typeface="Microsoft Sans Serif"/>
              </a:rPr>
              <a:t>The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30">
                <a:latin typeface="Microsoft Sans Serif"/>
                <a:cs typeface="Microsoft Sans Serif"/>
              </a:rPr>
              <a:t>structure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55">
                <a:latin typeface="Microsoft Sans Serif"/>
                <a:cs typeface="Microsoft Sans Serif"/>
              </a:rPr>
              <a:t>that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5">
                <a:latin typeface="Microsoft Sans Serif"/>
                <a:cs typeface="Microsoft Sans Serif"/>
              </a:rPr>
              <a:t>each </a:t>
            </a:r>
            <a:r>
              <a:rPr dirty="0" sz="4000" spc="-104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80">
                <a:latin typeface="Microsoft Sans Serif"/>
                <a:cs typeface="Microsoft Sans Serif"/>
              </a:rPr>
              <a:t>a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-40">
                <a:latin typeface="Microsoft Sans Serif"/>
                <a:cs typeface="Microsoft Sans Serif"/>
              </a:rPr>
              <a:t>linear</a:t>
            </a:r>
            <a:r>
              <a:rPr dirty="0" sz="4000" spc="60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function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past </a:t>
            </a:r>
            <a:r>
              <a:rPr dirty="0" sz="4000" spc="-10">
                <a:latin typeface="Microsoft Sans Serif"/>
                <a:cs typeface="Microsoft Sans Serif"/>
              </a:rPr>
              <a:t>lags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10">
                <a:latin typeface="Microsoft Sans Serif"/>
                <a:cs typeface="Microsoft Sans Serif"/>
              </a:rPr>
              <a:t>itself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and </a:t>
            </a:r>
            <a:r>
              <a:rPr dirty="0" sz="4000" spc="25">
                <a:latin typeface="Microsoft Sans Serif"/>
                <a:cs typeface="Microsoft Sans Serif"/>
              </a:rPr>
              <a:t> </a:t>
            </a:r>
            <a:r>
              <a:rPr dirty="0" sz="4000" spc="50">
                <a:latin typeface="Microsoft Sans Serif"/>
                <a:cs typeface="Microsoft Sans Serif"/>
              </a:rPr>
              <a:t>past </a:t>
            </a:r>
            <a:r>
              <a:rPr dirty="0" sz="4000" spc="-10">
                <a:latin typeface="Microsoft Sans Serif"/>
                <a:cs typeface="Microsoft Sans Serif"/>
              </a:rPr>
              <a:t>lags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70">
                <a:latin typeface="Microsoft Sans Serif"/>
                <a:cs typeface="Microsoft Sans Serif"/>
              </a:rPr>
              <a:t>of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5">
                <a:latin typeface="Microsoft Sans Serif"/>
                <a:cs typeface="Microsoft Sans Serif"/>
              </a:rPr>
              <a:t>other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-20">
                <a:latin typeface="Microsoft Sans Serif"/>
                <a:cs typeface="Microsoft Sans Serif"/>
              </a:rPr>
              <a:t>variables</a:t>
            </a:r>
            <a:r>
              <a:rPr dirty="0" sz="4000" spc="45">
                <a:latin typeface="Microsoft Sans Serif"/>
                <a:cs typeface="Microsoft Sans Serif"/>
              </a:rPr>
              <a:t> </a:t>
            </a:r>
            <a:r>
              <a:rPr dirty="0" sz="4000" spc="-15">
                <a:latin typeface="Microsoft Sans Serif"/>
                <a:cs typeface="Microsoft Sans Serif"/>
              </a:rPr>
              <a:t>in</a:t>
            </a:r>
            <a:r>
              <a:rPr dirty="0" sz="4000" spc="50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the</a:t>
            </a:r>
            <a:r>
              <a:rPr dirty="0" sz="4000" spc="55">
                <a:latin typeface="Microsoft Sans Serif"/>
                <a:cs typeface="Microsoft Sans Serif"/>
              </a:rPr>
              <a:t> </a:t>
            </a:r>
            <a:r>
              <a:rPr dirty="0" sz="4000" spc="20">
                <a:latin typeface="Microsoft Sans Serif"/>
                <a:cs typeface="Microsoft Sans Serif"/>
              </a:rPr>
              <a:t>system.</a:t>
            </a:r>
            <a:endParaRPr sz="4000">
              <a:latin typeface="Microsoft Sans Serif"/>
              <a:cs typeface="Microsoft Sans Serif"/>
            </a:endParaRPr>
          </a:p>
          <a:p>
            <a:pPr marL="512445" marR="5080" indent="-396240">
              <a:lnSpc>
                <a:spcPct val="100000"/>
              </a:lnSpc>
              <a:spcBef>
                <a:spcPts val="825"/>
              </a:spcBef>
              <a:buFont typeface="Arial MT"/>
              <a:buChar char="•"/>
              <a:tabLst>
                <a:tab pos="512445" algn="l"/>
                <a:tab pos="513080" algn="l"/>
              </a:tabLst>
            </a:pPr>
            <a:r>
              <a:rPr dirty="0" sz="4000" spc="-75">
                <a:solidFill>
                  <a:srgbClr val="FF0000"/>
                </a:solidFill>
                <a:latin typeface="Microsoft Sans Serif"/>
                <a:cs typeface="Microsoft Sans Serif"/>
              </a:rPr>
              <a:t>The</a:t>
            </a:r>
            <a:r>
              <a:rPr dirty="0" sz="4000" spc="4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-135">
                <a:solidFill>
                  <a:srgbClr val="FF0000"/>
                </a:solidFill>
                <a:latin typeface="Microsoft Sans Serif"/>
                <a:cs typeface="Microsoft Sans Serif"/>
              </a:rPr>
              <a:t>VARMAX</a:t>
            </a:r>
            <a:r>
              <a:rPr dirty="0" sz="4000" spc="5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20">
                <a:solidFill>
                  <a:srgbClr val="FF0000"/>
                </a:solidFill>
                <a:latin typeface="Microsoft Sans Serif"/>
                <a:cs typeface="Microsoft Sans Serif"/>
              </a:rPr>
              <a:t>procedure</a:t>
            </a:r>
            <a:r>
              <a:rPr dirty="0" sz="4000" spc="6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-5" b="1">
                <a:solidFill>
                  <a:srgbClr val="FF0000"/>
                </a:solidFill>
                <a:latin typeface="Arial"/>
                <a:cs typeface="Arial"/>
              </a:rPr>
              <a:t>enables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75" b="1">
                <a:solidFill>
                  <a:srgbClr val="FF0000"/>
                </a:solidFill>
                <a:latin typeface="Arial"/>
                <a:cs typeface="Arial"/>
              </a:rPr>
              <a:t>you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35" b="1">
                <a:solidFill>
                  <a:srgbClr val="FF0000"/>
                </a:solidFill>
                <a:latin typeface="Arial"/>
                <a:cs typeface="Arial"/>
              </a:rPr>
              <a:t>to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10" b="1">
                <a:solidFill>
                  <a:srgbClr val="FF0000"/>
                </a:solidFill>
                <a:latin typeface="Arial"/>
                <a:cs typeface="Arial"/>
              </a:rPr>
              <a:t>model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25" b="1">
                <a:solidFill>
                  <a:srgbClr val="FF0000"/>
                </a:solidFill>
                <a:latin typeface="Arial"/>
                <a:cs typeface="Arial"/>
              </a:rPr>
              <a:t>the </a:t>
            </a:r>
            <a:r>
              <a:rPr dirty="0" sz="4000" spc="3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15" b="1">
                <a:solidFill>
                  <a:srgbClr val="FF0000"/>
                </a:solidFill>
                <a:latin typeface="Arial"/>
                <a:cs typeface="Arial"/>
              </a:rPr>
              <a:t>dynamic </a:t>
            </a:r>
            <a:r>
              <a:rPr dirty="0" sz="4000" spc="-25" b="1">
                <a:solidFill>
                  <a:srgbClr val="FF0000"/>
                </a:solidFill>
                <a:latin typeface="Arial"/>
                <a:cs typeface="Arial"/>
              </a:rPr>
              <a:t>relationship 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both </a:t>
            </a:r>
            <a:r>
              <a:rPr dirty="0" sz="4000" spc="50" b="1">
                <a:solidFill>
                  <a:srgbClr val="FF0000"/>
                </a:solidFill>
                <a:latin typeface="Arial"/>
                <a:cs typeface="Arial"/>
              </a:rPr>
              <a:t>between </a:t>
            </a:r>
            <a:r>
              <a:rPr dirty="0" sz="4000" spc="25" b="1">
                <a:solidFill>
                  <a:srgbClr val="FF0000"/>
                </a:solidFill>
                <a:latin typeface="Arial"/>
                <a:cs typeface="Arial"/>
              </a:rPr>
              <a:t>the </a:t>
            </a:r>
            <a:r>
              <a:rPr dirty="0" sz="4000" spc="15" b="1">
                <a:solidFill>
                  <a:srgbClr val="FF0000"/>
                </a:solidFill>
                <a:latin typeface="Arial"/>
                <a:cs typeface="Arial"/>
              </a:rPr>
              <a:t>dependent </a:t>
            </a:r>
            <a:r>
              <a:rPr dirty="0" sz="4000" spc="2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20" b="1">
                <a:solidFill>
                  <a:srgbClr val="FF0000"/>
                </a:solidFill>
                <a:latin typeface="Arial"/>
                <a:cs typeface="Arial"/>
              </a:rPr>
              <a:t>variables 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and </a:t>
            </a:r>
            <a:r>
              <a:rPr dirty="0" sz="4000" spc="-20" b="1">
                <a:solidFill>
                  <a:srgbClr val="FF0000"/>
                </a:solidFill>
                <a:latin typeface="Arial"/>
                <a:cs typeface="Arial"/>
              </a:rPr>
              <a:t>also </a:t>
            </a:r>
            <a:r>
              <a:rPr dirty="0" sz="4000" spc="50" b="1">
                <a:solidFill>
                  <a:srgbClr val="FF0000"/>
                </a:solidFill>
                <a:latin typeface="Arial"/>
                <a:cs typeface="Arial"/>
              </a:rPr>
              <a:t>between </a:t>
            </a:r>
            <a:r>
              <a:rPr dirty="0" sz="4000" spc="25" b="1">
                <a:solidFill>
                  <a:srgbClr val="FF0000"/>
                </a:solidFill>
                <a:latin typeface="Arial"/>
                <a:cs typeface="Arial"/>
              </a:rPr>
              <a:t>the </a:t>
            </a:r>
            <a:r>
              <a:rPr dirty="0" sz="4000" spc="15" b="1">
                <a:solidFill>
                  <a:srgbClr val="FF0000"/>
                </a:solidFill>
                <a:latin typeface="Arial"/>
                <a:cs typeface="Arial"/>
              </a:rPr>
              <a:t>dependent 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and 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b="1">
                <a:solidFill>
                  <a:srgbClr val="FF0000"/>
                </a:solidFill>
                <a:latin typeface="Arial"/>
                <a:cs typeface="Arial"/>
              </a:rPr>
              <a:t>independent</a:t>
            </a:r>
            <a:r>
              <a:rPr dirty="0" sz="4000" spc="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4000" spc="-20" b="1">
                <a:solidFill>
                  <a:srgbClr val="FF0000"/>
                </a:solidFill>
                <a:latin typeface="Arial"/>
                <a:cs typeface="Arial"/>
              </a:rPr>
              <a:t>variables</a:t>
            </a:r>
            <a:r>
              <a:rPr dirty="0" sz="4000" spc="-20">
                <a:solidFill>
                  <a:srgbClr val="FF0000"/>
                </a:solidFill>
                <a:latin typeface="Microsoft Sans Serif"/>
                <a:cs typeface="Microsoft Sans Serif"/>
              </a:rPr>
              <a:t>.</a:t>
            </a:r>
            <a:r>
              <a:rPr dirty="0" sz="4000" spc="5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-135">
                <a:solidFill>
                  <a:srgbClr val="FF0000"/>
                </a:solidFill>
                <a:latin typeface="Microsoft Sans Serif"/>
                <a:cs typeface="Microsoft Sans Serif"/>
              </a:rPr>
              <a:t>VARMAX</a:t>
            </a:r>
            <a:r>
              <a:rPr dirty="0" sz="4000" spc="5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30">
                <a:solidFill>
                  <a:srgbClr val="FF0000"/>
                </a:solidFill>
                <a:latin typeface="Microsoft Sans Serif"/>
                <a:cs typeface="Microsoft Sans Serif"/>
              </a:rPr>
              <a:t>models</a:t>
            </a:r>
            <a:r>
              <a:rPr dirty="0" sz="4000" spc="5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-75">
                <a:solidFill>
                  <a:srgbClr val="FF0000"/>
                </a:solidFill>
                <a:latin typeface="Microsoft Sans Serif"/>
                <a:cs typeface="Microsoft Sans Serif"/>
              </a:rPr>
              <a:t>are</a:t>
            </a:r>
            <a:r>
              <a:rPr dirty="0" sz="4000" spc="5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25">
                <a:solidFill>
                  <a:srgbClr val="FF0000"/>
                </a:solidFill>
                <a:latin typeface="Microsoft Sans Serif"/>
                <a:cs typeface="Microsoft Sans Serif"/>
              </a:rPr>
              <a:t>defined </a:t>
            </a:r>
            <a:r>
              <a:rPr dirty="0" sz="4000" spc="3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-15">
                <a:solidFill>
                  <a:srgbClr val="FF0000"/>
                </a:solidFill>
                <a:latin typeface="Microsoft Sans Serif"/>
                <a:cs typeface="Microsoft Sans Serif"/>
              </a:rPr>
              <a:t>in</a:t>
            </a:r>
            <a:r>
              <a:rPr dirty="0" sz="4000" spc="5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30">
                <a:solidFill>
                  <a:srgbClr val="FF0000"/>
                </a:solidFill>
                <a:latin typeface="Microsoft Sans Serif"/>
                <a:cs typeface="Microsoft Sans Serif"/>
              </a:rPr>
              <a:t>terms</a:t>
            </a:r>
            <a:r>
              <a:rPr dirty="0" sz="4000" spc="4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70">
                <a:solidFill>
                  <a:srgbClr val="FF0000"/>
                </a:solidFill>
                <a:latin typeface="Microsoft Sans Serif"/>
                <a:cs typeface="Microsoft Sans Serif"/>
              </a:rPr>
              <a:t>of</a:t>
            </a:r>
            <a:r>
              <a:rPr dirty="0" sz="4000" spc="5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20">
                <a:solidFill>
                  <a:srgbClr val="FF0000"/>
                </a:solidFill>
                <a:latin typeface="Microsoft Sans Serif"/>
                <a:cs typeface="Microsoft Sans Serif"/>
              </a:rPr>
              <a:t>the</a:t>
            </a:r>
            <a:r>
              <a:rPr dirty="0" sz="4000" spc="5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10">
                <a:solidFill>
                  <a:srgbClr val="FF0000"/>
                </a:solidFill>
                <a:latin typeface="Microsoft Sans Serif"/>
                <a:cs typeface="Microsoft Sans Serif"/>
              </a:rPr>
              <a:t>orders</a:t>
            </a:r>
            <a:r>
              <a:rPr dirty="0" sz="4000" spc="4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70">
                <a:solidFill>
                  <a:srgbClr val="FF0000"/>
                </a:solidFill>
                <a:latin typeface="Microsoft Sans Serif"/>
                <a:cs typeface="Microsoft Sans Serif"/>
              </a:rPr>
              <a:t>of</a:t>
            </a:r>
            <a:r>
              <a:rPr dirty="0" sz="4000" spc="5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20">
                <a:solidFill>
                  <a:srgbClr val="FF0000"/>
                </a:solidFill>
                <a:latin typeface="Microsoft Sans Serif"/>
                <a:cs typeface="Microsoft Sans Serif"/>
              </a:rPr>
              <a:t>the</a:t>
            </a:r>
            <a:r>
              <a:rPr dirty="0" sz="4000" spc="5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-15">
                <a:solidFill>
                  <a:srgbClr val="FF0000"/>
                </a:solidFill>
                <a:latin typeface="Microsoft Sans Serif"/>
                <a:cs typeface="Microsoft Sans Serif"/>
              </a:rPr>
              <a:t>autoregressive</a:t>
            </a:r>
            <a:r>
              <a:rPr dirty="0" sz="4000" spc="50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35">
                <a:solidFill>
                  <a:srgbClr val="FF0000"/>
                </a:solidFill>
                <a:latin typeface="Microsoft Sans Serif"/>
                <a:cs typeface="Microsoft Sans Serif"/>
              </a:rPr>
              <a:t>or</a:t>
            </a:r>
            <a:r>
              <a:rPr dirty="0" sz="4000" spc="55">
                <a:solidFill>
                  <a:srgbClr val="FF0000"/>
                </a:solidFill>
                <a:latin typeface="Microsoft Sans Serif"/>
                <a:cs typeface="Microsoft Sans Serif"/>
              </a:rPr>
              <a:t> moving- </a:t>
            </a:r>
            <a:r>
              <a:rPr dirty="0" sz="4000" spc="-104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-35">
                <a:solidFill>
                  <a:srgbClr val="FF0000"/>
                </a:solidFill>
                <a:latin typeface="Microsoft Sans Serif"/>
                <a:cs typeface="Microsoft Sans Serif"/>
              </a:rPr>
              <a:t>average</a:t>
            </a:r>
            <a:r>
              <a:rPr dirty="0" sz="4000" spc="4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30">
                <a:solidFill>
                  <a:srgbClr val="FF0000"/>
                </a:solidFill>
                <a:latin typeface="Microsoft Sans Serif"/>
                <a:cs typeface="Microsoft Sans Serif"/>
              </a:rPr>
              <a:t>process</a:t>
            </a:r>
            <a:r>
              <a:rPr dirty="0" sz="4000" spc="4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-75">
                <a:solidFill>
                  <a:srgbClr val="FF0000"/>
                </a:solidFill>
                <a:latin typeface="Microsoft Sans Serif"/>
                <a:cs typeface="Microsoft Sans Serif"/>
              </a:rPr>
              <a:t>(or</a:t>
            </a:r>
            <a:r>
              <a:rPr dirty="0" sz="4000" spc="55">
                <a:solidFill>
                  <a:srgbClr val="FF0000"/>
                </a:solidFill>
                <a:latin typeface="Microsoft Sans Serif"/>
                <a:cs typeface="Microsoft Sans Serif"/>
              </a:rPr>
              <a:t> </a:t>
            </a:r>
            <a:r>
              <a:rPr dirty="0" sz="4000" spc="10">
                <a:solidFill>
                  <a:srgbClr val="FF0000"/>
                </a:solidFill>
                <a:latin typeface="Microsoft Sans Serif"/>
                <a:cs typeface="Microsoft Sans Serif"/>
              </a:rPr>
              <a:t>both).</a:t>
            </a:r>
            <a:endParaRPr sz="40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0774" y="354583"/>
            <a:ext cx="12833350" cy="6720840"/>
          </a:xfrm>
          <a:prstGeom prst="rect">
            <a:avLst/>
          </a:prstGeom>
        </p:spPr>
        <p:txBody>
          <a:bodyPr wrap="square" lIns="0" tIns="264160" rIns="0" bIns="0" rtlCol="0" vert="horz">
            <a:spAutoFit/>
          </a:bodyPr>
          <a:lstStyle/>
          <a:p>
            <a:pPr algn="just" marL="25400">
              <a:lnSpc>
                <a:spcPct val="100000"/>
              </a:lnSpc>
              <a:spcBef>
                <a:spcPts val="2080"/>
              </a:spcBef>
            </a:pPr>
            <a:r>
              <a:rPr dirty="0" sz="3600" spc="10" b="1">
                <a:solidFill>
                  <a:srgbClr val="FF0000"/>
                </a:solidFill>
                <a:latin typeface="Arial"/>
                <a:cs typeface="Arial"/>
              </a:rPr>
              <a:t>Time</a:t>
            </a:r>
            <a:r>
              <a:rPr dirty="0" sz="3600" spc="-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FF0000"/>
                </a:solidFill>
                <a:latin typeface="Arial"/>
                <a:cs typeface="Arial"/>
              </a:rPr>
              <a:t>Series</a:t>
            </a:r>
            <a:r>
              <a:rPr dirty="0" sz="3600" spc="1255" b="1">
                <a:solidFill>
                  <a:srgbClr val="FF0000"/>
                </a:solidFill>
                <a:latin typeface="Arial"/>
                <a:cs typeface="Arial"/>
              </a:rPr>
              <a:t>  </a:t>
            </a:r>
            <a:r>
              <a:rPr dirty="0" sz="3600" spc="126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3600" spc="-20" b="1">
                <a:solidFill>
                  <a:srgbClr val="0000FF"/>
                </a:solidFill>
                <a:latin typeface="Arial"/>
                <a:cs typeface="Arial"/>
              </a:rPr>
              <a:t>Definition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 of</a:t>
            </a:r>
            <a:r>
              <a:rPr dirty="0" sz="3600" spc="5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b="1">
                <a:solidFill>
                  <a:srgbClr val="0000FF"/>
                </a:solidFill>
                <a:latin typeface="Arial"/>
                <a:cs typeface="Arial"/>
              </a:rPr>
              <a:t>Stochastic</a:t>
            </a:r>
            <a:r>
              <a:rPr dirty="0" sz="3600" spc="-10" b="1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sz="3600" spc="-15" b="1">
                <a:solidFill>
                  <a:srgbClr val="0000FF"/>
                </a:solidFill>
                <a:latin typeface="Arial"/>
                <a:cs typeface="Arial"/>
              </a:rPr>
              <a:t>Process</a:t>
            </a:r>
            <a:endParaRPr sz="3600">
              <a:latin typeface="Arial"/>
              <a:cs typeface="Arial"/>
            </a:endParaRPr>
          </a:p>
          <a:p>
            <a:pPr algn="just" marL="130175">
              <a:lnSpc>
                <a:spcPct val="100000"/>
              </a:lnSpc>
              <a:spcBef>
                <a:spcPts val="2640"/>
              </a:spcBef>
            </a:pPr>
            <a:r>
              <a:rPr dirty="0" sz="4800" spc="-55">
                <a:latin typeface="Microsoft Sans Serif"/>
                <a:cs typeface="Microsoft Sans Serif"/>
              </a:rPr>
              <a:t>In</a:t>
            </a:r>
            <a:r>
              <a:rPr dirty="0" sz="4800" spc="50">
                <a:latin typeface="Microsoft Sans Serif"/>
                <a:cs typeface="Microsoft Sans Serif"/>
              </a:rPr>
              <a:t> </a:t>
            </a:r>
            <a:r>
              <a:rPr dirty="0" sz="4800" spc="65">
                <a:latin typeface="Microsoft Sans Serif"/>
                <a:cs typeface="Microsoft Sans Serif"/>
              </a:rPr>
              <a:t>stochastic</a:t>
            </a:r>
            <a:r>
              <a:rPr dirty="0" sz="4800" spc="40">
                <a:latin typeface="Microsoft Sans Serif"/>
                <a:cs typeface="Microsoft Sans Serif"/>
              </a:rPr>
              <a:t> </a:t>
            </a:r>
            <a:r>
              <a:rPr dirty="0" sz="4800" spc="35">
                <a:latin typeface="Microsoft Sans Serif"/>
                <a:cs typeface="Microsoft Sans Serif"/>
              </a:rPr>
              <a:t>time</a:t>
            </a:r>
            <a:r>
              <a:rPr dirty="0" sz="4800" spc="45">
                <a:latin typeface="Microsoft Sans Serif"/>
                <a:cs typeface="Microsoft Sans Serif"/>
              </a:rPr>
              <a:t> </a:t>
            </a:r>
            <a:r>
              <a:rPr dirty="0" sz="4800" spc="-35">
                <a:latin typeface="Microsoft Sans Serif"/>
                <a:cs typeface="Microsoft Sans Serif"/>
              </a:rPr>
              <a:t>series,</a:t>
            </a:r>
            <a:endParaRPr sz="4800">
              <a:latin typeface="Microsoft Sans Serif"/>
              <a:cs typeface="Microsoft Sans Serif"/>
            </a:endParaRPr>
          </a:p>
          <a:p>
            <a:pPr algn="just" marL="3187700">
              <a:lnSpc>
                <a:spcPct val="100000"/>
              </a:lnSpc>
              <a:spcBef>
                <a:spcPts val="1150"/>
              </a:spcBef>
            </a:pPr>
            <a:r>
              <a:rPr dirty="0" sz="4800" spc="5">
                <a:latin typeface="Microsoft Sans Serif"/>
                <a:cs typeface="Microsoft Sans Serif"/>
              </a:rPr>
              <a:t>Y</a:t>
            </a:r>
            <a:r>
              <a:rPr dirty="0" baseline="-19097" sz="4800" spc="7">
                <a:latin typeface="Microsoft Sans Serif"/>
                <a:cs typeface="Microsoft Sans Serif"/>
              </a:rPr>
              <a:t>t</a:t>
            </a:r>
            <a:r>
              <a:rPr dirty="0" sz="4800" spc="5">
                <a:latin typeface="Microsoft Sans Serif"/>
                <a:cs typeface="Microsoft Sans Serif"/>
              </a:rPr>
              <a:t>,</a:t>
            </a:r>
            <a:r>
              <a:rPr dirty="0" sz="4800" spc="55">
                <a:latin typeface="Microsoft Sans Serif"/>
                <a:cs typeface="Microsoft Sans Serif"/>
              </a:rPr>
              <a:t> t</a:t>
            </a:r>
            <a:r>
              <a:rPr dirty="0" sz="4800" spc="55">
                <a:latin typeface="Symbol"/>
                <a:cs typeface="Symbol"/>
              </a:rPr>
              <a:t></a:t>
            </a:r>
            <a:r>
              <a:rPr dirty="0" sz="4800" spc="55">
                <a:latin typeface="Microsoft Sans Serif"/>
                <a:cs typeface="Microsoft Sans Serif"/>
              </a:rPr>
              <a:t>Z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75">
                <a:latin typeface="Microsoft Sans Serif"/>
                <a:cs typeface="Microsoft Sans Serif"/>
              </a:rPr>
              <a:t>=</a:t>
            </a:r>
            <a:r>
              <a:rPr dirty="0" sz="4800" spc="45">
                <a:latin typeface="Microsoft Sans Serif"/>
                <a:cs typeface="Microsoft Sans Serif"/>
              </a:rPr>
              <a:t> </a:t>
            </a:r>
            <a:r>
              <a:rPr dirty="0" sz="4800" spc="-5">
                <a:latin typeface="Microsoft Sans Serif"/>
                <a:cs typeface="Microsoft Sans Serif"/>
              </a:rPr>
              <a:t>{0,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>
                <a:latin typeface="Symbol"/>
                <a:cs typeface="Symbol"/>
              </a:rPr>
              <a:t></a:t>
            </a:r>
            <a:r>
              <a:rPr dirty="0" sz="4800">
                <a:latin typeface="Microsoft Sans Serif"/>
                <a:cs typeface="Microsoft Sans Serif"/>
              </a:rPr>
              <a:t>1,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>
                <a:latin typeface="Symbol"/>
                <a:cs typeface="Symbol"/>
              </a:rPr>
              <a:t></a:t>
            </a:r>
            <a:r>
              <a:rPr dirty="0" sz="4800">
                <a:latin typeface="Microsoft Sans Serif"/>
                <a:cs typeface="Microsoft Sans Serif"/>
              </a:rPr>
              <a:t>2,</a:t>
            </a:r>
            <a:r>
              <a:rPr dirty="0" sz="4800" spc="55">
                <a:latin typeface="Microsoft Sans Serif"/>
                <a:cs typeface="Microsoft Sans Serif"/>
              </a:rPr>
              <a:t> </a:t>
            </a:r>
            <a:r>
              <a:rPr dirty="0" sz="4800" spc="1040">
                <a:latin typeface="Microsoft Sans Serif"/>
                <a:cs typeface="Microsoft Sans Serif"/>
              </a:rPr>
              <a:t>…}</a:t>
            </a:r>
            <a:endParaRPr sz="4800">
              <a:latin typeface="Microsoft Sans Serif"/>
              <a:cs typeface="Microsoft Sans Serif"/>
            </a:endParaRPr>
          </a:p>
          <a:p>
            <a:pPr algn="just" marL="130175" marR="17780">
              <a:lnSpc>
                <a:spcPct val="100800"/>
              </a:lnSpc>
              <a:spcBef>
                <a:spcPts val="1080"/>
              </a:spcBef>
            </a:pPr>
            <a:r>
              <a:rPr dirty="0" sz="4800" spc="-20">
                <a:latin typeface="Microsoft Sans Serif"/>
                <a:cs typeface="Microsoft Sans Serif"/>
              </a:rPr>
              <a:t>is </a:t>
            </a:r>
            <a:r>
              <a:rPr dirty="0" sz="4800" spc="-95">
                <a:latin typeface="Microsoft Sans Serif"/>
                <a:cs typeface="Microsoft Sans Serif"/>
              </a:rPr>
              <a:t>a </a:t>
            </a:r>
            <a:r>
              <a:rPr dirty="0" sz="4800">
                <a:latin typeface="Microsoft Sans Serif"/>
                <a:cs typeface="Microsoft Sans Serif"/>
              </a:rPr>
              <a:t>family </a:t>
            </a:r>
            <a:r>
              <a:rPr dirty="0" sz="4800" spc="80">
                <a:latin typeface="Microsoft Sans Serif"/>
                <a:cs typeface="Microsoft Sans Serif"/>
              </a:rPr>
              <a:t>of </a:t>
            </a:r>
            <a:r>
              <a:rPr dirty="0" sz="4800" spc="40">
                <a:latin typeface="Microsoft Sans Serif"/>
                <a:cs typeface="Microsoft Sans Serif"/>
              </a:rPr>
              <a:t>random </a:t>
            </a:r>
            <a:r>
              <a:rPr dirty="0" sz="4800" spc="-20">
                <a:latin typeface="Microsoft Sans Serif"/>
                <a:cs typeface="Microsoft Sans Serif"/>
              </a:rPr>
              <a:t>variables, </a:t>
            </a:r>
            <a:r>
              <a:rPr dirty="0" sz="4800" spc="10">
                <a:latin typeface="Microsoft Sans Serif"/>
                <a:cs typeface="Microsoft Sans Serif"/>
              </a:rPr>
              <a:t>Y</a:t>
            </a:r>
            <a:r>
              <a:rPr dirty="0" baseline="-19097" sz="4800" spc="15">
                <a:latin typeface="Microsoft Sans Serif"/>
                <a:cs typeface="Microsoft Sans Serif"/>
              </a:rPr>
              <a:t>t </a:t>
            </a:r>
            <a:r>
              <a:rPr dirty="0" sz="4800" spc="45">
                <a:latin typeface="Microsoft Sans Serif"/>
                <a:cs typeface="Microsoft Sans Serif"/>
              </a:rPr>
              <a:t>denoting </a:t>
            </a:r>
            <a:r>
              <a:rPr dirty="0" sz="4800" spc="25">
                <a:latin typeface="Microsoft Sans Serif"/>
                <a:cs typeface="Microsoft Sans Serif"/>
              </a:rPr>
              <a:t>the </a:t>
            </a:r>
            <a:r>
              <a:rPr dirty="0" sz="4800" spc="-1260">
                <a:latin typeface="Microsoft Sans Serif"/>
                <a:cs typeface="Microsoft Sans Serif"/>
              </a:rPr>
              <a:t> </a:t>
            </a:r>
            <a:r>
              <a:rPr dirty="0" sz="4800" spc="-45">
                <a:latin typeface="Microsoft Sans Serif"/>
                <a:cs typeface="Microsoft Sans Serif"/>
              </a:rPr>
              <a:t>value</a:t>
            </a:r>
            <a:r>
              <a:rPr dirty="0" sz="4800" spc="50">
                <a:latin typeface="Microsoft Sans Serif"/>
                <a:cs typeface="Microsoft Sans Serif"/>
              </a:rPr>
              <a:t> </a:t>
            </a:r>
            <a:r>
              <a:rPr dirty="0" sz="4800" spc="80">
                <a:latin typeface="Microsoft Sans Serif"/>
                <a:cs typeface="Microsoft Sans Serif"/>
              </a:rPr>
              <a:t>of</a:t>
            </a:r>
            <a:r>
              <a:rPr dirty="0" sz="4800" spc="65">
                <a:latin typeface="Microsoft Sans Serif"/>
                <a:cs typeface="Microsoft Sans Serif"/>
              </a:rPr>
              <a:t> </a:t>
            </a:r>
            <a:r>
              <a:rPr dirty="0" sz="4800" spc="30">
                <a:latin typeface="Microsoft Sans Serif"/>
                <a:cs typeface="Microsoft Sans Serif"/>
              </a:rPr>
              <a:t>the</a:t>
            </a:r>
            <a:r>
              <a:rPr dirty="0" sz="4800" spc="50">
                <a:latin typeface="Microsoft Sans Serif"/>
                <a:cs typeface="Microsoft Sans Serif"/>
              </a:rPr>
              <a:t> </a:t>
            </a:r>
            <a:r>
              <a:rPr dirty="0" sz="4800" spc="35">
                <a:latin typeface="Microsoft Sans Serif"/>
                <a:cs typeface="Microsoft Sans Serif"/>
              </a:rPr>
              <a:t>characteristic</a:t>
            </a:r>
            <a:r>
              <a:rPr dirty="0" sz="4800" spc="55">
                <a:latin typeface="Microsoft Sans Serif"/>
                <a:cs typeface="Microsoft Sans Serif"/>
              </a:rPr>
              <a:t> </a:t>
            </a:r>
            <a:r>
              <a:rPr dirty="0" sz="4800" spc="80">
                <a:latin typeface="Microsoft Sans Serif"/>
                <a:cs typeface="Microsoft Sans Serif"/>
              </a:rPr>
              <a:t>of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5">
                <a:latin typeface="Microsoft Sans Serif"/>
                <a:cs typeface="Microsoft Sans Serif"/>
              </a:rPr>
              <a:t>interest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40">
                <a:latin typeface="Microsoft Sans Serif"/>
                <a:cs typeface="Microsoft Sans Serif"/>
              </a:rPr>
              <a:t>at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35">
                <a:latin typeface="Microsoft Sans Serif"/>
                <a:cs typeface="Microsoft Sans Serif"/>
              </a:rPr>
              <a:t>time</a:t>
            </a:r>
            <a:r>
              <a:rPr dirty="0" sz="4800" spc="50">
                <a:latin typeface="Microsoft Sans Serif"/>
                <a:cs typeface="Microsoft Sans Serif"/>
              </a:rPr>
              <a:t> </a:t>
            </a:r>
            <a:r>
              <a:rPr dirty="0" sz="4800" spc="85">
                <a:latin typeface="Microsoft Sans Serif"/>
                <a:cs typeface="Microsoft Sans Serif"/>
              </a:rPr>
              <a:t>t.</a:t>
            </a:r>
            <a:endParaRPr sz="4800">
              <a:latin typeface="Microsoft Sans Serif"/>
              <a:cs typeface="Microsoft Sans Serif"/>
            </a:endParaRPr>
          </a:p>
          <a:p>
            <a:pPr algn="just" marL="130175" marR="320040">
              <a:lnSpc>
                <a:spcPct val="99800"/>
              </a:lnSpc>
              <a:spcBef>
                <a:spcPts val="1165"/>
              </a:spcBef>
            </a:pPr>
            <a:r>
              <a:rPr dirty="0" sz="4800" spc="-40">
                <a:latin typeface="Microsoft Sans Serif"/>
                <a:cs typeface="Microsoft Sans Serif"/>
              </a:rPr>
              <a:t>Thus,</a:t>
            </a:r>
            <a:r>
              <a:rPr dirty="0" sz="4800" spc="65">
                <a:latin typeface="Microsoft Sans Serif"/>
                <a:cs typeface="Microsoft Sans Serif"/>
              </a:rPr>
              <a:t> </a:t>
            </a:r>
            <a:r>
              <a:rPr dirty="0" sz="4800" b="1">
                <a:latin typeface="Arial"/>
                <a:cs typeface="Arial"/>
              </a:rPr>
              <a:t>Y </a:t>
            </a:r>
            <a:r>
              <a:rPr dirty="0" sz="4800" spc="75">
                <a:latin typeface="Microsoft Sans Serif"/>
                <a:cs typeface="Microsoft Sans Serif"/>
              </a:rPr>
              <a:t>=</a:t>
            </a:r>
            <a:r>
              <a:rPr dirty="0" sz="4800" spc="55">
                <a:latin typeface="Microsoft Sans Serif"/>
                <a:cs typeface="Microsoft Sans Serif"/>
              </a:rPr>
              <a:t> </a:t>
            </a:r>
            <a:r>
              <a:rPr dirty="0" sz="4800" spc="-95">
                <a:latin typeface="Microsoft Sans Serif"/>
                <a:cs typeface="Microsoft Sans Serif"/>
              </a:rPr>
              <a:t>(y</a:t>
            </a:r>
            <a:r>
              <a:rPr dirty="0" baseline="-19097" sz="4800" spc="-142">
                <a:latin typeface="Microsoft Sans Serif"/>
                <a:cs typeface="Microsoft Sans Serif"/>
              </a:rPr>
              <a:t>1</a:t>
            </a:r>
            <a:r>
              <a:rPr dirty="0" sz="4800" spc="-95">
                <a:latin typeface="Microsoft Sans Serif"/>
                <a:cs typeface="Microsoft Sans Serif"/>
              </a:rPr>
              <a:t>,</a:t>
            </a:r>
            <a:r>
              <a:rPr dirty="0" sz="4800" spc="65">
                <a:latin typeface="Microsoft Sans Serif"/>
                <a:cs typeface="Microsoft Sans Serif"/>
              </a:rPr>
              <a:t> </a:t>
            </a:r>
            <a:r>
              <a:rPr dirty="0" sz="4800" spc="-5">
                <a:latin typeface="Microsoft Sans Serif"/>
                <a:cs typeface="Microsoft Sans Serif"/>
              </a:rPr>
              <a:t>y</a:t>
            </a:r>
            <a:r>
              <a:rPr dirty="0" baseline="-19097" sz="4800" spc="-7">
                <a:latin typeface="Microsoft Sans Serif"/>
                <a:cs typeface="Microsoft Sans Serif"/>
              </a:rPr>
              <a:t>2</a:t>
            </a:r>
            <a:r>
              <a:rPr dirty="0" sz="4800" spc="-5">
                <a:latin typeface="Microsoft Sans Serif"/>
                <a:cs typeface="Microsoft Sans Serif"/>
              </a:rPr>
              <a:t>,</a:t>
            </a:r>
            <a:r>
              <a:rPr dirty="0" sz="4800" spc="65">
                <a:latin typeface="Microsoft Sans Serif"/>
                <a:cs typeface="Microsoft Sans Serif"/>
              </a:rPr>
              <a:t> </a:t>
            </a:r>
            <a:r>
              <a:rPr dirty="0" sz="4800" spc="2085">
                <a:latin typeface="Microsoft Sans Serif"/>
                <a:cs typeface="Microsoft Sans Serif"/>
              </a:rPr>
              <a:t>…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>
                <a:latin typeface="Microsoft Sans Serif"/>
                <a:cs typeface="Microsoft Sans Serif"/>
              </a:rPr>
              <a:t>,</a:t>
            </a:r>
            <a:r>
              <a:rPr dirty="0" sz="4800" spc="65">
                <a:latin typeface="Microsoft Sans Serif"/>
                <a:cs typeface="Microsoft Sans Serif"/>
              </a:rPr>
              <a:t> </a:t>
            </a:r>
            <a:r>
              <a:rPr dirty="0" sz="4800" spc="-95">
                <a:latin typeface="Microsoft Sans Serif"/>
                <a:cs typeface="Microsoft Sans Serif"/>
              </a:rPr>
              <a:t>y</a:t>
            </a:r>
            <a:r>
              <a:rPr dirty="0" baseline="-19097" sz="4800" spc="-142">
                <a:latin typeface="Microsoft Sans Serif"/>
                <a:cs typeface="Microsoft Sans Serif"/>
              </a:rPr>
              <a:t>n</a:t>
            </a:r>
            <a:r>
              <a:rPr dirty="0" sz="4800" spc="-95">
                <a:latin typeface="Microsoft Sans Serif"/>
                <a:cs typeface="Microsoft Sans Serif"/>
              </a:rPr>
              <a:t>)</a:t>
            </a:r>
            <a:r>
              <a:rPr dirty="0" sz="4800" spc="-95">
                <a:latin typeface="Symbol"/>
                <a:cs typeface="Symbol"/>
              </a:rPr>
              <a:t></a:t>
            </a:r>
            <a:r>
              <a:rPr dirty="0" sz="4800" spc="135">
                <a:latin typeface="Times New Roman"/>
                <a:cs typeface="Times New Roman"/>
              </a:rPr>
              <a:t> </a:t>
            </a:r>
            <a:r>
              <a:rPr dirty="0" sz="4800" spc="-20">
                <a:latin typeface="Microsoft Sans Serif"/>
                <a:cs typeface="Microsoft Sans Serif"/>
              </a:rPr>
              <a:t>is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-50">
                <a:latin typeface="Microsoft Sans Serif"/>
                <a:cs typeface="Microsoft Sans Serif"/>
              </a:rPr>
              <a:t>seen</a:t>
            </a:r>
            <a:r>
              <a:rPr dirty="0" sz="4800" spc="65">
                <a:latin typeface="Microsoft Sans Serif"/>
                <a:cs typeface="Microsoft Sans Serif"/>
              </a:rPr>
              <a:t> </a:t>
            </a:r>
            <a:r>
              <a:rPr dirty="0" sz="4800" spc="-50">
                <a:latin typeface="Microsoft Sans Serif"/>
                <a:cs typeface="Microsoft Sans Serif"/>
              </a:rPr>
              <a:t>as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-95">
                <a:latin typeface="Microsoft Sans Serif"/>
                <a:cs typeface="Microsoft Sans Serif"/>
              </a:rPr>
              <a:t>a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-50">
                <a:latin typeface="Microsoft Sans Serif"/>
                <a:cs typeface="Microsoft Sans Serif"/>
              </a:rPr>
              <a:t>realized </a:t>
            </a:r>
            <a:r>
              <a:rPr dirty="0" sz="4800" spc="-1265">
                <a:latin typeface="Microsoft Sans Serif"/>
                <a:cs typeface="Microsoft Sans Serif"/>
              </a:rPr>
              <a:t> </a:t>
            </a:r>
            <a:r>
              <a:rPr dirty="0" sz="4800" spc="-45">
                <a:latin typeface="Microsoft Sans Serif"/>
                <a:cs typeface="Microsoft Sans Serif"/>
              </a:rPr>
              <a:t>value </a:t>
            </a:r>
            <a:r>
              <a:rPr dirty="0" sz="4800" spc="80">
                <a:latin typeface="Microsoft Sans Serif"/>
                <a:cs typeface="Microsoft Sans Serif"/>
              </a:rPr>
              <a:t>of </a:t>
            </a:r>
            <a:r>
              <a:rPr dirty="0" sz="4800" spc="30">
                <a:latin typeface="Microsoft Sans Serif"/>
                <a:cs typeface="Microsoft Sans Serif"/>
              </a:rPr>
              <a:t>the </a:t>
            </a:r>
            <a:r>
              <a:rPr dirty="0" sz="4800" spc="40">
                <a:latin typeface="Microsoft Sans Serif"/>
                <a:cs typeface="Microsoft Sans Serif"/>
              </a:rPr>
              <a:t>random </a:t>
            </a:r>
            <a:r>
              <a:rPr dirty="0" sz="4800" spc="55">
                <a:latin typeface="Microsoft Sans Serif"/>
                <a:cs typeface="Microsoft Sans Serif"/>
              </a:rPr>
              <a:t>vector </a:t>
            </a:r>
            <a:r>
              <a:rPr dirty="0" sz="4800" spc="-5" b="1">
                <a:latin typeface="Arial"/>
                <a:cs typeface="Arial"/>
              </a:rPr>
              <a:t>Y </a:t>
            </a:r>
            <a:r>
              <a:rPr dirty="0" sz="4800" spc="75">
                <a:latin typeface="Microsoft Sans Serif"/>
                <a:cs typeface="Microsoft Sans Serif"/>
              </a:rPr>
              <a:t>= </a:t>
            </a:r>
            <a:r>
              <a:rPr dirty="0" sz="4800" spc="-120">
                <a:latin typeface="Microsoft Sans Serif"/>
                <a:cs typeface="Microsoft Sans Serif"/>
              </a:rPr>
              <a:t>(Y</a:t>
            </a:r>
            <a:r>
              <a:rPr dirty="0" baseline="-19097" sz="4800" spc="-179">
                <a:latin typeface="Microsoft Sans Serif"/>
                <a:cs typeface="Microsoft Sans Serif"/>
              </a:rPr>
              <a:t>1</a:t>
            </a:r>
            <a:r>
              <a:rPr dirty="0" sz="4800" spc="-120">
                <a:latin typeface="Microsoft Sans Serif"/>
                <a:cs typeface="Microsoft Sans Serif"/>
              </a:rPr>
              <a:t>, </a:t>
            </a:r>
            <a:r>
              <a:rPr dirty="0" sz="4800" spc="-35">
                <a:latin typeface="Microsoft Sans Serif"/>
                <a:cs typeface="Microsoft Sans Serif"/>
              </a:rPr>
              <a:t>Y</a:t>
            </a:r>
            <a:r>
              <a:rPr dirty="0" baseline="-19097" sz="4800" spc="-52">
                <a:latin typeface="Microsoft Sans Serif"/>
                <a:cs typeface="Microsoft Sans Serif"/>
              </a:rPr>
              <a:t>2</a:t>
            </a:r>
            <a:r>
              <a:rPr dirty="0" sz="4800" spc="-35">
                <a:latin typeface="Microsoft Sans Serif"/>
                <a:cs typeface="Microsoft Sans Serif"/>
              </a:rPr>
              <a:t>, </a:t>
            </a:r>
            <a:r>
              <a:rPr dirty="0" sz="4800" spc="270">
                <a:latin typeface="Microsoft Sans Serif"/>
                <a:cs typeface="Microsoft Sans Serif"/>
              </a:rPr>
              <a:t>…,Y</a:t>
            </a:r>
            <a:r>
              <a:rPr dirty="0" baseline="-19097" sz="4800" spc="405">
                <a:latin typeface="Microsoft Sans Serif"/>
                <a:cs typeface="Microsoft Sans Serif"/>
              </a:rPr>
              <a:t>n</a:t>
            </a:r>
            <a:r>
              <a:rPr dirty="0" sz="4800" spc="270">
                <a:latin typeface="Microsoft Sans Serif"/>
                <a:cs typeface="Microsoft Sans Serif"/>
              </a:rPr>
              <a:t>)</a:t>
            </a:r>
            <a:r>
              <a:rPr dirty="0" sz="4800" spc="270">
                <a:latin typeface="Symbol"/>
                <a:cs typeface="Symbol"/>
              </a:rPr>
              <a:t></a:t>
            </a:r>
            <a:r>
              <a:rPr dirty="0" sz="4800" spc="-1185">
                <a:latin typeface="Times New Roman"/>
                <a:cs typeface="Times New Roman"/>
              </a:rPr>
              <a:t> </a:t>
            </a:r>
            <a:r>
              <a:rPr dirty="0" sz="4800" spc="75">
                <a:latin typeface="Microsoft Sans Serif"/>
                <a:cs typeface="Microsoft Sans Serif"/>
              </a:rPr>
              <a:t>with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35">
                <a:latin typeface="Microsoft Sans Serif"/>
                <a:cs typeface="Microsoft Sans Serif"/>
              </a:rPr>
              <a:t>joint</a:t>
            </a:r>
            <a:r>
              <a:rPr dirty="0" sz="4800" spc="60">
                <a:latin typeface="Microsoft Sans Serif"/>
                <a:cs typeface="Microsoft Sans Serif"/>
              </a:rPr>
              <a:t> </a:t>
            </a:r>
            <a:r>
              <a:rPr dirty="0" sz="4800" spc="45">
                <a:latin typeface="Microsoft Sans Serif"/>
                <a:cs typeface="Microsoft Sans Serif"/>
              </a:rPr>
              <a:t>probability</a:t>
            </a:r>
            <a:r>
              <a:rPr dirty="0" sz="4800" spc="55">
                <a:latin typeface="Microsoft Sans Serif"/>
                <a:cs typeface="Microsoft Sans Serif"/>
              </a:rPr>
              <a:t> </a:t>
            </a:r>
            <a:r>
              <a:rPr dirty="0" sz="4800" spc="30">
                <a:latin typeface="Microsoft Sans Serif"/>
                <a:cs typeface="Microsoft Sans Serif"/>
              </a:rPr>
              <a:t>density</a:t>
            </a:r>
            <a:r>
              <a:rPr dirty="0" sz="4800" spc="60">
                <a:latin typeface="Microsoft Sans Serif"/>
                <a:cs typeface="Microsoft Sans Serif"/>
              </a:rPr>
              <a:t> function</a:t>
            </a:r>
            <a:r>
              <a:rPr dirty="0" sz="4800" spc="65">
                <a:latin typeface="Microsoft Sans Serif"/>
                <a:cs typeface="Microsoft Sans Serif"/>
              </a:rPr>
              <a:t> </a:t>
            </a:r>
            <a:r>
              <a:rPr dirty="0" sz="4800" spc="-110">
                <a:latin typeface="Microsoft Sans Serif"/>
                <a:cs typeface="Microsoft Sans Serif"/>
              </a:rPr>
              <a:t>f</a:t>
            </a:r>
            <a:r>
              <a:rPr dirty="0" baseline="-19097" sz="4800" spc="-165" b="1">
                <a:latin typeface="Arial"/>
                <a:cs typeface="Arial"/>
              </a:rPr>
              <a:t>Y</a:t>
            </a:r>
            <a:r>
              <a:rPr dirty="0" sz="4800" spc="-110">
                <a:latin typeface="Microsoft Sans Serif"/>
                <a:cs typeface="Microsoft Sans Serif"/>
              </a:rPr>
              <a:t>(y).</a:t>
            </a:r>
            <a:endParaRPr sz="48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270280" y="705476"/>
            <a:ext cx="550545" cy="398780"/>
            <a:chOff x="3270280" y="705476"/>
            <a:chExt cx="550545" cy="3987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3455" y="708650"/>
              <a:ext cx="543770" cy="39181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273455" y="708651"/>
              <a:ext cx="544195" cy="392430"/>
            </a:xfrm>
            <a:custGeom>
              <a:avLst/>
              <a:gdLst/>
              <a:ahLst/>
              <a:cxnLst/>
              <a:rect l="l" t="t" r="r" b="b"/>
              <a:pathLst>
                <a:path w="544195" h="392430">
                  <a:moveTo>
                    <a:pt x="0" y="97953"/>
                  </a:moveTo>
                  <a:lnTo>
                    <a:pt x="347863" y="97953"/>
                  </a:lnTo>
                  <a:lnTo>
                    <a:pt x="347863" y="0"/>
                  </a:lnTo>
                  <a:lnTo>
                    <a:pt x="543771" y="195907"/>
                  </a:lnTo>
                  <a:lnTo>
                    <a:pt x="347863" y="391815"/>
                  </a:lnTo>
                  <a:lnTo>
                    <a:pt x="347863" y="293861"/>
                  </a:lnTo>
                  <a:lnTo>
                    <a:pt x="0" y="293861"/>
                  </a:lnTo>
                  <a:lnTo>
                    <a:pt x="0" y="97953"/>
                  </a:lnTo>
                  <a:close/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Statistical </a:t>
            </a:r>
            <a:r>
              <a:rPr dirty="0" spc="40"/>
              <a:t>Methods</a:t>
            </a:r>
            <a:r>
              <a:rPr dirty="0"/>
              <a:t> </a:t>
            </a:r>
            <a:r>
              <a:rPr dirty="0" spc="-5"/>
              <a:t>for</a:t>
            </a:r>
            <a:r>
              <a:rPr dirty="0"/>
              <a:t> </a:t>
            </a:r>
            <a:r>
              <a:rPr dirty="0" spc="75"/>
              <a:t>Data</a:t>
            </a:r>
            <a:r>
              <a:rPr dirty="0"/>
              <a:t> </a:t>
            </a:r>
            <a:r>
              <a:rPr dirty="0" spc="5"/>
              <a:t>Science</a:t>
            </a:r>
          </a:p>
        </p:txBody>
      </p:sp>
      <p:sp>
        <p:nvSpPr>
          <p:cNvPr id="7" name="object 7"/>
          <p:cNvSpPr/>
          <p:nvPr/>
        </p:nvSpPr>
        <p:spPr>
          <a:xfrm>
            <a:off x="0" y="1200763"/>
            <a:ext cx="14079855" cy="19050"/>
          </a:xfrm>
          <a:custGeom>
            <a:avLst/>
            <a:gdLst/>
            <a:ahLst/>
            <a:cxnLst/>
            <a:rect l="l" t="t" r="r" b="b"/>
            <a:pathLst>
              <a:path w="14079855" h="19050">
                <a:moveTo>
                  <a:pt x="14079537" y="0"/>
                </a:moveTo>
                <a:lnTo>
                  <a:pt x="0" y="1"/>
                </a:lnTo>
                <a:lnTo>
                  <a:pt x="0" y="19051"/>
                </a:lnTo>
                <a:lnTo>
                  <a:pt x="14079537" y="19050"/>
                </a:lnTo>
                <a:lnTo>
                  <a:pt x="140795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92968" y="0"/>
            <a:ext cx="3270504" cy="646176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8539" y="600316"/>
            <a:ext cx="10794365" cy="45720"/>
            <a:chOff x="8539" y="600316"/>
            <a:chExt cx="10794365" cy="45720"/>
          </a:xfrm>
        </p:grpSpPr>
        <p:sp>
          <p:nvSpPr>
            <p:cNvPr id="4" name="object 4"/>
            <p:cNvSpPr/>
            <p:nvPr/>
          </p:nvSpPr>
          <p:spPr>
            <a:xfrm>
              <a:off x="3645753" y="600316"/>
              <a:ext cx="3585845" cy="45720"/>
            </a:xfrm>
            <a:custGeom>
              <a:avLst/>
              <a:gdLst/>
              <a:ahLst/>
              <a:cxnLst/>
              <a:rect l="l" t="t" r="r" b="b"/>
              <a:pathLst>
                <a:path w="3585845" h="45720">
                  <a:moveTo>
                    <a:pt x="358546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585464" y="45718"/>
                  </a:lnTo>
                  <a:lnTo>
                    <a:pt x="3585464" y="0"/>
                  </a:lnTo>
                  <a:close/>
                </a:path>
              </a:pathLst>
            </a:custGeom>
            <a:solidFill>
              <a:srgbClr val="76C2E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8539" y="600316"/>
              <a:ext cx="3637279" cy="45720"/>
            </a:xfrm>
            <a:custGeom>
              <a:avLst/>
              <a:gdLst/>
              <a:ahLst/>
              <a:cxnLst/>
              <a:rect l="l" t="t" r="r" b="b"/>
              <a:pathLst>
                <a:path w="3637279" h="45720">
                  <a:moveTo>
                    <a:pt x="3637213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637213" y="45718"/>
                  </a:lnTo>
                  <a:lnTo>
                    <a:pt x="3637213" y="0"/>
                  </a:lnTo>
                  <a:close/>
                </a:path>
              </a:pathLst>
            </a:custGeom>
            <a:solidFill>
              <a:srgbClr val="FCB0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7217386" y="600316"/>
              <a:ext cx="3585845" cy="45720"/>
            </a:xfrm>
            <a:custGeom>
              <a:avLst/>
              <a:gdLst/>
              <a:ahLst/>
              <a:cxnLst/>
              <a:rect l="l" t="t" r="r" b="b"/>
              <a:pathLst>
                <a:path w="3585845" h="45720">
                  <a:moveTo>
                    <a:pt x="358546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585464" y="45718"/>
                  </a:lnTo>
                  <a:lnTo>
                    <a:pt x="358546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565309" y="0"/>
            <a:ext cx="12672060" cy="7008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400" spc="20" b="1">
                <a:solidFill>
                  <a:srgbClr val="FF0000"/>
                </a:solidFill>
                <a:latin typeface="Arial"/>
                <a:cs typeface="Arial"/>
              </a:rPr>
              <a:t>Reference</a:t>
            </a:r>
            <a:endParaRPr sz="4400">
              <a:latin typeface="Arial"/>
              <a:cs typeface="Arial"/>
            </a:endParaRPr>
          </a:p>
          <a:p>
            <a:pPr marL="408305" marR="71120" indent="-396240">
              <a:lnSpc>
                <a:spcPct val="150500"/>
              </a:lnSpc>
              <a:spcBef>
                <a:spcPts val="1050"/>
              </a:spcBef>
              <a:buFont typeface="Arial MT"/>
              <a:buChar char="•"/>
              <a:tabLst>
                <a:tab pos="408940" algn="l"/>
              </a:tabLst>
            </a:pPr>
            <a:r>
              <a:rPr dirty="0" sz="4400" spc="-25">
                <a:latin typeface="Microsoft Sans Serif"/>
                <a:cs typeface="Microsoft Sans Serif"/>
              </a:rPr>
              <a:t>Peter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80">
                <a:latin typeface="Microsoft Sans Serif"/>
                <a:cs typeface="Microsoft Sans Serif"/>
              </a:rPr>
              <a:t>J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0">
                <a:latin typeface="Microsoft Sans Serif"/>
                <a:cs typeface="Microsoft Sans Serif"/>
              </a:rPr>
              <a:t>Brockwell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10">
                <a:latin typeface="Microsoft Sans Serif"/>
                <a:cs typeface="Microsoft Sans Serif"/>
              </a:rPr>
              <a:t>Richard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85">
                <a:latin typeface="Microsoft Sans Serif"/>
                <a:cs typeface="Microsoft Sans Serif"/>
              </a:rPr>
              <a:t>A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-35">
                <a:latin typeface="Microsoft Sans Serif"/>
                <a:cs typeface="Microsoft Sans Serif"/>
              </a:rPr>
              <a:t>Davis. </a:t>
            </a:r>
            <a:r>
              <a:rPr dirty="0" sz="4400" spc="-30">
                <a:latin typeface="Microsoft Sans Serif"/>
                <a:cs typeface="Microsoft Sans Serif"/>
              </a:rPr>
              <a:t> </a:t>
            </a:r>
            <a:r>
              <a:rPr dirty="0" sz="4400" spc="45">
                <a:latin typeface="Microsoft Sans Serif"/>
                <a:cs typeface="Microsoft Sans Serif"/>
              </a:rPr>
              <a:t>Introduction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120">
                <a:latin typeface="Microsoft Sans Serif"/>
                <a:cs typeface="Microsoft Sans Serif"/>
              </a:rPr>
              <a:t>to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50">
                <a:latin typeface="Microsoft Sans Serif"/>
                <a:cs typeface="Microsoft Sans Serif"/>
              </a:rPr>
              <a:t>Time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55">
                <a:latin typeface="Microsoft Sans Serif"/>
                <a:cs typeface="Microsoft Sans Serif"/>
              </a:rPr>
              <a:t>Series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>
                <a:latin typeface="Microsoft Sans Serif"/>
                <a:cs typeface="Microsoft Sans Serif"/>
              </a:rPr>
              <a:t>Forecasting,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2/e,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>
                <a:latin typeface="Microsoft Sans Serif"/>
                <a:cs typeface="Microsoft Sans Serif"/>
              </a:rPr>
              <a:t>Springer</a:t>
            </a:r>
            <a:endParaRPr sz="4400">
              <a:latin typeface="Microsoft Sans Serif"/>
              <a:cs typeface="Microsoft Sans Serif"/>
            </a:endParaRPr>
          </a:p>
          <a:p>
            <a:pPr marL="408305" marR="5080" indent="-396240">
              <a:lnSpc>
                <a:spcPct val="149800"/>
              </a:lnSpc>
              <a:spcBef>
                <a:spcPts val="1095"/>
              </a:spcBef>
              <a:buFont typeface="Arial MT"/>
              <a:buChar char="•"/>
              <a:tabLst>
                <a:tab pos="408940" algn="l"/>
              </a:tabLst>
            </a:pPr>
            <a:r>
              <a:rPr dirty="0" sz="4400" spc="-10">
                <a:latin typeface="Microsoft Sans Serif"/>
                <a:cs typeface="Microsoft Sans Serif"/>
              </a:rPr>
              <a:t>Douglas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5">
                <a:latin typeface="Microsoft Sans Serif"/>
                <a:cs typeface="Microsoft Sans Serif"/>
              </a:rPr>
              <a:t>C.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15">
                <a:latin typeface="Microsoft Sans Serif"/>
                <a:cs typeface="Microsoft Sans Serif"/>
              </a:rPr>
              <a:t>Montgomery,</a:t>
            </a:r>
            <a:r>
              <a:rPr dirty="0" sz="4400" spc="65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</a:t>
            </a:r>
            <a:r>
              <a:rPr dirty="0" sz="4400" spc="60">
                <a:latin typeface="Microsoft Sans Serif"/>
                <a:cs typeface="Microsoft Sans Serif"/>
              </a:rPr>
              <a:t> </a:t>
            </a:r>
            <a:r>
              <a:rPr dirty="0" sz="4400" spc="-25">
                <a:latin typeface="Microsoft Sans Serif"/>
                <a:cs typeface="Microsoft Sans Serif"/>
              </a:rPr>
              <a:t>Cheryl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>
                <a:latin typeface="Microsoft Sans Serif"/>
                <a:cs typeface="Microsoft Sans Serif"/>
              </a:rPr>
              <a:t>L.</a:t>
            </a:r>
            <a:r>
              <a:rPr dirty="0" sz="4400" spc="65">
                <a:latin typeface="Microsoft Sans Serif"/>
                <a:cs typeface="Microsoft Sans Serif"/>
              </a:rPr>
              <a:t> </a:t>
            </a:r>
            <a:r>
              <a:rPr dirty="0" sz="4400">
                <a:latin typeface="Microsoft Sans Serif"/>
                <a:cs typeface="Microsoft Sans Serif"/>
              </a:rPr>
              <a:t>Jennings, </a:t>
            </a:r>
            <a:r>
              <a:rPr dirty="0" sz="4400" spc="-1155">
                <a:latin typeface="Microsoft Sans Serif"/>
                <a:cs typeface="Microsoft Sans Serif"/>
              </a:rPr>
              <a:t> </a:t>
            </a:r>
            <a:r>
              <a:rPr dirty="0" sz="4400" spc="50">
                <a:latin typeface="Microsoft Sans Serif"/>
                <a:cs typeface="Microsoft Sans Serif"/>
              </a:rPr>
              <a:t>Murat </a:t>
            </a:r>
            <a:r>
              <a:rPr dirty="0" sz="4400">
                <a:latin typeface="Microsoft Sans Serif"/>
                <a:cs typeface="Microsoft Sans Serif"/>
              </a:rPr>
              <a:t>Kulahcin. </a:t>
            </a:r>
            <a:r>
              <a:rPr dirty="0" sz="4400" spc="50" i="1">
                <a:latin typeface="Arial"/>
                <a:cs typeface="Arial"/>
              </a:rPr>
              <a:t>Introduction </a:t>
            </a:r>
            <a:r>
              <a:rPr dirty="0" sz="4400" spc="120" i="1">
                <a:latin typeface="Arial"/>
                <a:cs typeface="Arial"/>
              </a:rPr>
              <a:t>to </a:t>
            </a:r>
            <a:r>
              <a:rPr dirty="0" sz="4400" spc="-50">
                <a:latin typeface="Microsoft Sans Serif"/>
                <a:cs typeface="Microsoft Sans Serif"/>
              </a:rPr>
              <a:t>Time </a:t>
            </a:r>
            <a:r>
              <a:rPr dirty="0" sz="4400" spc="-55">
                <a:latin typeface="Microsoft Sans Serif"/>
                <a:cs typeface="Microsoft Sans Serif"/>
              </a:rPr>
              <a:t>Series </a:t>
            </a:r>
            <a:r>
              <a:rPr dirty="0" sz="4400" spc="-50">
                <a:latin typeface="Microsoft Sans Serif"/>
                <a:cs typeface="Microsoft Sans Serif"/>
              </a:rPr>
              <a:t> </a:t>
            </a:r>
            <a:r>
              <a:rPr dirty="0" sz="4400" spc="-35">
                <a:latin typeface="Microsoft Sans Serif"/>
                <a:cs typeface="Microsoft Sans Serif"/>
              </a:rPr>
              <a:t>Analysis</a:t>
            </a:r>
            <a:r>
              <a:rPr dirty="0" sz="4400" spc="50">
                <a:latin typeface="Microsoft Sans Serif"/>
                <a:cs typeface="Microsoft Sans Serif"/>
              </a:rPr>
              <a:t> </a:t>
            </a:r>
            <a:r>
              <a:rPr dirty="0" sz="4400" spc="20">
                <a:latin typeface="Microsoft Sans Serif"/>
                <a:cs typeface="Microsoft Sans Serif"/>
              </a:rPr>
              <a:t>and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>
                <a:latin typeface="Microsoft Sans Serif"/>
                <a:cs typeface="Microsoft Sans Serif"/>
              </a:rPr>
              <a:t>Forecasting,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35">
                <a:latin typeface="Microsoft Sans Serif"/>
                <a:cs typeface="Microsoft Sans Serif"/>
              </a:rPr>
              <a:t>2/e,</a:t>
            </a:r>
            <a:r>
              <a:rPr dirty="0" sz="4400" spc="55">
                <a:latin typeface="Microsoft Sans Serif"/>
                <a:cs typeface="Microsoft Sans Serif"/>
              </a:rPr>
              <a:t> </a:t>
            </a:r>
            <a:r>
              <a:rPr dirty="0" sz="4400" spc="-50">
                <a:latin typeface="Microsoft Sans Serif"/>
                <a:cs typeface="Microsoft Sans Serif"/>
              </a:rPr>
              <a:t>Wiley</a:t>
            </a:r>
            <a:endParaRPr sz="44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92968" y="0"/>
            <a:ext cx="3270504" cy="646176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4084300" cy="7924800"/>
            <a:chOff x="0" y="0"/>
            <a:chExt cx="14084300" cy="7924800"/>
          </a:xfrm>
        </p:grpSpPr>
        <p:sp>
          <p:nvSpPr>
            <p:cNvPr id="4" name="object 4"/>
            <p:cNvSpPr/>
            <p:nvPr/>
          </p:nvSpPr>
          <p:spPr>
            <a:xfrm>
              <a:off x="3645753" y="600316"/>
              <a:ext cx="3585845" cy="45720"/>
            </a:xfrm>
            <a:custGeom>
              <a:avLst/>
              <a:gdLst/>
              <a:ahLst/>
              <a:cxnLst/>
              <a:rect l="l" t="t" r="r" b="b"/>
              <a:pathLst>
                <a:path w="3585845" h="45720">
                  <a:moveTo>
                    <a:pt x="358546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585464" y="45718"/>
                  </a:lnTo>
                  <a:lnTo>
                    <a:pt x="3585464" y="0"/>
                  </a:lnTo>
                  <a:close/>
                </a:path>
              </a:pathLst>
            </a:custGeom>
            <a:solidFill>
              <a:srgbClr val="76C2E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8539" y="600316"/>
              <a:ext cx="3637279" cy="45720"/>
            </a:xfrm>
            <a:custGeom>
              <a:avLst/>
              <a:gdLst/>
              <a:ahLst/>
              <a:cxnLst/>
              <a:rect l="l" t="t" r="r" b="b"/>
              <a:pathLst>
                <a:path w="3637279" h="45720">
                  <a:moveTo>
                    <a:pt x="3637213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637213" y="45718"/>
                  </a:lnTo>
                  <a:lnTo>
                    <a:pt x="3637213" y="0"/>
                  </a:lnTo>
                  <a:close/>
                </a:path>
              </a:pathLst>
            </a:custGeom>
            <a:solidFill>
              <a:srgbClr val="FCB0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7217387" y="600316"/>
              <a:ext cx="3585845" cy="45720"/>
            </a:xfrm>
            <a:custGeom>
              <a:avLst/>
              <a:gdLst/>
              <a:ahLst/>
              <a:cxnLst/>
              <a:rect l="l" t="t" r="r" b="b"/>
              <a:pathLst>
                <a:path w="3585845" h="45720">
                  <a:moveTo>
                    <a:pt x="3585464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3585464" y="45718"/>
                  </a:lnTo>
                  <a:lnTo>
                    <a:pt x="358546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4084300" cy="792480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9872" y="539495"/>
              <a:ext cx="4376928" cy="835151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86100" y="526122"/>
              <a:ext cx="4349051" cy="80835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2023-09-30T07:19:59Z</dcterms:created>
  <dcterms:modified xsi:type="dcterms:W3CDTF">2023-09-30T07:19:59Z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2023-09-09T00:00:00Z</vt:filetime>
  </property>
  <property fmtid="{D5CDD505-2E9C-101B-9397-08002B2CF9AE}" pid="3" name="LastSaved">
    <vt:filetime>2023-09-30T00:00:00Z</vt:filetime>
  </property>
</Properties>
</file>